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757"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AA5017-4D4D-4F81-9692-6FADCC69A417}"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C8DCCD-7ECB-4046-86C8-99F5B2EB6C41}" type="slidenum">
              <a:rPr lang="en-US" smtClean="0"/>
              <a:t>‹#›</a:t>
            </a:fld>
            <a:endParaRPr lang="en-US"/>
          </a:p>
        </p:txBody>
      </p:sp>
    </p:spTree>
    <p:extLst>
      <p:ext uri="{BB962C8B-B14F-4D97-AF65-F5344CB8AC3E}">
        <p14:creationId xmlns:p14="http://schemas.microsoft.com/office/powerpoint/2010/main" val="393884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smtClean="0"/>
              <a:t>Results: </a:t>
            </a:r>
            <a:r>
              <a:rPr lang="en-US" altLang="en-US" b="0" dirty="0" smtClean="0"/>
              <a:t>T</a:t>
            </a:r>
            <a:r>
              <a:rPr lang="en-US" altLang="en-US" dirty="0" smtClean="0"/>
              <a:t>he molecular beam epitaxy technique is used to synthesize oxide materials thin films where the</a:t>
            </a:r>
            <a:r>
              <a:rPr lang="en-US" altLang="en-US" baseline="0" dirty="0" smtClean="0"/>
              <a:t> chemical composition of the film surface is controlled to either have a net negative or positive electric charge</a:t>
            </a:r>
            <a:r>
              <a:rPr lang="en-US" altLang="en-US" dirty="0" smtClean="0"/>
              <a:t>. F</a:t>
            </a:r>
            <a:r>
              <a:rPr lang="en-US" altLang="en-US" baseline="0" dirty="0" smtClean="0"/>
              <a:t>ilms terminated with negatively charged Nickle dioxide (NiO2) planes are insulating when the film thickness is below 2 nanometers. In contrast, films terminated with positively charged Lanthanum oxide (</a:t>
            </a:r>
            <a:r>
              <a:rPr lang="en-US" altLang="en-US" baseline="0" dirty="0" err="1" smtClean="0"/>
              <a:t>LaO</a:t>
            </a:r>
            <a:r>
              <a:rPr lang="en-US" altLang="en-US" baseline="0" dirty="0" smtClean="0"/>
              <a:t>) planes are metallic. </a:t>
            </a:r>
            <a:r>
              <a:rPr lang="en-US" altLang="en-US" dirty="0" smtClean="0"/>
              <a:t>The atomic scale structures</a:t>
            </a:r>
            <a:r>
              <a:rPr lang="en-US" altLang="en-US" baseline="0" dirty="0" smtClean="0"/>
              <a:t> of the films for the two terminations are measured using synchrotron x-ray diffraction, which reveals that distortions occur in the film structures with a strong dependence of the distortions on the composition and charge of the film surface layer. These distortions are confirmed using first principles density functional theory, and the differences in the distortions are shown to correlate with the observed transport properties.</a:t>
            </a:r>
            <a:endParaRPr lang="en-US" altLang="en-US" dirty="0" smtClean="0"/>
          </a:p>
          <a:p>
            <a:endParaRPr lang="en-US" altLang="en-US" dirty="0" smtClean="0"/>
          </a:p>
          <a:p>
            <a:r>
              <a:rPr lang="en-US" altLang="en-US" b="1" dirty="0" smtClean="0"/>
              <a:t>Significance of the Results: </a:t>
            </a:r>
            <a:r>
              <a:rPr lang="en-US" altLang="en-US" dirty="0" smtClean="0"/>
              <a:t>These results show that electronic properties of oxide materials are sensitive to the electrostatic</a:t>
            </a:r>
            <a:r>
              <a:rPr lang="en-US" altLang="en-US" baseline="0" dirty="0" smtClean="0"/>
              <a:t> and mechanical boundary conditions governing the materials</a:t>
            </a:r>
            <a:r>
              <a:rPr lang="en-US" altLang="en-US" dirty="0" smtClean="0"/>
              <a:t>. In</a:t>
            </a:r>
            <a:r>
              <a:rPr lang="en-US" altLang="en-US" baseline="0" dirty="0" smtClean="0"/>
              <a:t> designing oxide </a:t>
            </a:r>
            <a:r>
              <a:rPr lang="en-US" altLang="en-US" baseline="0" dirty="0" err="1" smtClean="0"/>
              <a:t>heterostructures</a:t>
            </a:r>
            <a:r>
              <a:rPr lang="en-US" altLang="en-US" baseline="0" dirty="0" smtClean="0"/>
              <a:t> for device applications,</a:t>
            </a:r>
            <a:r>
              <a:rPr lang="en-US" altLang="en-US" dirty="0" smtClean="0"/>
              <a:t> macroscopic</a:t>
            </a:r>
            <a:r>
              <a:rPr lang="en-US" altLang="en-US" baseline="0" dirty="0" smtClean="0"/>
              <a:t> properties such as electronic conductivity can be tailored by modifying the film composition at the atomic scale.</a:t>
            </a:r>
            <a:endParaRPr lang="en-US" altLang="en-US" dirty="0" smtClean="0"/>
          </a:p>
          <a:p>
            <a:endParaRPr lang="en-US" altLang="en-US" baseline="-25000" dirty="0" smtClean="0"/>
          </a:p>
          <a:p>
            <a:endParaRPr lang="en-US" dirty="0"/>
          </a:p>
        </p:txBody>
      </p:sp>
      <p:sp>
        <p:nvSpPr>
          <p:cNvPr id="4" name="Slide Number Placeholder 3"/>
          <p:cNvSpPr>
            <a:spLocks noGrp="1"/>
          </p:cNvSpPr>
          <p:nvPr>
            <p:ph type="sldNum" sz="quarter" idx="10"/>
          </p:nvPr>
        </p:nvSpPr>
        <p:spPr/>
        <p:txBody>
          <a:bodyPr/>
          <a:lstStyle/>
          <a:p>
            <a:fld id="{EE031D28-0DE1-44C8-80BA-A6A2993C5C40}" type="slidenum">
              <a:rPr lang="en-US" smtClean="0"/>
              <a:t>1</a:t>
            </a:fld>
            <a:endParaRPr lang="en-US"/>
          </a:p>
        </p:txBody>
      </p:sp>
    </p:spTree>
    <p:extLst>
      <p:ext uri="{BB962C8B-B14F-4D97-AF65-F5344CB8AC3E}">
        <p14:creationId xmlns:p14="http://schemas.microsoft.com/office/powerpoint/2010/main" val="31328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48790-DF67-4013-81BA-513756504AE8}"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FA2F-6FFB-49D6-97DB-9D20182BB138}" type="slidenum">
              <a:rPr lang="en-US" smtClean="0"/>
              <a:t>‹#›</a:t>
            </a:fld>
            <a:endParaRPr lang="en-US"/>
          </a:p>
        </p:txBody>
      </p:sp>
    </p:spTree>
    <p:extLst>
      <p:ext uri="{BB962C8B-B14F-4D97-AF65-F5344CB8AC3E}">
        <p14:creationId xmlns:p14="http://schemas.microsoft.com/office/powerpoint/2010/main" val="76533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48790-DF67-4013-81BA-513756504AE8}"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FA2F-6FFB-49D6-97DB-9D20182BB138}" type="slidenum">
              <a:rPr lang="en-US" smtClean="0"/>
              <a:t>‹#›</a:t>
            </a:fld>
            <a:endParaRPr lang="en-US"/>
          </a:p>
        </p:txBody>
      </p:sp>
    </p:spTree>
    <p:extLst>
      <p:ext uri="{BB962C8B-B14F-4D97-AF65-F5344CB8AC3E}">
        <p14:creationId xmlns:p14="http://schemas.microsoft.com/office/powerpoint/2010/main" val="1673209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48790-DF67-4013-81BA-513756504AE8}"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FA2F-6FFB-49D6-97DB-9D20182BB138}" type="slidenum">
              <a:rPr lang="en-US" smtClean="0"/>
              <a:t>‹#›</a:t>
            </a:fld>
            <a:endParaRPr lang="en-US"/>
          </a:p>
        </p:txBody>
      </p:sp>
    </p:spTree>
    <p:extLst>
      <p:ext uri="{BB962C8B-B14F-4D97-AF65-F5344CB8AC3E}">
        <p14:creationId xmlns:p14="http://schemas.microsoft.com/office/powerpoint/2010/main" val="3969360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47F91A-AF2A-4AAD-B774-D1E97D57ACA0}"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CBA12-66D3-4F63-ADC3-69F38F41FAEF}" type="slidenum">
              <a:rPr lang="en-US" smtClean="0"/>
              <a:t>‹#›</a:t>
            </a:fld>
            <a:endParaRPr lang="en-US"/>
          </a:p>
        </p:txBody>
      </p:sp>
      <p:sp>
        <p:nvSpPr>
          <p:cNvPr id="7" name="Rectangle 6"/>
          <p:cNvSpPr/>
          <p:nvPr userDrawn="1"/>
        </p:nvSpPr>
        <p:spPr>
          <a:xfrm>
            <a:off x="0" y="0"/>
            <a:ext cx="9144000" cy="1524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7239000" y="6396335"/>
            <a:ext cx="1905000" cy="461665"/>
          </a:xfrm>
          <a:prstGeom prst="rect">
            <a:avLst/>
          </a:prstGeom>
          <a:noFill/>
        </p:spPr>
        <p:txBody>
          <a:bodyPr wrap="square" rtlCol="0">
            <a:spAutoFit/>
          </a:bodyPr>
          <a:lstStyle/>
          <a:p>
            <a:pPr algn="r"/>
            <a:r>
              <a:rPr lang="en-US" sz="1200" b="1" dirty="0" smtClean="0">
                <a:solidFill>
                  <a:schemeClr val="bg1"/>
                </a:solidFill>
              </a:rPr>
              <a:t>NSF-MRSEC</a:t>
            </a:r>
          </a:p>
          <a:p>
            <a:pPr algn="r"/>
            <a:r>
              <a:rPr lang="en-US" sz="1200" b="1" dirty="0" smtClean="0">
                <a:solidFill>
                  <a:schemeClr val="bg1"/>
                </a:solidFill>
              </a:rPr>
              <a:t>DMR-1119826</a:t>
            </a:r>
            <a:endParaRPr lang="en-US" sz="1200" b="1" dirty="0">
              <a:solidFill>
                <a:schemeClr val="bg1"/>
              </a:solidFill>
            </a:endParaRPr>
          </a:p>
        </p:txBody>
      </p:sp>
      <p:sp>
        <p:nvSpPr>
          <p:cNvPr id="12" name="Rectangle 11"/>
          <p:cNvSpPr/>
          <p:nvPr userDrawn="1"/>
        </p:nvSpPr>
        <p:spPr>
          <a:xfrm>
            <a:off x="1788" y="5924550"/>
            <a:ext cx="9144000" cy="93345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3" name="TextBox 12"/>
          <p:cNvSpPr txBox="1"/>
          <p:nvPr userDrawn="1"/>
        </p:nvSpPr>
        <p:spPr>
          <a:xfrm>
            <a:off x="3743325" y="6172200"/>
            <a:ext cx="1676400" cy="523220"/>
          </a:xfrm>
          <a:prstGeom prst="rect">
            <a:avLst/>
          </a:prstGeom>
          <a:noFill/>
        </p:spPr>
        <p:txBody>
          <a:bodyPr wrap="square" rtlCol="0">
            <a:spAutoFit/>
          </a:bodyPr>
          <a:lstStyle/>
          <a:p>
            <a:pPr algn="ctr"/>
            <a:r>
              <a:rPr lang="en-US" sz="1400" b="1" dirty="0" smtClean="0">
                <a:solidFill>
                  <a:schemeClr val="tx2"/>
                </a:solidFill>
                <a:latin typeface="Calibri"/>
                <a:cs typeface="Calibri"/>
              </a:rPr>
              <a:t>NSF-MRSEC </a:t>
            </a:r>
          </a:p>
          <a:p>
            <a:pPr algn="ctr"/>
            <a:r>
              <a:rPr lang="en-US" sz="1400" b="1" dirty="0" smtClean="0">
                <a:solidFill>
                  <a:schemeClr val="tx2"/>
                </a:solidFill>
                <a:latin typeface="Calibri"/>
                <a:cs typeface="Calibri"/>
              </a:rPr>
              <a:t>DMR-1119826</a:t>
            </a:r>
            <a:endParaRPr lang="en-US" sz="1400" b="1" dirty="0">
              <a:solidFill>
                <a:schemeClr val="tx2"/>
              </a:solidFill>
              <a:latin typeface="Calibri"/>
              <a:cs typeface="Calibri"/>
            </a:endParaRPr>
          </a:p>
        </p:txBody>
      </p:sp>
      <p:pic>
        <p:nvPicPr>
          <p:cNvPr id="14" name="Picture 4"/>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831" b="100000" l="0" r="100000">
                        <a14:backgroundMark x1="16611" y1="18771" x2="16445" y2="3821"/>
                      </a14:backgroundRemoval>
                    </a14:imgEffect>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8229600" y="6096000"/>
            <a:ext cx="688086" cy="688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1737" y="6055233"/>
            <a:ext cx="1647063" cy="650367"/>
          </a:xfrm>
          <a:prstGeom prst="rect">
            <a:avLst/>
          </a:prstGeom>
        </p:spPr>
      </p:pic>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5912" y="211159"/>
            <a:ext cx="1447800" cy="915094"/>
          </a:xfrm>
          <a:prstGeom prst="rect">
            <a:avLst/>
          </a:prstGeom>
        </p:spPr>
      </p:pic>
      <p:pic>
        <p:nvPicPr>
          <p:cNvPr id="3" name="Picture 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229600" y="357550"/>
            <a:ext cx="914400" cy="914400"/>
          </a:xfrm>
          <a:prstGeom prst="rect">
            <a:avLst/>
          </a:prstGeom>
        </p:spPr>
      </p:pic>
    </p:spTree>
    <p:extLst>
      <p:ext uri="{BB962C8B-B14F-4D97-AF65-F5344CB8AC3E}">
        <p14:creationId xmlns:p14="http://schemas.microsoft.com/office/powerpoint/2010/main" val="19562782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48790-DF67-4013-81BA-513756504AE8}"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FA2F-6FFB-49D6-97DB-9D20182BB138}" type="slidenum">
              <a:rPr lang="en-US" smtClean="0"/>
              <a:t>‹#›</a:t>
            </a:fld>
            <a:endParaRPr lang="en-US"/>
          </a:p>
        </p:txBody>
      </p:sp>
    </p:spTree>
    <p:extLst>
      <p:ext uri="{BB962C8B-B14F-4D97-AF65-F5344CB8AC3E}">
        <p14:creationId xmlns:p14="http://schemas.microsoft.com/office/powerpoint/2010/main" val="139702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48790-DF67-4013-81BA-513756504AE8}"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FA2F-6FFB-49D6-97DB-9D20182BB138}" type="slidenum">
              <a:rPr lang="en-US" smtClean="0"/>
              <a:t>‹#›</a:t>
            </a:fld>
            <a:endParaRPr lang="en-US"/>
          </a:p>
        </p:txBody>
      </p:sp>
    </p:spTree>
    <p:extLst>
      <p:ext uri="{BB962C8B-B14F-4D97-AF65-F5344CB8AC3E}">
        <p14:creationId xmlns:p14="http://schemas.microsoft.com/office/powerpoint/2010/main" val="3299576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48790-DF67-4013-81BA-513756504AE8}"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AFA2F-6FFB-49D6-97DB-9D20182BB138}" type="slidenum">
              <a:rPr lang="en-US" smtClean="0"/>
              <a:t>‹#›</a:t>
            </a:fld>
            <a:endParaRPr lang="en-US"/>
          </a:p>
        </p:txBody>
      </p:sp>
    </p:spTree>
    <p:extLst>
      <p:ext uri="{BB962C8B-B14F-4D97-AF65-F5344CB8AC3E}">
        <p14:creationId xmlns:p14="http://schemas.microsoft.com/office/powerpoint/2010/main" val="164061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48790-DF67-4013-81BA-513756504AE8}"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BAFA2F-6FFB-49D6-97DB-9D20182BB138}" type="slidenum">
              <a:rPr lang="en-US" smtClean="0"/>
              <a:t>‹#›</a:t>
            </a:fld>
            <a:endParaRPr lang="en-US"/>
          </a:p>
        </p:txBody>
      </p:sp>
    </p:spTree>
    <p:extLst>
      <p:ext uri="{BB962C8B-B14F-4D97-AF65-F5344CB8AC3E}">
        <p14:creationId xmlns:p14="http://schemas.microsoft.com/office/powerpoint/2010/main" val="694007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48790-DF67-4013-81BA-513756504AE8}"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BAFA2F-6FFB-49D6-97DB-9D20182BB138}" type="slidenum">
              <a:rPr lang="en-US" smtClean="0"/>
              <a:t>‹#›</a:t>
            </a:fld>
            <a:endParaRPr lang="en-US"/>
          </a:p>
        </p:txBody>
      </p:sp>
    </p:spTree>
    <p:extLst>
      <p:ext uri="{BB962C8B-B14F-4D97-AF65-F5344CB8AC3E}">
        <p14:creationId xmlns:p14="http://schemas.microsoft.com/office/powerpoint/2010/main" val="4281059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48790-DF67-4013-81BA-513756504AE8}"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BAFA2F-6FFB-49D6-97DB-9D20182BB138}" type="slidenum">
              <a:rPr lang="en-US" smtClean="0"/>
              <a:t>‹#›</a:t>
            </a:fld>
            <a:endParaRPr lang="en-US"/>
          </a:p>
        </p:txBody>
      </p:sp>
    </p:spTree>
    <p:extLst>
      <p:ext uri="{BB962C8B-B14F-4D97-AF65-F5344CB8AC3E}">
        <p14:creationId xmlns:p14="http://schemas.microsoft.com/office/powerpoint/2010/main" val="920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48790-DF67-4013-81BA-513756504AE8}"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AFA2F-6FFB-49D6-97DB-9D20182BB138}" type="slidenum">
              <a:rPr lang="en-US" smtClean="0"/>
              <a:t>‹#›</a:t>
            </a:fld>
            <a:endParaRPr lang="en-US"/>
          </a:p>
        </p:txBody>
      </p:sp>
    </p:spTree>
    <p:extLst>
      <p:ext uri="{BB962C8B-B14F-4D97-AF65-F5344CB8AC3E}">
        <p14:creationId xmlns:p14="http://schemas.microsoft.com/office/powerpoint/2010/main" val="1245236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48790-DF67-4013-81BA-513756504AE8}"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AFA2F-6FFB-49D6-97DB-9D20182BB138}" type="slidenum">
              <a:rPr lang="en-US" smtClean="0"/>
              <a:t>‹#›</a:t>
            </a:fld>
            <a:endParaRPr lang="en-US"/>
          </a:p>
        </p:txBody>
      </p:sp>
    </p:spTree>
    <p:extLst>
      <p:ext uri="{BB962C8B-B14F-4D97-AF65-F5344CB8AC3E}">
        <p14:creationId xmlns:p14="http://schemas.microsoft.com/office/powerpoint/2010/main" val="1070313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48790-DF67-4013-81BA-513756504AE8}" type="datetimeFigureOut">
              <a:rPr lang="en-US" smtClean="0"/>
              <a:t>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AFA2F-6FFB-49D6-97DB-9D20182BB138}" type="slidenum">
              <a:rPr lang="en-US" smtClean="0"/>
              <a:t>‹#›</a:t>
            </a:fld>
            <a:endParaRPr lang="en-US"/>
          </a:p>
        </p:txBody>
      </p:sp>
    </p:spTree>
    <p:extLst>
      <p:ext uri="{BB962C8B-B14F-4D97-AF65-F5344CB8AC3E}">
        <p14:creationId xmlns:p14="http://schemas.microsoft.com/office/powerpoint/2010/main" val="2724145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6596" y="1810535"/>
            <a:ext cx="4343400" cy="3539430"/>
          </a:xfrm>
          <a:prstGeom prst="rect">
            <a:avLst/>
          </a:prstGeom>
        </p:spPr>
        <p:txBody>
          <a:bodyPr wrap="square">
            <a:spAutoFit/>
          </a:bodyPr>
          <a:lstStyle/>
          <a:p>
            <a:pPr algn="just"/>
            <a:r>
              <a:rPr lang="en-US" sz="1600" dirty="0">
                <a:latin typeface="Cambria" panose="02040503050406030204" pitchFamily="18" charset="0"/>
              </a:rPr>
              <a:t>By </a:t>
            </a:r>
            <a:r>
              <a:rPr lang="en-US" sz="1600" dirty="0" smtClean="0">
                <a:latin typeface="Cambria" panose="02040503050406030204" pitchFamily="18" charset="0"/>
              </a:rPr>
              <a:t>precisely controlling the surface composition of thin oxide films, films can be switched from a metal to an insulator. Atomic-scale control of the surface is achieved using molecular beams of atoms (the molecular beam epitaxy growth method). To understand why the thin film changes from a metal to an insulator, the surface is imaged using x-rays scattered from </a:t>
            </a:r>
            <a:r>
              <a:rPr lang="en-US" sz="1600" dirty="0">
                <a:latin typeface="Cambria" panose="02040503050406030204" pitchFamily="18" charset="0"/>
              </a:rPr>
              <a:t>the film (see 3D image of film on left</a:t>
            </a:r>
            <a:r>
              <a:rPr lang="en-US" sz="1600" dirty="0" smtClean="0">
                <a:latin typeface="Cambria" panose="02040503050406030204" pitchFamily="18" charset="0"/>
              </a:rPr>
              <a:t>). It turns out that the surface itself generates an electric field in the film.  When the atoms on the surface are changed, the electric field changes direction, which changes the film from a metal to an insulator.</a:t>
            </a:r>
            <a:endParaRPr lang="en-US" sz="1600" dirty="0">
              <a:latin typeface="Cambria" panose="02040503050406030204" pitchFamily="18" charset="0"/>
            </a:endParaRPr>
          </a:p>
        </p:txBody>
      </p:sp>
      <p:sp>
        <p:nvSpPr>
          <p:cNvPr id="8" name="Text Box 8"/>
          <p:cNvSpPr txBox="1">
            <a:spLocks noChangeArrowheads="1"/>
          </p:cNvSpPr>
          <p:nvPr/>
        </p:nvSpPr>
        <p:spPr bwMode="auto">
          <a:xfrm>
            <a:off x="1295400" y="381000"/>
            <a:ext cx="6913562" cy="1015663"/>
          </a:xfrm>
          <a:prstGeom prst="rect">
            <a:avLst/>
          </a:prstGeom>
          <a:noFill/>
          <a:ln>
            <a:noFill/>
          </a:ln>
        </p:spPr>
        <p:txBody>
          <a:bodyPr wrap="square">
            <a:spAutoFit/>
          </a:bodyPr>
          <a:lstStyle>
            <a:lvl1pPr>
              <a:defRPr sz="1400">
                <a:solidFill>
                  <a:schemeClr val="tx1"/>
                </a:solidFill>
                <a:latin typeface="Arial Black" pitchFamily="34" charset="0"/>
              </a:defRPr>
            </a:lvl1pPr>
            <a:lvl2pPr marL="742950" indent="-285750">
              <a:defRPr sz="1400">
                <a:solidFill>
                  <a:schemeClr val="tx1"/>
                </a:solidFill>
                <a:latin typeface="Arial Black" pitchFamily="34" charset="0"/>
              </a:defRPr>
            </a:lvl2pPr>
            <a:lvl3pPr marL="1143000" indent="-228600">
              <a:defRPr sz="1400">
                <a:solidFill>
                  <a:schemeClr val="tx1"/>
                </a:solidFill>
                <a:latin typeface="Arial Black" pitchFamily="34" charset="0"/>
              </a:defRPr>
            </a:lvl3pPr>
            <a:lvl4pPr marL="1600200" indent="-228600">
              <a:defRPr sz="1400">
                <a:solidFill>
                  <a:schemeClr val="tx1"/>
                </a:solidFill>
                <a:latin typeface="Arial Black" pitchFamily="34" charset="0"/>
              </a:defRPr>
            </a:lvl4pPr>
            <a:lvl5pPr marL="2057400" indent="-228600">
              <a:defRPr sz="1400">
                <a:solidFill>
                  <a:schemeClr val="tx1"/>
                </a:solidFill>
                <a:latin typeface="Arial Black" pitchFamily="34" charset="0"/>
              </a:defRPr>
            </a:lvl5pPr>
            <a:lvl6pPr marL="2514600" indent="-228600" eaLnBrk="0" fontAlgn="base" hangingPunct="0">
              <a:spcBef>
                <a:spcPct val="0"/>
              </a:spcBef>
              <a:spcAft>
                <a:spcPct val="0"/>
              </a:spcAft>
              <a:defRPr sz="1400">
                <a:solidFill>
                  <a:schemeClr val="tx1"/>
                </a:solidFill>
                <a:latin typeface="Arial Black" pitchFamily="34" charset="0"/>
              </a:defRPr>
            </a:lvl6pPr>
            <a:lvl7pPr marL="2971800" indent="-228600" eaLnBrk="0" fontAlgn="base" hangingPunct="0">
              <a:spcBef>
                <a:spcPct val="0"/>
              </a:spcBef>
              <a:spcAft>
                <a:spcPct val="0"/>
              </a:spcAft>
              <a:defRPr sz="1400">
                <a:solidFill>
                  <a:schemeClr val="tx1"/>
                </a:solidFill>
                <a:latin typeface="Arial Black" pitchFamily="34" charset="0"/>
              </a:defRPr>
            </a:lvl7pPr>
            <a:lvl8pPr marL="3429000" indent="-228600" eaLnBrk="0" fontAlgn="base" hangingPunct="0">
              <a:spcBef>
                <a:spcPct val="0"/>
              </a:spcBef>
              <a:spcAft>
                <a:spcPct val="0"/>
              </a:spcAft>
              <a:defRPr sz="1400">
                <a:solidFill>
                  <a:schemeClr val="tx1"/>
                </a:solidFill>
                <a:latin typeface="Arial Black" pitchFamily="34" charset="0"/>
              </a:defRPr>
            </a:lvl8pPr>
            <a:lvl9pPr marL="3886200" indent="-228600" eaLnBrk="0" fontAlgn="base" hangingPunct="0">
              <a:spcBef>
                <a:spcPct val="0"/>
              </a:spcBef>
              <a:spcAft>
                <a:spcPct val="0"/>
              </a:spcAft>
              <a:defRPr sz="1400">
                <a:solidFill>
                  <a:schemeClr val="tx1"/>
                </a:solidFill>
                <a:latin typeface="Arial Black" pitchFamily="34" charset="0"/>
              </a:defRPr>
            </a:lvl9pPr>
          </a:lstStyle>
          <a:p>
            <a:pPr algn="ctr" eaLnBrk="1" hangingPunct="1">
              <a:spcBef>
                <a:spcPct val="50000"/>
              </a:spcBef>
            </a:pPr>
            <a:r>
              <a:rPr lang="en-US" altLang="en-US" sz="3000" dirty="0" smtClean="0">
                <a:solidFill>
                  <a:schemeClr val="bg1"/>
                </a:solidFill>
                <a:latin typeface="Cambria" panose="02040503050406030204" pitchFamily="18" charset="0"/>
                <a:cs typeface="Arial" charset="0"/>
              </a:rPr>
              <a:t>Using a single atomic layer to turn an insulator into a metal</a:t>
            </a:r>
            <a:endParaRPr lang="en-US" altLang="en-US" sz="3000" dirty="0">
              <a:solidFill>
                <a:schemeClr val="bg1"/>
              </a:solidFill>
              <a:latin typeface="Cambria" panose="02040503050406030204" pitchFamily="18" charset="0"/>
              <a:cs typeface="Arial" charset="0"/>
            </a:endParaRPr>
          </a:p>
        </p:txBody>
      </p:sp>
      <p:sp>
        <p:nvSpPr>
          <p:cNvPr id="3" name="TextBox 2"/>
          <p:cNvSpPr txBox="1"/>
          <p:nvPr/>
        </p:nvSpPr>
        <p:spPr>
          <a:xfrm>
            <a:off x="2286000" y="5574268"/>
            <a:ext cx="6918689" cy="292388"/>
          </a:xfrm>
          <a:prstGeom prst="rect">
            <a:avLst/>
          </a:prstGeom>
          <a:noFill/>
        </p:spPr>
        <p:txBody>
          <a:bodyPr wrap="none" rtlCol="0">
            <a:spAutoFit/>
          </a:bodyPr>
          <a:lstStyle/>
          <a:p>
            <a:r>
              <a:rPr lang="en-US" altLang="en-US" sz="1300" i="1" dirty="0" smtClean="0">
                <a:latin typeface="Cambria" panose="02040503050406030204" pitchFamily="18" charset="0"/>
              </a:rPr>
              <a:t>Kumah, Malashevich, Disa, Arena, </a:t>
            </a:r>
            <a:r>
              <a:rPr lang="en-US" altLang="en-US" sz="1300" b="1" i="1" dirty="0" smtClean="0">
                <a:latin typeface="Cambria" panose="02040503050406030204" pitchFamily="18" charset="0"/>
              </a:rPr>
              <a:t>Walker, Ismail-</a:t>
            </a:r>
            <a:r>
              <a:rPr lang="en-US" altLang="en-US" sz="1300" b="1" i="1" dirty="0" err="1" smtClean="0">
                <a:latin typeface="Cambria" panose="02040503050406030204" pitchFamily="18" charset="0"/>
              </a:rPr>
              <a:t>Beigi</a:t>
            </a:r>
            <a:r>
              <a:rPr lang="en-US" altLang="en-US" sz="1300" i="1" dirty="0" smtClean="0">
                <a:latin typeface="Cambria" panose="02040503050406030204" pitchFamily="18" charset="0"/>
              </a:rPr>
              <a:t>, &amp; </a:t>
            </a:r>
            <a:r>
              <a:rPr lang="en-US" altLang="en-US" sz="1300" b="1" i="1" dirty="0" smtClean="0">
                <a:latin typeface="Cambria" panose="02040503050406030204" pitchFamily="18" charset="0"/>
              </a:rPr>
              <a:t>Ahn</a:t>
            </a:r>
            <a:r>
              <a:rPr lang="en-US" altLang="en-US" sz="1300" i="1" dirty="0" smtClean="0">
                <a:latin typeface="Cambria" panose="02040503050406030204" pitchFamily="18" charset="0"/>
              </a:rPr>
              <a:t>,  </a:t>
            </a:r>
            <a:r>
              <a:rPr lang="en-US" altLang="en-US" sz="1300" i="1" dirty="0">
                <a:latin typeface="Cambria" panose="02040503050406030204" pitchFamily="18" charset="0"/>
              </a:rPr>
              <a:t>Phys. Rev. Appl. 2 054004 (</a:t>
            </a:r>
            <a:r>
              <a:rPr lang="en-US" altLang="en-US" sz="1300" i="1" dirty="0" smtClean="0">
                <a:latin typeface="Cambria" panose="02040503050406030204" pitchFamily="18" charset="0"/>
              </a:rPr>
              <a:t>2014</a:t>
            </a:r>
            <a:r>
              <a:rPr lang="en-US" altLang="en-US" sz="1300" dirty="0" smtClean="0"/>
              <a:t>)</a:t>
            </a:r>
            <a:endParaRPr lang="en-US" sz="13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524000"/>
            <a:ext cx="4007946" cy="4112501"/>
          </a:xfrm>
          <a:prstGeom prst="rect">
            <a:avLst/>
          </a:prstGeom>
        </p:spPr>
      </p:pic>
    </p:spTree>
    <p:extLst>
      <p:ext uri="{BB962C8B-B14F-4D97-AF65-F5344CB8AC3E}">
        <p14:creationId xmlns:p14="http://schemas.microsoft.com/office/powerpoint/2010/main" val="2406078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356</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JeanZheng</dc:creator>
  <cp:lastModifiedBy>JeanZheng</cp:lastModifiedBy>
  <cp:revision>2</cp:revision>
  <dcterms:created xsi:type="dcterms:W3CDTF">2015-01-23T15:56:44Z</dcterms:created>
  <dcterms:modified xsi:type="dcterms:W3CDTF">2015-01-23T16:39:50Z</dcterms:modified>
</cp:coreProperties>
</file>