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69" autoAdjust="0"/>
    <p:restoredTop sz="94660"/>
  </p:normalViewPr>
  <p:slideViewPr>
    <p:cSldViewPr>
      <p:cViewPr>
        <p:scale>
          <a:sx n="74" d="100"/>
          <a:sy n="74" d="100"/>
        </p:scale>
        <p:origin x="-1632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FC06E-EF78-4F02-B02D-DBF7B57D789F}" type="datetimeFigureOut">
              <a:rPr lang="en-US" smtClean="0"/>
              <a:t>4/23/2014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23792E-2D3D-4CCB-9C6C-4002476E5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521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24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l"/>
            <a:r>
              <a:rPr lang="en-US" dirty="0" smtClean="0"/>
              <a:t>PI:  Nicholas Abbott</a:t>
            </a:r>
          </a:p>
          <a:p>
            <a:pPr algn="l"/>
            <a:r>
              <a:rPr lang="en-US" dirty="0" smtClean="0"/>
              <a:t>DMR1121288</a:t>
            </a:r>
            <a:endParaRPr lang="en-US" dirty="0"/>
          </a:p>
        </p:txBody>
      </p:sp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457200" y="76200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 smtClean="0"/>
              <a:t>University of Wisconsin</a:t>
            </a:r>
            <a:br>
              <a:rPr lang="en-US" b="1" dirty="0" smtClean="0"/>
            </a:br>
            <a:r>
              <a:rPr lang="en-US" b="1" dirty="0" smtClean="0"/>
              <a:t>MRSEC on Structured Interfaces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82934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University of Wisconsin</a:t>
            </a:r>
            <a:br>
              <a:rPr lang="en-US" dirty="0" smtClean="0"/>
            </a:br>
            <a:r>
              <a:rPr lang="en-US" dirty="0" err="1" smtClean="0"/>
              <a:t>MRSEC</a:t>
            </a:r>
            <a:r>
              <a:rPr lang="en-US" dirty="0" smtClean="0"/>
              <a:t> on Structured Interfaces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24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l"/>
            <a:r>
              <a:rPr lang="en-US" dirty="0" smtClean="0"/>
              <a:t>PI:  Nicholas Abbott</a:t>
            </a:r>
          </a:p>
          <a:p>
            <a:pPr algn="l"/>
            <a:r>
              <a:rPr lang="en-US" dirty="0" smtClean="0"/>
              <a:t>DMR1121288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49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8967" y="1614743"/>
            <a:ext cx="4892633" cy="5007553"/>
          </a:xfrm>
        </p:spPr>
        <p:txBody>
          <a:bodyPr>
            <a:noAutofit/>
          </a:bodyPr>
          <a:lstStyle/>
          <a:p>
            <a:pPr algn="just"/>
            <a:r>
              <a:rPr lang="en-US" sz="1600" dirty="0" smtClean="0">
                <a:solidFill>
                  <a:schemeClr val="tx1"/>
                </a:solidFill>
              </a:rPr>
              <a:t>The IRG has developed a new material, GaAs</a:t>
            </a:r>
            <a:r>
              <a:rPr lang="en-US" sz="1600" baseline="-25000" dirty="0" smtClean="0">
                <a:solidFill>
                  <a:schemeClr val="tx1"/>
                </a:solidFill>
              </a:rPr>
              <a:t>1-y-z</a:t>
            </a:r>
            <a:r>
              <a:rPr lang="en-US" sz="1600" dirty="0" smtClean="0">
                <a:solidFill>
                  <a:schemeClr val="tx1"/>
                </a:solidFill>
              </a:rPr>
              <a:t>P</a:t>
            </a:r>
            <a:r>
              <a:rPr lang="en-US" sz="1600" baseline="-25000" dirty="0" smtClean="0">
                <a:solidFill>
                  <a:schemeClr val="tx1"/>
                </a:solidFill>
              </a:rPr>
              <a:t>y</a:t>
            </a:r>
            <a:r>
              <a:rPr lang="en-US" sz="1600" dirty="0" smtClean="0">
                <a:solidFill>
                  <a:schemeClr val="tx1"/>
                </a:solidFill>
              </a:rPr>
              <a:t>Bi</a:t>
            </a:r>
            <a:r>
              <a:rPr lang="en-US" sz="1600" baseline="-25000" dirty="0" smtClean="0">
                <a:solidFill>
                  <a:schemeClr val="tx1"/>
                </a:solidFill>
              </a:rPr>
              <a:t>z</a:t>
            </a:r>
            <a:r>
              <a:rPr lang="en-US" sz="1600" dirty="0" smtClean="0">
                <a:solidFill>
                  <a:schemeClr val="tx1"/>
                </a:solidFill>
              </a:rPr>
              <a:t>, as </a:t>
            </a:r>
            <a:r>
              <a:rPr lang="en-US" sz="1600" dirty="0">
                <a:solidFill>
                  <a:schemeClr val="tx1"/>
                </a:solidFill>
              </a:rPr>
              <a:t>an alternative to </a:t>
            </a: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</a:rPr>
              <a:t>nitride–based </a:t>
            </a:r>
            <a:r>
              <a:rPr lang="en-US" sz="1600" dirty="0" err="1">
                <a:solidFill>
                  <a:schemeClr val="tx1"/>
                </a:solidFill>
              </a:rPr>
              <a:t>bismide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materials, specifically GaAs</a:t>
            </a:r>
            <a:r>
              <a:rPr lang="en-US" sz="1600" baseline="-25000" dirty="0" smtClean="0">
                <a:solidFill>
                  <a:schemeClr val="tx1"/>
                </a:solidFill>
              </a:rPr>
              <a:t>1-y-z</a:t>
            </a:r>
            <a:r>
              <a:rPr lang="en-US" sz="1600" dirty="0" smtClean="0">
                <a:solidFill>
                  <a:schemeClr val="tx1"/>
                </a:solidFill>
              </a:rPr>
              <a:t>Bi</a:t>
            </a:r>
            <a:r>
              <a:rPr lang="en-US" sz="1600" baseline="-25000" dirty="0" smtClean="0">
                <a:solidFill>
                  <a:schemeClr val="tx1"/>
                </a:solidFill>
              </a:rPr>
              <a:t>y</a:t>
            </a:r>
            <a:r>
              <a:rPr lang="en-US" sz="1600" dirty="0" smtClean="0">
                <a:solidFill>
                  <a:schemeClr val="tx1"/>
                </a:solidFill>
              </a:rPr>
              <a:t>N</a:t>
            </a:r>
            <a:r>
              <a:rPr lang="en-US" sz="1600" baseline="-25000" dirty="0" smtClean="0">
                <a:solidFill>
                  <a:schemeClr val="tx1"/>
                </a:solidFill>
              </a:rPr>
              <a:t>z</a:t>
            </a:r>
            <a:r>
              <a:rPr lang="en-US" sz="1600" dirty="0" smtClean="0">
                <a:solidFill>
                  <a:schemeClr val="tx1"/>
                </a:solidFill>
              </a:rPr>
              <a:t>. Alloying in both Bi </a:t>
            </a:r>
            <a:r>
              <a:rPr lang="en-US" sz="1600" dirty="0">
                <a:solidFill>
                  <a:schemeClr val="tx1"/>
                </a:solidFill>
              </a:rPr>
              <a:t>and </a:t>
            </a:r>
            <a:r>
              <a:rPr lang="en-US" sz="1600" dirty="0" smtClean="0">
                <a:solidFill>
                  <a:schemeClr val="tx1"/>
                </a:solidFill>
              </a:rPr>
              <a:t>N complicates growth, </a:t>
            </a:r>
            <a:r>
              <a:rPr lang="en-US" sz="1600" dirty="0">
                <a:solidFill>
                  <a:schemeClr val="tx1"/>
                </a:solidFill>
              </a:rPr>
              <a:t>since both </a:t>
            </a:r>
            <a:r>
              <a:rPr lang="en-US" sz="1600" dirty="0" smtClean="0">
                <a:solidFill>
                  <a:schemeClr val="tx1"/>
                </a:solidFill>
              </a:rPr>
              <a:t>elements are </a:t>
            </a:r>
            <a:r>
              <a:rPr lang="en-US" sz="1600" dirty="0">
                <a:solidFill>
                  <a:schemeClr val="tx1"/>
                </a:solidFill>
              </a:rPr>
              <a:t>sparingly </a:t>
            </a:r>
            <a:r>
              <a:rPr lang="en-US" sz="1600" dirty="0" smtClean="0">
                <a:solidFill>
                  <a:schemeClr val="tx1"/>
                </a:solidFill>
              </a:rPr>
              <a:t>soluble in </a:t>
            </a:r>
            <a:r>
              <a:rPr lang="en-US" sz="1600" dirty="0" err="1" smtClean="0">
                <a:solidFill>
                  <a:schemeClr val="tx1"/>
                </a:solidFill>
              </a:rPr>
              <a:t>GaAs</a:t>
            </a:r>
            <a:r>
              <a:rPr lang="en-US" sz="1600" dirty="0" smtClean="0">
                <a:solidFill>
                  <a:schemeClr val="tx1"/>
                </a:solidFill>
              </a:rPr>
              <a:t>. GaAs</a:t>
            </a:r>
            <a:r>
              <a:rPr lang="en-US" sz="1600" baseline="-25000" dirty="0" smtClean="0">
                <a:solidFill>
                  <a:schemeClr val="tx1"/>
                </a:solidFill>
              </a:rPr>
              <a:t>1-y</a:t>
            </a:r>
            <a:r>
              <a:rPr lang="en-US" sz="1600" dirty="0" smtClean="0">
                <a:solidFill>
                  <a:schemeClr val="tx1"/>
                </a:solidFill>
              </a:rPr>
              <a:t>P</a:t>
            </a:r>
            <a:r>
              <a:rPr lang="en-US" sz="1600" baseline="-25000" dirty="0" smtClean="0">
                <a:solidFill>
                  <a:schemeClr val="tx1"/>
                </a:solidFill>
              </a:rPr>
              <a:t>y</a:t>
            </a:r>
            <a:r>
              <a:rPr lang="en-US" sz="1600" dirty="0" smtClean="0">
                <a:solidFill>
                  <a:schemeClr val="tx1"/>
                </a:solidFill>
              </a:rPr>
              <a:t>, on the other hand, shows complete solid solubility over all y. Consequently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 GaAs</a:t>
            </a:r>
            <a:r>
              <a:rPr lang="en-US" sz="1600" baseline="-25000" dirty="0" smtClean="0">
                <a:solidFill>
                  <a:schemeClr val="tx1"/>
                </a:solidFill>
              </a:rPr>
              <a:t>1-y</a:t>
            </a:r>
            <a:r>
              <a:rPr lang="en-US" sz="1600" dirty="0" smtClean="0">
                <a:solidFill>
                  <a:schemeClr val="tx1"/>
                </a:solidFill>
              </a:rPr>
              <a:t>P</a:t>
            </a:r>
            <a:r>
              <a:rPr lang="en-US" sz="1600" baseline="-25000" dirty="0" smtClean="0">
                <a:solidFill>
                  <a:schemeClr val="tx1"/>
                </a:solidFill>
              </a:rPr>
              <a:t>y</a:t>
            </a:r>
            <a:r>
              <a:rPr lang="en-US" sz="1600" dirty="0" smtClean="0">
                <a:solidFill>
                  <a:schemeClr val="tx1"/>
                </a:solidFill>
              </a:rPr>
              <a:t> acts as the host </a:t>
            </a:r>
            <a:r>
              <a:rPr lang="en-US" sz="1600" dirty="0">
                <a:solidFill>
                  <a:schemeClr val="tx1"/>
                </a:solidFill>
              </a:rPr>
              <a:t>material for Bi </a:t>
            </a:r>
            <a:r>
              <a:rPr lang="en-US" sz="1600" dirty="0" smtClean="0">
                <a:solidFill>
                  <a:schemeClr val="tx1"/>
                </a:solidFill>
              </a:rPr>
              <a:t>incorporation in the new material. These alloys are predicted, initially using DFT calculations, to have a tunable </a:t>
            </a:r>
            <a:r>
              <a:rPr lang="en-US" sz="1600" dirty="0">
                <a:solidFill>
                  <a:schemeClr val="tx1"/>
                </a:solidFill>
              </a:rPr>
              <a:t>band gap in the desirable ~1 eV </a:t>
            </a:r>
            <a:r>
              <a:rPr lang="en-US" sz="1600" dirty="0" smtClean="0">
                <a:solidFill>
                  <a:schemeClr val="tx1"/>
                </a:solidFill>
              </a:rPr>
              <a:t>range and, simultaneously, GaAs</a:t>
            </a:r>
            <a:r>
              <a:rPr lang="en-US" sz="1600" baseline="-25000" dirty="0" smtClean="0">
                <a:solidFill>
                  <a:schemeClr val="tx1"/>
                </a:solidFill>
              </a:rPr>
              <a:t>1-y-z</a:t>
            </a:r>
            <a:r>
              <a:rPr lang="en-US" sz="1600" dirty="0" smtClean="0">
                <a:solidFill>
                  <a:schemeClr val="tx1"/>
                </a:solidFill>
              </a:rPr>
              <a:t>P</a:t>
            </a:r>
            <a:r>
              <a:rPr lang="en-US" sz="1600" baseline="-25000" dirty="0" smtClean="0">
                <a:solidFill>
                  <a:schemeClr val="tx1"/>
                </a:solidFill>
              </a:rPr>
              <a:t>y</a:t>
            </a:r>
            <a:r>
              <a:rPr lang="en-US" sz="1600" dirty="0" smtClean="0">
                <a:solidFill>
                  <a:schemeClr val="tx1"/>
                </a:solidFill>
              </a:rPr>
              <a:t>Bi</a:t>
            </a:r>
            <a:r>
              <a:rPr lang="en-US" sz="1600" baseline="-25000" dirty="0" smtClean="0">
                <a:solidFill>
                  <a:schemeClr val="tx1"/>
                </a:solidFill>
              </a:rPr>
              <a:t>z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is lattice matched to </a:t>
            </a:r>
            <a:r>
              <a:rPr lang="en-US" sz="1600" dirty="0" err="1">
                <a:solidFill>
                  <a:schemeClr val="tx1"/>
                </a:solidFill>
              </a:rPr>
              <a:t>GaAs</a:t>
            </a:r>
            <a:r>
              <a:rPr lang="en-US" sz="1600" dirty="0">
                <a:solidFill>
                  <a:schemeClr val="tx1"/>
                </a:solidFill>
              </a:rPr>
              <a:t> at </a:t>
            </a:r>
            <a:r>
              <a:rPr lang="en-US" sz="1600" i="1" dirty="0" smtClean="0">
                <a:solidFill>
                  <a:schemeClr val="tx1"/>
                </a:solidFill>
              </a:rPr>
              <a:t>y~10z. </a:t>
            </a:r>
            <a:r>
              <a:rPr lang="en-US" sz="1600" dirty="0">
                <a:solidFill>
                  <a:schemeClr val="tx1"/>
                </a:solidFill>
              </a:rPr>
              <a:t>We have </a:t>
            </a:r>
            <a:r>
              <a:rPr lang="en-US" sz="1600" dirty="0" smtClean="0">
                <a:solidFill>
                  <a:schemeClr val="tx1"/>
                </a:solidFill>
              </a:rPr>
              <a:t>synthesized</a:t>
            </a:r>
            <a:r>
              <a:rPr lang="en-US" sz="1600" dirty="0">
                <a:solidFill>
                  <a:schemeClr val="tx1"/>
                </a:solidFill>
              </a:rPr>
              <a:t>, using metal organic vapor phase epitaxy, GaAs</a:t>
            </a:r>
            <a:r>
              <a:rPr lang="en-US" sz="1600" baseline="-25000" dirty="0">
                <a:solidFill>
                  <a:schemeClr val="tx1"/>
                </a:solidFill>
              </a:rPr>
              <a:t>1-y-z</a:t>
            </a:r>
            <a:r>
              <a:rPr lang="en-US" sz="1600" dirty="0">
                <a:solidFill>
                  <a:schemeClr val="tx1"/>
                </a:solidFill>
              </a:rPr>
              <a:t>P</a:t>
            </a:r>
            <a:r>
              <a:rPr lang="en-US" sz="1600" baseline="-25000" dirty="0">
                <a:solidFill>
                  <a:schemeClr val="tx1"/>
                </a:solidFill>
              </a:rPr>
              <a:t>y</a:t>
            </a:r>
            <a:r>
              <a:rPr lang="en-US" sz="1600" dirty="0">
                <a:solidFill>
                  <a:schemeClr val="tx1"/>
                </a:solidFill>
              </a:rPr>
              <a:t>Bi</a:t>
            </a:r>
            <a:r>
              <a:rPr lang="en-US" sz="1600" baseline="-25000" dirty="0">
                <a:solidFill>
                  <a:schemeClr val="tx1"/>
                </a:solidFill>
              </a:rPr>
              <a:t>z</a:t>
            </a:r>
            <a:r>
              <a:rPr lang="en-US" sz="1600" dirty="0">
                <a:solidFill>
                  <a:schemeClr val="tx1"/>
                </a:solidFill>
              </a:rPr>
              <a:t> alloys.</a:t>
            </a:r>
            <a:r>
              <a:rPr lang="en-US" sz="1600" i="1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Our collaborators at the University of Bari (Italy) have used ellipsometry to determine band gaps reported in the table to the right. Furthermore, we have achieved the highest </a:t>
            </a:r>
            <a:r>
              <a:rPr lang="en-US" sz="1600" dirty="0">
                <a:solidFill>
                  <a:schemeClr val="tx1"/>
                </a:solidFill>
              </a:rPr>
              <a:t>Bi content </a:t>
            </a:r>
            <a:r>
              <a:rPr lang="en-US" sz="1600" dirty="0" smtClean="0">
                <a:solidFill>
                  <a:schemeClr val="tx1"/>
                </a:solidFill>
              </a:rPr>
              <a:t>at </a:t>
            </a:r>
            <a:r>
              <a:rPr lang="en-US" sz="1600" dirty="0">
                <a:solidFill>
                  <a:schemeClr val="tx1"/>
                </a:solidFill>
              </a:rPr>
              <a:t>lattice match to </a:t>
            </a:r>
            <a:r>
              <a:rPr lang="en-US" sz="1600" dirty="0" smtClean="0">
                <a:solidFill>
                  <a:schemeClr val="tx1"/>
                </a:solidFill>
              </a:rPr>
              <a:t>GaAs to date. </a:t>
            </a:r>
            <a:r>
              <a:rPr lang="en-US" sz="1600" dirty="0">
                <a:solidFill>
                  <a:schemeClr val="tx1"/>
                </a:solidFill>
              </a:rPr>
              <a:t>We are exploring the electronic structure of these new materials as well as the optical properties.</a:t>
            </a:r>
          </a:p>
          <a:p>
            <a:pPr algn="just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644558"/>
            <a:ext cx="784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IRG 1:  GaAs</a:t>
            </a:r>
            <a:r>
              <a:rPr lang="en-US" sz="1600" b="1" i="1" baseline="-25000" dirty="0">
                <a:latin typeface="Times New Roman" pitchFamily="18" charset="0"/>
                <a:cs typeface="Times New Roman" pitchFamily="18" charset="0"/>
              </a:rPr>
              <a:t>1-y-z</a:t>
            </a: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b="1" i="1" baseline="-25000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Bi</a:t>
            </a:r>
            <a:r>
              <a:rPr lang="en-US" sz="1600" b="1" i="1" baseline="-25000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  - New 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Near Lattice-Matched </a:t>
            </a: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Materials to GaAs</a:t>
            </a: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1544" y="1013890"/>
            <a:ext cx="8536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itchFamily="18" charset="0"/>
              </a:rPr>
              <a:t>S.E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Babcock, A.S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Brown, M. Losurdo (Univ. Bari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Italy), T.F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Kuech, L. J. Mawst, D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Morgan,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88967" y="6324600"/>
            <a:ext cx="2225633" cy="418779"/>
            <a:chOff x="288967" y="6256609"/>
            <a:chExt cx="1860467" cy="430887"/>
          </a:xfrm>
        </p:grpSpPr>
        <p:sp>
          <p:nvSpPr>
            <p:cNvPr id="10" name="TextBox 9"/>
            <p:cNvSpPr txBox="1"/>
            <p:nvPr/>
          </p:nvSpPr>
          <p:spPr>
            <a:xfrm>
              <a:off x="732311" y="6256609"/>
              <a:ext cx="141712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Times New Roman" pitchFamily="18" charset="0"/>
                  <a:cs typeface="Times New Roman" pitchFamily="18" charset="0"/>
                </a:rPr>
                <a:t>PI:  Nicholas Abbott</a:t>
              </a:r>
            </a:p>
            <a:p>
              <a:r>
                <a:rPr lang="en-US" sz="1100" dirty="0" smtClean="0">
                  <a:latin typeface="Times New Roman" pitchFamily="18" charset="0"/>
                  <a:cs typeface="Times New Roman" pitchFamily="18" charset="0"/>
                </a:rPr>
                <a:t>DMR-1121288</a:t>
              </a:r>
            </a:p>
          </p:txBody>
        </p:sp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67" y="6281944"/>
              <a:ext cx="405552" cy="405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326" y="6298649"/>
            <a:ext cx="556001" cy="559351"/>
          </a:xfrm>
          <a:prstGeom prst="rect">
            <a:avLst/>
          </a:prstGeom>
        </p:spPr>
      </p:pic>
      <p:pic>
        <p:nvPicPr>
          <p:cNvPr id="1028" name="Picture 4" descr="C:\Users\Kuech\Desktop\Picture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1648" y="1841957"/>
            <a:ext cx="3694514" cy="2840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5641668" y="1352444"/>
            <a:ext cx="35023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Ellipsometric Data for Electronic Structure Determination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339716"/>
              </p:ext>
            </p:extLst>
          </p:nvPr>
        </p:nvGraphicFramePr>
        <p:xfrm>
          <a:off x="5691347" y="4682868"/>
          <a:ext cx="3268980" cy="1565532"/>
        </p:xfrm>
        <a:graphic>
          <a:graphicData uri="http://schemas.openxmlformats.org/drawingml/2006/table">
            <a:tbl>
              <a:tblPr firstRow="1" firstCol="1" bandRow="1"/>
              <a:tblGrid>
                <a:gridCol w="1954530"/>
                <a:gridCol w="1314450"/>
              </a:tblGrid>
              <a:tr h="1905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Film Composition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b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[eV]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GaAs</a:t>
                      </a:r>
                      <a:r>
                        <a:rPr lang="en-US" sz="1600" b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0.694</a:t>
                      </a:r>
                      <a:r>
                        <a:rPr lang="en-US" sz="16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b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0.306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GaAs</a:t>
                      </a:r>
                      <a:r>
                        <a:rPr lang="en-US" sz="1600" b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0.689</a:t>
                      </a:r>
                      <a:r>
                        <a:rPr lang="en-US" sz="16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b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0.28</a:t>
                      </a:r>
                      <a:r>
                        <a:rPr lang="en-US" sz="16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Bi</a:t>
                      </a:r>
                      <a:r>
                        <a:rPr lang="en-US" sz="1600" b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0.031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GaAs</a:t>
                      </a:r>
                      <a:r>
                        <a:rPr lang="en-US" sz="1600" b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0.657</a:t>
                      </a:r>
                      <a:r>
                        <a:rPr lang="en-US" sz="16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b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0.273</a:t>
                      </a:r>
                      <a:r>
                        <a:rPr lang="en-US" sz="16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Bi</a:t>
                      </a:r>
                      <a:r>
                        <a:rPr lang="en-US" sz="1600" b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0.07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GaAs</a:t>
                      </a:r>
                      <a:r>
                        <a:rPr lang="en-US" sz="1600" b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0.684</a:t>
                      </a:r>
                      <a:r>
                        <a:rPr lang="en-US" sz="16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b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0.23</a:t>
                      </a:r>
                      <a:r>
                        <a:rPr lang="en-US" sz="16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Bi</a:t>
                      </a:r>
                      <a:r>
                        <a:rPr lang="en-US" sz="1600" b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0.085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GaAs</a:t>
                      </a:r>
                      <a:r>
                        <a:rPr lang="en-US" sz="1600" b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0.66</a:t>
                      </a:r>
                      <a:r>
                        <a:rPr lang="en-US" sz="16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b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0.24</a:t>
                      </a:r>
                      <a:r>
                        <a:rPr lang="en-US" sz="16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Bi</a:t>
                      </a:r>
                      <a:r>
                        <a:rPr lang="en-US" sz="1600" b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0.10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713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130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Wisconsin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Wisconsin MRSEC on Structured Interfaces</dc:title>
  <dc:creator>Sheri R. Severson</dc:creator>
  <cp:lastModifiedBy>Sheri R Severson</cp:lastModifiedBy>
  <cp:revision>43</cp:revision>
  <cp:lastPrinted>2014-04-16T16:54:02Z</cp:lastPrinted>
  <dcterms:created xsi:type="dcterms:W3CDTF">2013-05-01T19:09:03Z</dcterms:created>
  <dcterms:modified xsi:type="dcterms:W3CDTF">2014-04-24T02:51:03Z</dcterms:modified>
</cp:coreProperties>
</file>