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1980" autoAdjust="0"/>
  </p:normalViewPr>
  <p:slideViewPr>
    <p:cSldViewPr snapToGrid="0" snapToObjects="1">
      <p:cViewPr varScale="1">
        <p:scale>
          <a:sx n="107" d="100"/>
          <a:sy n="107" d="100"/>
        </p:scale>
        <p:origin x="1214" y="72"/>
      </p:cViewPr>
      <p:guideLst/>
    </p:cSldViewPr>
  </p:slideViewPr>
  <p:notesTextViewPr>
    <p:cViewPr>
      <p:scale>
        <a:sx n="3" d="2"/>
        <a:sy n="3" d="2"/>
      </p:scale>
      <p:origin x="0" y="-72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3/17/2025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3/17/2025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Wisconsin MRSEC IRG 1 researchers have used low-dose 4D STEM to map the orientation of phenanthroperylene-ester (</a:t>
            </a:r>
            <a:r>
              <a:rPr lang="en-US" sz="1200" dirty="0" err="1">
                <a:solidFill>
                  <a:schemeClr val="tx1"/>
                </a:solidFill>
                <a:latin typeface="+mn-lt"/>
              </a:rPr>
              <a:t>phenester</a:t>
            </a:r>
            <a:r>
              <a:rPr lang="en-US" sz="1200" dirty="0">
                <a:solidFill>
                  <a:schemeClr val="tx1"/>
                </a:solidFill>
                <a:latin typeface="+mn-lt"/>
              </a:rPr>
              <a:t>) molecules in glass thin films during continuous heating. Films were deposited by physical vapor deposition. </a:t>
            </a:r>
            <a:r>
              <a:rPr lang="en-US" sz="1200" dirty="0" err="1">
                <a:solidFill>
                  <a:schemeClr val="tx1"/>
                </a:solidFill>
                <a:latin typeface="+mn-lt"/>
              </a:rPr>
              <a:t>Phenester</a:t>
            </a:r>
            <a:r>
              <a:rPr lang="en-US" sz="1200" dirty="0">
                <a:solidFill>
                  <a:schemeClr val="tx1"/>
                </a:solidFill>
                <a:latin typeface="+mn-lt"/>
              </a:rPr>
              <a:t> is a plate-shaped, discotic liquid crystal (LC) molecule which tends to pack face-to-face by </a:t>
            </a:r>
            <a:r>
              <a:rPr lang="en-US" sz="1200" dirty="0">
                <a:solidFill>
                  <a:schemeClr val="tx1"/>
                </a:solidFill>
                <a:latin typeface="Arial" panose="020B0604020202020204" pitchFamily="34" charset="0"/>
                <a:cs typeface="Arial" panose="020B0604020202020204" pitchFamily="34" charset="0"/>
              </a:rPr>
              <a:t>pi</a:t>
            </a:r>
            <a:r>
              <a:rPr lang="en-US" sz="1200" dirty="0">
                <a:solidFill>
                  <a:schemeClr val="tx1"/>
                </a:solidFill>
                <a:latin typeface="+mn-lt"/>
              </a:rPr>
              <a:t>-pi interactions into columns. The 4D STEM experiment measures the local column orientation. In the as-deposited state, the film is a poorly ordered glass. When the film is heated continuously from room temperature, it undergoes a series of phase transitions from (1) the as-deposited glass state, through the glass transition into (2) a disordered LC state, then crystallization into (3) a 3D crystal, which melts to create (4) a more ordered LC state. IRG 1 has shown that the disordered LC state (3) has small (30-40 nm) domains with high column curvature, and the higher temperature LC state (4) has much larger domains with much lower column curvature. The IRG also showed that the observed ordering process was related to the bulk diffusivity of </a:t>
            </a:r>
            <a:r>
              <a:rPr lang="en-US" sz="1200" dirty="0" err="1">
                <a:solidFill>
                  <a:schemeClr val="tx1"/>
                </a:solidFill>
                <a:latin typeface="+mn-lt"/>
              </a:rPr>
              <a:t>phenester</a:t>
            </a:r>
            <a:r>
              <a:rPr lang="en-US" sz="1200" dirty="0">
                <a:solidFill>
                  <a:schemeClr val="tx1"/>
                </a:solidFill>
                <a:latin typeface="+mn-lt"/>
              </a:rPr>
              <a:t>, as opposed to the surface diffusivity, which is what controls domain formation during growth.</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This study provides fundamental insight into the complex phase behavior of glassy organic LC thin films as a function of temperature. It also provides a processing route via an intermediate 3D crystal that results in large LC domains of molecules with very low internal curvature – less even than material quenched from the high temperature equilibrium LC phase. These materials may find applications in devices which benefit from high electrical conductivity or directional / polarized emission or absorption of light.</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The IRG has previously shown that development of orientational order during thin film growth depends on surface diffusivity. This work demonstrates that development of order after growth proceeds at the much slower rate of bulk diffusivity. This difference is a significant constraint on post-processing of films to achieve desired microstructure and increases the emphasis on and value of the IRG’s work on developing structure during 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solidFill>
                  <a:schemeClr val="tx1"/>
                </a:solidFill>
                <a:latin typeface="+mn-lt"/>
              </a:rPr>
              <a:t>Huang, S., Cheng, S., Ju, J., Chatterjee, D., Yu, J., Bock, H., Yu, L., Ediger, M. D. &amp; Voyles, P. M. Nanoscale View of Alignment and Domain Growth in a Hexagonal Columnar Liquid Crystal. ACS Nano </a:t>
            </a:r>
            <a:r>
              <a:rPr lang="en-US" sz="1200" b="1" dirty="0">
                <a:solidFill>
                  <a:schemeClr val="tx1"/>
                </a:solidFill>
                <a:latin typeface="+mn-lt"/>
              </a:rPr>
              <a:t>18</a:t>
            </a:r>
            <a:r>
              <a:rPr lang="en-US" sz="1200" b="0" dirty="0">
                <a:solidFill>
                  <a:schemeClr val="tx1"/>
                </a:solidFill>
                <a:latin typeface="+mn-lt"/>
              </a:rPr>
              <a:t>, 28095-28103, (2024). DOI: 10.1021/acsnano.4c07507</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4" y="151087"/>
            <a:ext cx="8373625" cy="5667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A Nanoscale View of Molecule Alignment in an Organic Semiconductor</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Wisconsin MRSEC </a:t>
            </a:r>
          </a:p>
          <a:p>
            <a:r>
              <a:rPr lang="en-US" sz="1400" b="1" dirty="0">
                <a:latin typeface="Arial" panose="020B0604020202020204" pitchFamily="34" charset="0"/>
                <a:cs typeface="Arial" panose="020B0604020202020204" pitchFamily="34" charset="0"/>
              </a:rPr>
              <a:t>DMR-2309000</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574368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Paul Voyles, Mark Ediger, Lian Yu, U. Wisconsin-Madison</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364565" y="1527371"/>
            <a:ext cx="471543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1200"/>
              </a:spcAft>
            </a:pPr>
            <a:r>
              <a:rPr lang="en-US" sz="1400" dirty="0"/>
              <a:t>Organic semiconductors are key materials for electronic displays, organic electronics, and other technologies. How the component molecules fit together to make the material is critical to how it conducts electricity and emits and absorbs light. Often, well-ordered, straight molecular packing is beneficial.</a:t>
            </a:r>
          </a:p>
          <a:p>
            <a:pPr algn="just" eaLnBrk="1" hangingPunct="1">
              <a:spcAft>
                <a:spcPts val="1200"/>
              </a:spcAft>
            </a:pPr>
            <a:r>
              <a:rPr lang="en-US" sz="1400" dirty="0"/>
              <a:t>Wisconsin MRSEC researchers have developed a new way to see how molecules fit together with an electron microscope. They used the method to see how molecules rearrange when an organic semiconductor is heated. A modest change in temperature creates significantly improved molecular alignment. The improved alignment is reflected in both larger aligned regions and straighter lines of molecules inside each region.</a:t>
            </a:r>
          </a:p>
          <a:p>
            <a:pPr algn="just" eaLnBrk="1" hangingPunct="1">
              <a:spcAft>
                <a:spcPts val="1200"/>
              </a:spcAft>
            </a:pPr>
            <a:r>
              <a:rPr lang="en-US" sz="1400" dirty="0"/>
              <a:t>The alignment of the molecules occurs because higher temperature lets them move to more ordered states. Wisconsin MRSEC researchers are inventing new ways to control molecule mobility, enabling new organic and inorganic materials for a variety of applications.</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127484" y="539446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5" name="Picture 4" descr="Visualization of domains of aligned molecules in an organic semiconductor are relatively low temperature.">
            <a:extLst>
              <a:ext uri="{FF2B5EF4-FFF2-40B4-BE49-F238E27FC236}">
                <a16:creationId xmlns:a16="http://schemas.microsoft.com/office/drawing/2014/main" id="{F13B5FB8-74D6-F278-AAD6-095241C5C6F2}"/>
              </a:ext>
            </a:extLst>
          </p:cNvPr>
          <p:cNvPicPr>
            <a:picLocks noChangeAspect="1"/>
          </p:cNvPicPr>
          <p:nvPr/>
        </p:nvPicPr>
        <p:blipFill>
          <a:blip r:embed="rId4"/>
          <a:srcRect t="6013" r="27553" b="52926"/>
          <a:stretch/>
        </p:blipFill>
        <p:spPr>
          <a:xfrm>
            <a:off x="5418642" y="1896703"/>
            <a:ext cx="3279140" cy="2815893"/>
          </a:xfrm>
          <a:prstGeom prst="rect">
            <a:avLst/>
          </a:prstGeom>
        </p:spPr>
      </p:pic>
      <p:pic>
        <p:nvPicPr>
          <p:cNvPr id="8" name="Picture 7" descr="Visualization of domains of aligned molecules in an organic semiconductor are higher temperature.">
            <a:extLst>
              <a:ext uri="{FF2B5EF4-FFF2-40B4-BE49-F238E27FC236}">
                <a16:creationId xmlns:a16="http://schemas.microsoft.com/office/drawing/2014/main" id="{EE8D1D07-D715-8945-0FDB-BE37A767E60A}"/>
              </a:ext>
            </a:extLst>
          </p:cNvPr>
          <p:cNvPicPr>
            <a:picLocks noChangeAspect="1"/>
          </p:cNvPicPr>
          <p:nvPr/>
        </p:nvPicPr>
        <p:blipFill>
          <a:blip r:embed="rId4"/>
          <a:srcRect t="56122" r="27553" b="2818"/>
          <a:stretch/>
        </p:blipFill>
        <p:spPr>
          <a:xfrm>
            <a:off x="8741559" y="1896702"/>
            <a:ext cx="3279140" cy="2815894"/>
          </a:xfrm>
          <a:prstGeom prst="rect">
            <a:avLst/>
          </a:prstGeom>
        </p:spPr>
      </p:pic>
      <p:sp>
        <p:nvSpPr>
          <p:cNvPr id="15" name="TextBox 14">
            <a:extLst>
              <a:ext uri="{FF2B5EF4-FFF2-40B4-BE49-F238E27FC236}">
                <a16:creationId xmlns:a16="http://schemas.microsoft.com/office/drawing/2014/main" id="{DF1A7267-72E9-C722-7371-9F9FFD3D3268}"/>
              </a:ext>
            </a:extLst>
          </p:cNvPr>
          <p:cNvSpPr txBox="1"/>
          <p:nvPr/>
        </p:nvSpPr>
        <p:spPr>
          <a:xfrm>
            <a:off x="6036138" y="1527371"/>
            <a:ext cx="204414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lower temperature</a:t>
            </a:r>
          </a:p>
        </p:txBody>
      </p:sp>
      <p:sp>
        <p:nvSpPr>
          <p:cNvPr id="16" name="TextBox 15">
            <a:extLst>
              <a:ext uri="{FF2B5EF4-FFF2-40B4-BE49-F238E27FC236}">
                <a16:creationId xmlns:a16="http://schemas.microsoft.com/office/drawing/2014/main" id="{75BE2F05-28A9-FF6E-7666-3D0D1B4E0D6F}"/>
              </a:ext>
            </a:extLst>
          </p:cNvPr>
          <p:cNvSpPr txBox="1"/>
          <p:nvPr/>
        </p:nvSpPr>
        <p:spPr>
          <a:xfrm>
            <a:off x="9314170" y="1527371"/>
            <a:ext cx="213391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higher temperature</a:t>
            </a:r>
          </a:p>
        </p:txBody>
      </p:sp>
      <p:sp>
        <p:nvSpPr>
          <p:cNvPr id="17" name="TextBox 16">
            <a:extLst>
              <a:ext uri="{FF2B5EF4-FFF2-40B4-BE49-F238E27FC236}">
                <a16:creationId xmlns:a16="http://schemas.microsoft.com/office/drawing/2014/main" id="{25F777C1-4F56-A354-BBF5-1D8C41B2A255}"/>
              </a:ext>
            </a:extLst>
          </p:cNvPr>
          <p:cNvSpPr txBox="1"/>
          <p:nvPr/>
        </p:nvSpPr>
        <p:spPr>
          <a:xfrm>
            <a:off x="5455354" y="4763249"/>
            <a:ext cx="6512868" cy="1169551"/>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Visualizations of experimental data on molecular packing. The lines track the local molecular orientation. (left) Low temperature processing results in small regions of aligned molecules with high internal bending. (right) Heating by just 60 °C results in much larger aligned regions with much straighter internal structure.</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3264</TotalTime>
  <Words>721</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Paul Voyles</cp:lastModifiedBy>
  <cp:revision>279</cp:revision>
  <cp:lastPrinted>2018-03-20T12:31:18Z</cp:lastPrinted>
  <dcterms:created xsi:type="dcterms:W3CDTF">2017-10-05T17:34:54Z</dcterms:created>
  <dcterms:modified xsi:type="dcterms:W3CDTF">2025-03-17T22:35:08Z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