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7323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92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31400" y="152400"/>
            <a:ext cx="8697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From High School to Professional Scientist: Developing a Pipeline</a:t>
            </a:r>
          </a:p>
        </p:txBody>
      </p:sp>
      <p:sp>
        <p:nvSpPr>
          <p:cNvPr id="81" name="Shape 81"/>
          <p:cNvSpPr/>
          <p:nvPr/>
        </p:nvSpPr>
        <p:spPr>
          <a:xfrm>
            <a:off x="5715474" y="1173825"/>
            <a:ext cx="3428526" cy="4529724"/>
          </a:xfrm>
          <a:prstGeom prst="rect">
            <a:avLst/>
          </a:prstGeom>
          <a:solidFill>
            <a:schemeClr val="lt1"/>
          </a:solidFill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1700" dirty="0" smtClean="0">
                <a:latin typeface="Calibri"/>
                <a:ea typeface="Calibri"/>
                <a:cs typeface="Calibri"/>
                <a:sym typeface="Calibri"/>
              </a:rPr>
              <a:t>declining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numbers of STEM degrees and </a:t>
            </a:r>
            <a:r>
              <a:rPr lang="en-US" sz="1700" dirty="0" smtClean="0">
                <a:latin typeface="Calibri"/>
                <a:ea typeface="Calibri"/>
                <a:cs typeface="Calibri"/>
                <a:sym typeface="Calibri"/>
              </a:rPr>
              <a:t>limited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diversity in the STEM workforce, there is a need for expansion of research opportunities for undergraduate and high school students, in particular those from underrepresented groups. To date, 3</a:t>
            </a:r>
            <a:r>
              <a:rPr lang="en-US" sz="1700" dirty="0" smtClean="0">
                <a:latin typeface="Calibri"/>
                <a:ea typeface="Calibri"/>
                <a:cs typeface="Calibri"/>
                <a:sym typeface="Calibri"/>
              </a:rPr>
              <a:t>4 students (53% female, 21% URM)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have participated in the C-PHOM High School Research Program, an 8-week residential program for incoming HS </a:t>
            </a:r>
            <a:r>
              <a:rPr lang="en-US" sz="1700" dirty="0" smtClean="0">
                <a:latin typeface="Calibri"/>
                <a:ea typeface="Calibri"/>
                <a:cs typeface="Calibri"/>
                <a:sym typeface="Calibri"/>
              </a:rPr>
              <a:t>juniors and seniors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.  All of these students have subsequently attended college at top U.S. </a:t>
            </a:r>
            <a:r>
              <a:rPr lang="en-US" sz="1700" dirty="0" smtClean="0">
                <a:latin typeface="Calibri"/>
                <a:ea typeface="Calibri"/>
                <a:cs typeface="Calibri"/>
                <a:sym typeface="Calibri"/>
              </a:rPr>
              <a:t>universities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, with </a:t>
            </a:r>
            <a:r>
              <a:rPr lang="en-US" sz="1700" dirty="0" smtClean="0">
                <a:latin typeface="Calibri"/>
                <a:ea typeface="Calibri"/>
                <a:cs typeface="Calibri"/>
                <a:sym typeface="Calibri"/>
              </a:rPr>
              <a:t>60%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now </a:t>
            </a:r>
            <a:r>
              <a:rPr lang="en-US" sz="1700" dirty="0" smtClean="0">
                <a:latin typeface="Calibri"/>
                <a:ea typeface="Calibri"/>
                <a:cs typeface="Calibri"/>
                <a:sym typeface="Calibri"/>
              </a:rPr>
              <a:t>enrolled in UM as science </a:t>
            </a:r>
            <a:r>
              <a:rPr lang="en-US" sz="1700" dirty="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700" dirty="0" smtClean="0">
                <a:latin typeface="Calibri"/>
                <a:ea typeface="Calibri"/>
                <a:cs typeface="Calibri"/>
                <a:sym typeface="Calibri"/>
              </a:rPr>
              <a:t>engineering Majors.</a:t>
            </a:r>
            <a:endParaRPr lang="en-US"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buNone/>
            </a:pPr>
            <a:endParaRPr sz="17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01600" algn="l" rtl="0">
              <a:buClr>
                <a:schemeClr val="dk1"/>
              </a:buClr>
              <a:buFont typeface="Calibri"/>
              <a:buNone/>
            </a:pPr>
            <a:endParaRPr sz="17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480550" y="4960150"/>
            <a:ext cx="5161800" cy="667199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(Top Left): </a:t>
            </a: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C-PHOM High School Research Program Participants.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(Bottom Left): </a:t>
            </a: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student working in the </a:t>
            </a: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with Grad mentor.</a:t>
            </a: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(Right): </a:t>
            </a: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student </a:t>
            </a: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in the lab.</a:t>
            </a: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3181507" y="5943601"/>
            <a:ext cx="291449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Sponsored by NSF-MRSEC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contract DMR-1120923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402" y="5921828"/>
            <a:ext cx="3273798" cy="52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5715000"/>
            <a:ext cx="2866643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6" y="1300825"/>
            <a:ext cx="3038462" cy="170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6" y="3134367"/>
            <a:ext cx="3024644" cy="170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6" r="22917"/>
          <a:stretch/>
        </p:blipFill>
        <p:spPr>
          <a:xfrm>
            <a:off x="3578324" y="1300826"/>
            <a:ext cx="2064026" cy="353878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1463675" y="612775"/>
            <a:ext cx="6199200" cy="5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Akesha C. Moore* and Rachel S. Goldman**</a:t>
            </a:r>
          </a:p>
          <a:p>
            <a:pPr marL="0" marR="0" lvl="0" indent="0" algn="ctr" rtl="0">
              <a:spcBef>
                <a:spcPts val="140"/>
              </a:spcBef>
              <a:buSzPct val="25000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*EECS Department, **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MSE Department, </a:t>
            </a: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Michigan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178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Akesha Moore</dc:creator>
  <cp:lastModifiedBy>Divya Abhat</cp:lastModifiedBy>
  <cp:revision>8</cp:revision>
  <dcterms:modified xsi:type="dcterms:W3CDTF">2017-07-12T17:32:24Z</dcterms:modified>
</cp:coreProperties>
</file>