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AD70-F2D0-6545-8492-AEB00812AE53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3C4F-ED51-5942-B4A1-1733BDDB4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fld id="{10A8A82C-B9EF-4E00-8D43-F2E48E16D248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8052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0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8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7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91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6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3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1531" y="5911821"/>
            <a:ext cx="7929563" cy="482203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22000"/>
                </a:srgbClr>
              </a:gs>
              <a:gs pos="0">
                <a:schemeClr val="tx1">
                  <a:lumMod val="75000"/>
                  <a:lumOff val="25000"/>
                  <a:alpha val="22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354955" y="5640214"/>
            <a:ext cx="1055936" cy="1057051"/>
            <a:chOff x="4619298" y="4775300"/>
            <a:chExt cx="3276600" cy="3280006"/>
          </a:xfrm>
        </p:grpSpPr>
        <p:sp>
          <p:nvSpPr>
            <p:cNvPr id="10" name="Oval 9"/>
            <p:cNvSpPr/>
            <p:nvPr userDrawn="1"/>
          </p:nvSpPr>
          <p:spPr>
            <a:xfrm>
              <a:off x="5208116" y="5332935"/>
              <a:ext cx="2133600" cy="2133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srgbClr val="FFFFFF"/>
                </a:solidFill>
                <a:latin typeface="Calibri"/>
                <a:ea typeface="ヒラギノ角ゴ ProN W3" charset="-128"/>
                <a:sym typeface="Helvetica Neue Light" charset="0"/>
              </a:endParaRPr>
            </a:p>
          </p:txBody>
        </p:sp>
        <p:pic>
          <p:nvPicPr>
            <p:cNvPr id="9" name="Picture 8" descr="nsf3.tiff"/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9298" y="4775300"/>
              <a:ext cx="3276600" cy="32800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  <a:extLst/>
          </p:spPr>
        </p:pic>
      </p:grpSp>
      <p:pic>
        <p:nvPicPr>
          <p:cNvPr id="1032" name="Picture 10" descr="University of Utah logo.psd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1" y="5572125"/>
            <a:ext cx="1178719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MRSEC logo with title.pn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0" y="5893594"/>
            <a:ext cx="1553766" cy="47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3018234" y="5893594"/>
            <a:ext cx="4572000" cy="465029"/>
          </a:xfrm>
          <a:prstGeom prst="rect">
            <a:avLst/>
          </a:prstGeom>
          <a:effectLst/>
        </p:spPr>
        <p:txBody>
          <a:bodyPr lIns="64291" tIns="32146" rIns="64291" bIns="32146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ヒラギノ角ゴ ProN W3" charset="-128"/>
                <a:cs typeface="Times" charset="0"/>
                <a:sym typeface="Helvetica Neue Light" charset="0"/>
              </a:rPr>
              <a:t>Next-Generation Materials for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ヒラギノ角ゴ ProN W3" charset="-128"/>
                <a:cs typeface="Times" charset="0"/>
                <a:sym typeface="Helvetica Neue Light" charset="0"/>
              </a:rPr>
              <a:t>Plasmonics &amp; Organic Spintronics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1232297" y="6358623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50" dirty="0">
                <a:latin typeface="Arial" charset="0"/>
                <a:ea typeface="MS PGothic" pitchFamily="34" charset="-128"/>
              </a:rPr>
              <a:t>Principal Investigators: </a:t>
            </a:r>
            <a:r>
              <a:rPr lang="en-US" altLang="en-US" sz="1450" dirty="0" smtClean="0">
                <a:latin typeface="Arial" charset="0"/>
                <a:ea typeface="MS PGothic" pitchFamily="34" charset="-128"/>
              </a:rPr>
              <a:t>Ajay Nahata, Michael Bartl</a:t>
            </a:r>
            <a:r>
              <a:rPr lang="en-US" altLang="en-US" sz="1450" baseline="0" dirty="0" smtClean="0">
                <a:latin typeface="Arial" charset="0"/>
                <a:ea typeface="MS PGothic" pitchFamily="34" charset="-128"/>
              </a:rPr>
              <a:t> &amp; Ashutosh Tiwari</a:t>
            </a:r>
            <a:endParaRPr lang="en-US" altLang="en-US" sz="1450" dirty="0">
              <a:latin typeface="Arial" charset="0"/>
              <a:ea typeface="MS PGothic" pitchFamily="34" charset="-128"/>
            </a:endParaRPr>
          </a:p>
          <a:p>
            <a:pPr algn="ctr"/>
            <a:r>
              <a:rPr lang="en-US" altLang="en-US" sz="1450" dirty="0">
                <a:latin typeface="Arial" charset="0"/>
                <a:ea typeface="MS PGothic" pitchFamily="34" charset="-128"/>
              </a:rPr>
              <a:t>NSF DMR 11-21252; www.mrsec.utah.edu</a:t>
            </a:r>
          </a:p>
          <a:p>
            <a:pPr algn="ctr"/>
            <a:endParaRPr lang="en-US" altLang="en-US" sz="1450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8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41093" indent="-2410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522368" indent="-2009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2pPr>
      <a:lvl3pPr marL="803643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3pPr>
      <a:lvl4pPr marL="1125101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4pPr>
      <a:lvl5pPr marL="1446558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EM-2800_04R[2]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533400"/>
            <a:ext cx="3506906" cy="32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2100" y="633413"/>
            <a:ext cx="47371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800" b="1" dirty="0">
                <a:cs typeface="Arial"/>
              </a:rPr>
              <a:t>JEOL JEM-2800</a:t>
            </a:r>
            <a:endParaRPr lang="en-US" sz="1800" b="1" dirty="0" smtClean="0">
              <a:cs typeface="Arial"/>
            </a:endParaRPr>
          </a:p>
          <a:p>
            <a:pPr>
              <a:defRPr/>
            </a:pPr>
            <a:r>
              <a:rPr lang="en-US" sz="1800" dirty="0" smtClean="0">
                <a:cs typeface="Arial"/>
              </a:rPr>
              <a:t>Ultrafast </a:t>
            </a:r>
            <a:r>
              <a:rPr lang="en-US" sz="1800" dirty="0">
                <a:cs typeface="Arial"/>
              </a:rPr>
              <a:t>dual-detector </a:t>
            </a:r>
            <a:r>
              <a:rPr lang="en-US" sz="1800" dirty="0" smtClean="0">
                <a:cs typeface="Arial"/>
              </a:rPr>
              <a:t>energy dispersive spectroscopy </a:t>
            </a:r>
            <a:r>
              <a:rPr lang="en-US" sz="1800" dirty="0">
                <a:cs typeface="Arial"/>
              </a:rPr>
              <a:t>(2D, 3D element mapping)</a:t>
            </a:r>
          </a:p>
          <a:p>
            <a:pPr>
              <a:defRPr/>
            </a:pPr>
            <a:r>
              <a:rPr lang="en-US" sz="1800" dirty="0">
                <a:cs typeface="Arial"/>
              </a:rPr>
              <a:t>B</a:t>
            </a:r>
            <a:r>
              <a:rPr lang="en-US" sz="1800" dirty="0" smtClean="0">
                <a:cs typeface="Arial"/>
              </a:rPr>
              <a:t>est</a:t>
            </a:r>
            <a:r>
              <a:rPr lang="en-US" sz="1800" dirty="0">
                <a:cs typeface="Arial"/>
              </a:rPr>
              <a:t>-in-class resolution (atomic-scale imaging)</a:t>
            </a:r>
            <a:endParaRPr lang="en-US" sz="1800" dirty="0" smtClean="0">
              <a:cs typeface="Arial"/>
            </a:endParaRPr>
          </a:p>
          <a:p>
            <a:pPr>
              <a:defRPr/>
            </a:pPr>
            <a:r>
              <a:rPr lang="en-US" sz="1800" dirty="0" smtClean="0">
                <a:cs typeface="Arial"/>
              </a:rPr>
              <a:t>First </a:t>
            </a:r>
            <a:r>
              <a:rPr lang="en-US" sz="1800" dirty="0">
                <a:cs typeface="Arial"/>
              </a:rPr>
              <a:t>of its kind in </a:t>
            </a:r>
            <a:r>
              <a:rPr lang="en-US" sz="1800" dirty="0" smtClean="0">
                <a:cs typeface="Arial"/>
              </a:rPr>
              <a:t>the Americas</a:t>
            </a:r>
          </a:p>
          <a:p>
            <a:pPr>
              <a:defRPr/>
            </a:pPr>
            <a:r>
              <a:rPr lang="en-US" sz="1800" dirty="0" smtClean="0">
                <a:cs typeface="Arial"/>
              </a:rPr>
              <a:t>University of Utah will be a JEOL demo facility</a:t>
            </a:r>
          </a:p>
          <a:p>
            <a:pPr>
              <a:defRPr/>
            </a:pPr>
            <a:r>
              <a:rPr lang="en-US" sz="1800" dirty="0" smtClean="0">
                <a:cs typeface="Arial"/>
              </a:rPr>
              <a:t>Expected delivery in June 2014</a:t>
            </a:r>
            <a:endParaRPr lang="en-US" sz="1800" dirty="0">
              <a:cs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28800" y="0"/>
            <a:ext cx="5867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alibri" pitchFamily="-112" charset="0"/>
                <a:ea typeface="Arial" pitchFamily="-112" charset="0"/>
                <a:cs typeface="Arial" pitchFamily="-112" charset="0"/>
              </a:rPr>
              <a:t>New</a:t>
            </a:r>
            <a:r>
              <a:rPr lang="en-US" sz="2000" b="1" dirty="0" smtClean="0">
                <a:latin typeface="Calibri" pitchFamily="-112" charset="0"/>
                <a:ea typeface="Arial" pitchFamily="-112" charset="0"/>
                <a:cs typeface="Arial" pitchFamily="-112" charset="0"/>
              </a:rPr>
              <a:t> MRSEC/USTAR Purchased Analytical S/TEM</a:t>
            </a:r>
          </a:p>
          <a:p>
            <a:pPr algn="ctr"/>
            <a:r>
              <a:rPr lang="en-US" dirty="0">
                <a:latin typeface="Calibri" pitchFamily="-112" charset="0"/>
                <a:ea typeface="Arial" pitchFamily="-112" charset="0"/>
                <a:cs typeface="Arial" pitchFamily="-112" charset="0"/>
              </a:rPr>
              <a:t>Ian Harvey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90835"/>
              </p:ext>
            </p:extLst>
          </p:nvPr>
        </p:nvGraphicFramePr>
        <p:xfrm>
          <a:off x="292100" y="3762028"/>
          <a:ext cx="7988302" cy="1890889"/>
        </p:xfrm>
        <a:graphic>
          <a:graphicData uri="http://schemas.openxmlformats.org/drawingml/2006/table">
            <a:tbl>
              <a:tblPr/>
              <a:tblGrid>
                <a:gridCol w="2654574"/>
                <a:gridCol w="1155231"/>
                <a:gridCol w="2126117"/>
                <a:gridCol w="2052380"/>
              </a:tblGrid>
              <a:tr h="2727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 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MRSEC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Other Major Users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Other Minor Users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Investigator Interest (total)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11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12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11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eed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atomic resolution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3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3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N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eed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electron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 energy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loss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spectroscopy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         </a:t>
                      </a:r>
                      <a:endParaRPr kumimoji="0" lang="nl-N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5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7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3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5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Anticipated annual user fees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$31,500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$66,000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-112" charset="-128"/>
                          <a:cs typeface="ＭＳ Ｐゴシック" pitchFamily="-112" charset="-128"/>
                        </a:rPr>
                        <a:t>$11,000</a:t>
                      </a:r>
                    </a:p>
                  </a:txBody>
                  <a:tcPr marL="12700" marR="12700" marT="1270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88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ＭＳ Ｐゴシック</vt:lpstr>
      <vt:lpstr>Arial</vt:lpstr>
      <vt:lpstr>Calibri</vt:lpstr>
      <vt:lpstr>Helvetica Neue Light</vt:lpstr>
      <vt:lpstr>Optima</vt:lpstr>
      <vt:lpstr>Times</vt:lpstr>
      <vt:lpstr>ヒラギノ角ゴ ProN W3</vt:lpstr>
      <vt:lpstr>1_Custom Design</vt:lpstr>
      <vt:lpstr>PowerPoint Presentation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Aditi Risbud</dc:creator>
  <cp:lastModifiedBy>Chelsey Short</cp:lastModifiedBy>
  <cp:revision>31</cp:revision>
  <dcterms:created xsi:type="dcterms:W3CDTF">2014-04-30T18:41:11Z</dcterms:created>
  <dcterms:modified xsi:type="dcterms:W3CDTF">2014-05-01T18:33:32Z</dcterms:modified>
</cp:coreProperties>
</file>