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11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0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48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fld id="{10A8A82C-B9EF-4E00-8D43-F2E48E16D248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8052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8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8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3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6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3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1531" y="5911821"/>
            <a:ext cx="7929563" cy="4822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22000"/>
                </a:srgbClr>
              </a:gs>
              <a:gs pos="0">
                <a:schemeClr val="tx1">
                  <a:lumMod val="75000"/>
                  <a:lumOff val="25000"/>
                  <a:alpha val="22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>
            <a:lvl1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354955" y="5640214"/>
            <a:ext cx="1055936" cy="1057051"/>
            <a:chOff x="4619298" y="4775300"/>
            <a:chExt cx="3276600" cy="3280006"/>
          </a:xfrm>
        </p:grpSpPr>
        <p:sp>
          <p:nvSpPr>
            <p:cNvPr id="10" name="Oval 9"/>
            <p:cNvSpPr/>
            <p:nvPr userDrawn="1"/>
          </p:nvSpPr>
          <p:spPr>
            <a:xfrm>
              <a:off x="5208116" y="5332935"/>
              <a:ext cx="2133600" cy="21335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latin typeface="Calibri"/>
                <a:ea typeface="ヒラギノ角ゴ ProN W3" charset="-128"/>
                <a:sym typeface="Helvetica Neue Light" charset="0"/>
              </a:endParaRPr>
            </a:p>
          </p:txBody>
        </p:sp>
        <p:pic>
          <p:nvPicPr>
            <p:cNvPr id="9" name="Picture 8" descr="nsf3.tiff"/>
            <p:cNvPicPr>
              <a:picLocks noChangeAspect="1"/>
            </p:cNvPicPr>
            <p:nvPr userDrawn="1"/>
          </p:nvPicPr>
          <p:blipFill>
            <a:blip r:embed="rId1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9298" y="4775300"/>
              <a:ext cx="3276600" cy="328000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9"/>
                </a:srgbClr>
              </a:outerShdw>
            </a:effectLst>
            <a:extLst/>
          </p:spPr>
        </p:pic>
      </p:grpSp>
      <p:pic>
        <p:nvPicPr>
          <p:cNvPr id="1032" name="Picture 10" descr="University of Utah logo.psd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31" y="5572125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MRSEC logo with title.pn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90" y="5893594"/>
            <a:ext cx="1553766" cy="47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018234" y="5893594"/>
            <a:ext cx="4572000" cy="465029"/>
          </a:xfrm>
          <a:prstGeom prst="rect">
            <a:avLst/>
          </a:prstGeom>
          <a:effectLst/>
        </p:spPr>
        <p:txBody>
          <a:bodyPr lIns="64291" tIns="32146" rIns="64291" bIns="3214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Next-Generation Materials for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Plasmonics &amp; Organic Spintronics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1232297" y="6358623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Principal Investigators: </a:t>
            </a:r>
            <a:r>
              <a:rPr lang="en-US" altLang="en-US" sz="1450" dirty="0" smtClean="0">
                <a:latin typeface="Arial" charset="0"/>
                <a:ea typeface="MS PGothic" pitchFamily="34" charset="-128"/>
              </a:rPr>
              <a:t>Ajay Nahata, Steve Blair</a:t>
            </a:r>
            <a:r>
              <a:rPr lang="en-US" altLang="en-US" sz="1450" baseline="0" dirty="0" smtClean="0">
                <a:latin typeface="Arial" charset="0"/>
                <a:ea typeface="MS PGothic" pitchFamily="34" charset="-128"/>
              </a:rPr>
              <a:t> &amp; Ashutosh Tiwari</a:t>
            </a:r>
            <a:endParaRPr lang="en-US" altLang="en-US" sz="1450" dirty="0">
              <a:latin typeface="Arial" charset="0"/>
              <a:ea typeface="MS PGothic" pitchFamily="34" charset="-128"/>
            </a:endParaRPr>
          </a:p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NSF DMR 11-21252; www.mrsec.utah.edu</a:t>
            </a:r>
          </a:p>
          <a:p>
            <a:pPr algn="ctr"/>
            <a:endParaRPr lang="en-US" altLang="en-US" sz="1450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522368" indent="-2009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2pPr>
      <a:lvl3pPr marL="803643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3pPr>
      <a:lvl4pPr marL="1125101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4pPr>
      <a:lvl5pPr marL="1446558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228600"/>
            <a:ext cx="8839200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95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Pulse Inverse Spin-Hall Effect in Organic Semiconductors</a:t>
            </a:r>
            <a:endParaRPr lang="en-US" sz="1950" b="1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algn="ctr">
              <a:defRPr/>
            </a:pPr>
            <a:r>
              <a:rPr lang="en-US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Christoph</a:t>
            </a:r>
            <a:r>
              <a:rPr lang="en-US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Boehme and Z. Valy </a:t>
            </a:r>
            <a:r>
              <a:rPr lang="en-US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Vardeny</a:t>
            </a:r>
            <a:endParaRPr lang="en-US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92100" y="1041706"/>
            <a:ext cx="4157662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US" altLang="en-US" sz="1700" b="1" dirty="0" smtClean="0">
                <a:cs typeface="Arial" charset="0"/>
              </a:rPr>
              <a:t>Objective</a:t>
            </a:r>
            <a:r>
              <a:rPr lang="en-US" altLang="en-US" sz="1700" dirty="0" smtClean="0">
                <a:cs typeface="Arial" charset="0"/>
              </a:rPr>
              <a:t>: Estimate spin-orbit coupling </a:t>
            </a:r>
            <a:r>
              <a:rPr lang="en-US" altLang="en-US" sz="1700" dirty="0" smtClean="0">
                <a:cs typeface="Arial" charset="0"/>
              </a:rPr>
              <a:t>in in a wide variety of organic semiconductors.  </a:t>
            </a:r>
            <a:endParaRPr lang="en-US" altLang="en-US" sz="1700" dirty="0">
              <a:cs typeface="Arial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altLang="en-US" sz="1700" b="1" dirty="0">
                <a:cs typeface="Arial" charset="0"/>
              </a:rPr>
              <a:t>Approach</a:t>
            </a:r>
            <a:r>
              <a:rPr lang="en-US" altLang="en-US" sz="1700" dirty="0" smtClean="0">
                <a:cs typeface="Arial" charset="0"/>
              </a:rPr>
              <a:t>: Use pulsed microwave excitation </a:t>
            </a:r>
            <a:r>
              <a:rPr lang="en-US" altLang="en-US" sz="1700" dirty="0" smtClean="0">
                <a:cs typeface="Arial" charset="0"/>
              </a:rPr>
              <a:t>in </a:t>
            </a:r>
            <a:r>
              <a:rPr lang="en-US" altLang="en-US" sz="1700" dirty="0" err="1" smtClean="0">
                <a:cs typeface="Arial" charset="0"/>
              </a:rPr>
              <a:t>ferromagnets</a:t>
            </a:r>
            <a:r>
              <a:rPr lang="en-US" altLang="en-US" sz="1700" dirty="0" smtClean="0">
                <a:cs typeface="Arial" charset="0"/>
              </a:rPr>
              <a:t> to </a:t>
            </a:r>
            <a:r>
              <a:rPr lang="en-US" altLang="en-US" sz="1700" dirty="0" smtClean="0">
                <a:cs typeface="Arial" charset="0"/>
              </a:rPr>
              <a:t>generate spin-current </a:t>
            </a:r>
            <a:r>
              <a:rPr lang="en-US" altLang="en-US" sz="1700" dirty="0" smtClean="0">
                <a:cs typeface="Arial" charset="0"/>
              </a:rPr>
              <a:t>in organic semiconductor thin </a:t>
            </a:r>
            <a:r>
              <a:rPr lang="en-US" altLang="en-US" sz="1700" dirty="0" smtClean="0">
                <a:cs typeface="Arial" charset="0"/>
              </a:rPr>
              <a:t>films with weak </a:t>
            </a:r>
            <a:r>
              <a:rPr lang="en-US" altLang="en-US" sz="1700" dirty="0" smtClean="0">
                <a:cs typeface="Arial" charset="0"/>
              </a:rPr>
              <a:t>spin orbit coupling, which induces </a:t>
            </a:r>
            <a:r>
              <a:rPr lang="en-US" altLang="en-US" sz="1700" dirty="0" smtClean="0">
                <a:cs typeface="Arial" charset="0"/>
              </a:rPr>
              <a:t>a measurable </a:t>
            </a:r>
            <a:r>
              <a:rPr lang="en-US" altLang="en-US" sz="1700" dirty="0" smtClean="0">
                <a:cs typeface="Arial" charset="0"/>
              </a:rPr>
              <a:t>voltage</a:t>
            </a:r>
            <a:r>
              <a:rPr lang="en-US" altLang="en-US" sz="1700" dirty="0" smtClean="0">
                <a:cs typeface="Arial" charset="0"/>
              </a:rPr>
              <a:t>. </a:t>
            </a:r>
            <a:endParaRPr lang="en-US" altLang="en-US" sz="1700" dirty="0">
              <a:cs typeface="Arial" charset="0"/>
            </a:endParaRPr>
          </a:p>
          <a:p>
            <a:pPr algn="just" eaLnBrk="1" hangingPunct="1"/>
            <a:r>
              <a:rPr lang="en-US" altLang="en-US" sz="1700" b="1" dirty="0">
                <a:cs typeface="Arial" charset="0"/>
              </a:rPr>
              <a:t>Results and Significance</a:t>
            </a:r>
            <a:r>
              <a:rPr lang="en-US" altLang="en-US" sz="1700" dirty="0" smtClean="0">
                <a:cs typeface="Arial" charset="0"/>
              </a:rPr>
              <a:t>: </a:t>
            </a:r>
            <a:r>
              <a:rPr lang="en-US" sz="1600" dirty="0"/>
              <a:t>The ability to pump large pure spin currents into most classes of </a:t>
            </a:r>
            <a:r>
              <a:rPr lang="en-US" sz="1600" dirty="0" smtClean="0"/>
              <a:t>organic semiconductors </a:t>
            </a:r>
            <a:r>
              <a:rPr lang="en-US" sz="1600" dirty="0"/>
              <a:t>offers a robust methodology for investigating spin-transport properties, and a simple method to probe the strength of </a:t>
            </a:r>
            <a:r>
              <a:rPr lang="en-US" sz="1600" dirty="0" smtClean="0"/>
              <a:t>the spin-orbit coupling </a:t>
            </a:r>
            <a:r>
              <a:rPr lang="en-US" sz="1600" dirty="0"/>
              <a:t>in </a:t>
            </a:r>
            <a:r>
              <a:rPr lang="en-US" sz="1600" dirty="0" smtClean="0"/>
              <a:t>these devices.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4449762" y="4227429"/>
            <a:ext cx="44323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US" altLang="en-US" sz="1400" b="1" dirty="0" smtClean="0">
                <a:latin typeface="Calibri" pitchFamily="34" charset="0"/>
              </a:rPr>
              <a:t>Upper left</a:t>
            </a:r>
            <a:r>
              <a:rPr lang="en-US" altLang="en-US" sz="1400" dirty="0">
                <a:latin typeface="Calibri" pitchFamily="34" charset="0"/>
              </a:rPr>
              <a:t>: </a:t>
            </a:r>
            <a:r>
              <a:rPr lang="en-US" altLang="en-US" sz="1400" dirty="0" smtClean="0">
                <a:latin typeface="Calibri" pitchFamily="34" charset="0"/>
              </a:rPr>
              <a:t>The experimental set-up for </a:t>
            </a:r>
            <a:r>
              <a:rPr lang="en-US" altLang="en-US" sz="1400" dirty="0" smtClean="0">
                <a:latin typeface="Calibri" pitchFamily="34" charset="0"/>
              </a:rPr>
              <a:t>the. </a:t>
            </a:r>
            <a:r>
              <a:rPr lang="en-US" altLang="en-US" sz="1400" b="1" dirty="0" smtClean="0">
                <a:latin typeface="Calibri" pitchFamily="34" charset="0"/>
              </a:rPr>
              <a:t>Upper right</a:t>
            </a:r>
            <a:r>
              <a:rPr lang="en-US" altLang="en-US" sz="1400" dirty="0" smtClean="0">
                <a:latin typeface="Calibri" pitchFamily="34" charset="0"/>
              </a:rPr>
              <a:t>:  The transient </a:t>
            </a:r>
            <a:r>
              <a:rPr lang="en-US" altLang="en-US" sz="1400" dirty="0" smtClean="0">
                <a:latin typeface="Calibri" pitchFamily="34" charset="0"/>
              </a:rPr>
              <a:t>voltage </a:t>
            </a:r>
            <a:r>
              <a:rPr lang="en-US" altLang="en-US" sz="1400" dirty="0" smtClean="0">
                <a:latin typeface="Calibri" pitchFamily="34" charset="0"/>
              </a:rPr>
              <a:t>from  </a:t>
            </a:r>
            <a:r>
              <a:rPr lang="en-US" altLang="en-US" sz="1400" dirty="0" err="1" smtClean="0">
                <a:latin typeface="Calibri" pitchFamily="34" charset="0"/>
              </a:rPr>
              <a:t>NiFe</a:t>
            </a:r>
            <a:r>
              <a:rPr lang="en-US" altLang="en-US" sz="1400" dirty="0" smtClean="0">
                <a:latin typeface="Calibri" pitchFamily="34" charset="0"/>
              </a:rPr>
              <a:t>/Pt bilayer excited with </a:t>
            </a:r>
            <a:r>
              <a:rPr lang="en-US" altLang="en-US" sz="1400" dirty="0" smtClean="0">
                <a:latin typeface="Calibri" pitchFamily="34" charset="0"/>
              </a:rPr>
              <a:t>microwave pulses with </a:t>
            </a:r>
            <a:r>
              <a:rPr lang="en-US" altLang="en-US" sz="1400" dirty="0" smtClean="0">
                <a:latin typeface="Calibri" pitchFamily="34" charset="0"/>
              </a:rPr>
              <a:t>~1kW peak-power. </a:t>
            </a:r>
            <a:r>
              <a:rPr lang="en-US" altLang="en-US" sz="1400" b="1" dirty="0" smtClean="0">
                <a:latin typeface="Calibri" pitchFamily="34" charset="0"/>
              </a:rPr>
              <a:t>Lower panel</a:t>
            </a:r>
            <a:r>
              <a:rPr lang="en-US" altLang="en-US" sz="1400" dirty="0" smtClean="0">
                <a:latin typeface="Calibri" pitchFamily="34" charset="0"/>
              </a:rPr>
              <a:t>: </a:t>
            </a:r>
            <a:r>
              <a:rPr lang="en-US" altLang="en-US" sz="1400" dirty="0" smtClean="0">
                <a:latin typeface="Calibri" pitchFamily="34" charset="0"/>
              </a:rPr>
              <a:t>Measured response </a:t>
            </a:r>
            <a:r>
              <a:rPr lang="en-US" altLang="en-US" sz="1400" dirty="0" smtClean="0">
                <a:latin typeface="Calibri" pitchFamily="34" charset="0"/>
              </a:rPr>
              <a:t>of </a:t>
            </a:r>
            <a:r>
              <a:rPr lang="en-US" altLang="en-US" sz="1400" dirty="0" err="1" smtClean="0">
                <a:latin typeface="Calibri" pitchFamily="34" charset="0"/>
              </a:rPr>
              <a:t>NiFe</a:t>
            </a:r>
            <a:r>
              <a:rPr lang="en-US" altLang="en-US" sz="1400" dirty="0" smtClean="0">
                <a:latin typeface="Calibri" pitchFamily="34" charset="0"/>
              </a:rPr>
              <a:t>/C</a:t>
            </a:r>
            <a:r>
              <a:rPr lang="en-US" altLang="en-US" sz="1400" baseline="-25000" dirty="0" smtClean="0">
                <a:latin typeface="Calibri" pitchFamily="34" charset="0"/>
              </a:rPr>
              <a:t>60</a:t>
            </a:r>
            <a:r>
              <a:rPr lang="en-US" altLang="en-US" sz="1400" dirty="0" smtClean="0">
                <a:latin typeface="Calibri" pitchFamily="34" charset="0"/>
              </a:rPr>
              <a:t> bilayer measured </a:t>
            </a:r>
            <a:r>
              <a:rPr lang="en-US" altLang="en-US" sz="1400" dirty="0" smtClean="0">
                <a:latin typeface="Calibri" pitchFamily="34" charset="0"/>
              </a:rPr>
              <a:t>for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en-US" altLang="en-US" sz="1400" dirty="0" smtClean="0">
                <a:latin typeface="Calibri" pitchFamily="34" charset="0"/>
              </a:rPr>
              <a:t>two opposite field directions  </a:t>
            </a:r>
            <a:endParaRPr lang="en-US" altLang="en-US" sz="1400" dirty="0">
              <a:latin typeface="Calibri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0665" y="1041706"/>
            <a:ext cx="2011072" cy="13476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6533" y="1003858"/>
            <a:ext cx="1795575" cy="14668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7155" y="2470708"/>
            <a:ext cx="2089164" cy="17567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3600" y="5173668"/>
            <a:ext cx="429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D</a:t>
            </a:r>
            <a:r>
              <a:rPr lang="en-US" sz="900" dirty="0">
                <a:latin typeface="Arial"/>
                <a:cs typeface="Arial"/>
              </a:rPr>
              <a:t>. Sun, K. J. van </a:t>
            </a:r>
            <a:r>
              <a:rPr lang="en-US" sz="900" dirty="0" err="1">
                <a:latin typeface="Arial"/>
                <a:cs typeface="Arial"/>
              </a:rPr>
              <a:t>Schooten</a:t>
            </a:r>
            <a:r>
              <a:rPr lang="en-US" sz="900" dirty="0">
                <a:latin typeface="Arial"/>
                <a:cs typeface="Arial"/>
              </a:rPr>
              <a:t>, M. </a:t>
            </a:r>
            <a:r>
              <a:rPr lang="en-US" sz="900" dirty="0" err="1">
                <a:latin typeface="Arial"/>
                <a:cs typeface="Arial"/>
              </a:rPr>
              <a:t>Kavand</a:t>
            </a:r>
            <a:r>
              <a:rPr lang="en-US" sz="900" dirty="0">
                <a:latin typeface="Arial"/>
                <a:cs typeface="Arial"/>
              </a:rPr>
              <a:t>, H. </a:t>
            </a:r>
            <a:r>
              <a:rPr lang="en-US" sz="900" dirty="0" err="1">
                <a:latin typeface="Arial"/>
                <a:cs typeface="Arial"/>
              </a:rPr>
              <a:t>Malissa</a:t>
            </a:r>
            <a:r>
              <a:rPr lang="en-US" sz="900" dirty="0">
                <a:latin typeface="Arial"/>
                <a:cs typeface="Arial"/>
              </a:rPr>
              <a:t>, C. Zhang, M. Groesbeck, C. Boehme, and Z. </a:t>
            </a:r>
            <a:r>
              <a:rPr lang="en-US" sz="900" dirty="0" smtClean="0">
                <a:latin typeface="Arial"/>
                <a:cs typeface="Arial"/>
              </a:rPr>
              <a:t>V. </a:t>
            </a:r>
            <a:r>
              <a:rPr lang="en-US" sz="900" dirty="0">
                <a:latin typeface="Arial"/>
                <a:cs typeface="Arial"/>
              </a:rPr>
              <a:t>Vardeny, </a:t>
            </a:r>
            <a:r>
              <a:rPr lang="en-US" sz="900" dirty="0" smtClean="0">
                <a:latin typeface="Arial"/>
                <a:cs typeface="Arial"/>
              </a:rPr>
              <a:t>Nat. Mater. </a:t>
            </a:r>
            <a:r>
              <a:rPr lang="en-US" sz="900" b="1" dirty="0">
                <a:latin typeface="Arial"/>
                <a:cs typeface="Arial"/>
              </a:rPr>
              <a:t>advance online publication</a:t>
            </a:r>
            <a:r>
              <a:rPr lang="en-US" sz="900" dirty="0">
                <a:latin typeface="Arial"/>
                <a:cs typeface="Arial"/>
              </a:rPr>
              <a:t>, (2016)</a:t>
            </a:r>
            <a:r>
              <a:rPr lang="en-US" sz="900" dirty="0" smtClean="0">
                <a:latin typeface="Arial"/>
                <a:cs typeface="Arial"/>
              </a:rPr>
              <a:t>.</a:t>
            </a:r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148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209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Aditi Risbud</dc:creator>
  <cp:lastModifiedBy>Ajay Nahata</cp:lastModifiedBy>
  <cp:revision>21</cp:revision>
  <dcterms:created xsi:type="dcterms:W3CDTF">2014-03-21T22:01:55Z</dcterms:created>
  <dcterms:modified xsi:type="dcterms:W3CDTF">2016-04-27T17:44:20Z</dcterms:modified>
</cp:coreProperties>
</file>