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4"/>
  </p:sldMasterIdLst>
  <p:notesMasterIdLst>
    <p:notesMasterId r:id="rId6"/>
  </p:notesMasterIdLst>
  <p:handoutMasterIdLst>
    <p:handoutMasterId r:id="rId7"/>
  </p:handoutMasterIdLst>
  <p:sldIdLst>
    <p:sldId id="387" r:id="rId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00"/>
    <a:srgbClr val="CFAEC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5266" autoAdjust="0"/>
    <p:restoredTop sz="93878" autoAdjust="0"/>
  </p:normalViewPr>
  <p:slideViewPr>
    <p:cSldViewPr snapToGrid="0" snapToObjects="1">
      <p:cViewPr varScale="1">
        <p:scale>
          <a:sx n="120" d="100"/>
          <a:sy n="120" d="100"/>
        </p:scale>
        <p:origin x="1792" y="184"/>
      </p:cViewPr>
      <p:guideLst/>
    </p:cSldViewPr>
  </p:slideViewPr>
  <p:notesTextViewPr>
    <p:cViewPr>
      <p:scale>
        <a:sx n="3" d="2"/>
        <a:sy n="3" d="2"/>
      </p:scale>
      <p:origin x="0" y="-2832"/>
    </p:cViewPr>
  </p:notesTextViewPr>
  <p:sorterViewPr>
    <p:cViewPr>
      <p:scale>
        <a:sx n="70" d="100"/>
        <a:sy n="70" d="100"/>
      </p:scale>
      <p:origin x="0" y="-408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E0CAD82-A0C8-4D0A-ABD4-C7506DA867C4}"/>
              </a:ext>
            </a:extLst>
          </p:cNvPr>
          <p:cNvSpPr>
            <a:spLocks noGrp="1"/>
          </p:cNvSpPr>
          <p:nvPr>
            <p:ph type="hdr" sz="quarter"/>
          </p:nvPr>
        </p:nvSpPr>
        <p:spPr>
          <a:xfrm>
            <a:off x="1" y="0"/>
            <a:ext cx="3038475" cy="466726"/>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30B8966-CA86-4F8B-A1DC-E4B27EA05F1C}"/>
              </a:ext>
            </a:extLst>
          </p:cNvPr>
          <p:cNvSpPr>
            <a:spLocks noGrp="1"/>
          </p:cNvSpPr>
          <p:nvPr>
            <p:ph type="dt" sz="quarter" idx="1"/>
          </p:nvPr>
        </p:nvSpPr>
        <p:spPr>
          <a:xfrm>
            <a:off x="3970338" y="0"/>
            <a:ext cx="3038475" cy="466726"/>
          </a:xfrm>
          <a:prstGeom prst="rect">
            <a:avLst/>
          </a:prstGeom>
        </p:spPr>
        <p:txBody>
          <a:bodyPr vert="horz" lIns="91440" tIns="45720" rIns="91440" bIns="45720" rtlCol="0"/>
          <a:lstStyle>
            <a:lvl1pPr algn="r">
              <a:defRPr sz="1200"/>
            </a:lvl1pPr>
          </a:lstStyle>
          <a:p>
            <a:fld id="{0C772AFE-C766-4234-802D-4743A0E558C8}" type="datetimeFigureOut">
              <a:rPr lang="en-US" smtClean="0"/>
              <a:t>5/11/24</a:t>
            </a:fld>
            <a:endParaRPr lang="en-US"/>
          </a:p>
        </p:txBody>
      </p:sp>
      <p:sp>
        <p:nvSpPr>
          <p:cNvPr id="4" name="Footer Placeholder 3">
            <a:extLst>
              <a:ext uri="{FF2B5EF4-FFF2-40B4-BE49-F238E27FC236}">
                <a16:creationId xmlns:a16="http://schemas.microsoft.com/office/drawing/2014/main" id="{2CF46503-97A3-4D9E-9B73-906CF497EAD5}"/>
              </a:ext>
            </a:extLst>
          </p:cNvPr>
          <p:cNvSpPr>
            <a:spLocks noGrp="1"/>
          </p:cNvSpPr>
          <p:nvPr>
            <p:ph type="ftr" sz="quarter" idx="2"/>
          </p:nvPr>
        </p:nvSpPr>
        <p:spPr>
          <a:xfrm>
            <a:off x="1" y="8829676"/>
            <a:ext cx="3038475" cy="4667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6424FD7-5E8B-4800-B492-5643BF03B6C9}"/>
              </a:ext>
            </a:extLst>
          </p:cNvPr>
          <p:cNvSpPr>
            <a:spLocks noGrp="1"/>
          </p:cNvSpPr>
          <p:nvPr>
            <p:ph type="sldNum" sz="quarter" idx="3"/>
          </p:nvPr>
        </p:nvSpPr>
        <p:spPr>
          <a:xfrm>
            <a:off x="3970338" y="8829676"/>
            <a:ext cx="3038475" cy="466726"/>
          </a:xfrm>
          <a:prstGeom prst="rect">
            <a:avLst/>
          </a:prstGeom>
        </p:spPr>
        <p:txBody>
          <a:bodyPr vert="horz" lIns="91440" tIns="45720" rIns="91440" bIns="45720" rtlCol="0" anchor="b"/>
          <a:lstStyle>
            <a:lvl1pPr algn="r">
              <a:defRPr sz="1200"/>
            </a:lvl1pPr>
          </a:lstStyle>
          <a:p>
            <a:fld id="{C91CB36C-FB73-4403-8335-B2E006F35C81}" type="slidenum">
              <a:rPr lang="en-US" smtClean="0"/>
              <a:t>‹#›</a:t>
            </a:fld>
            <a:endParaRPr lang="en-US"/>
          </a:p>
        </p:txBody>
      </p:sp>
    </p:spTree>
    <p:extLst>
      <p:ext uri="{BB962C8B-B14F-4D97-AF65-F5344CB8AC3E}">
        <p14:creationId xmlns:p14="http://schemas.microsoft.com/office/powerpoint/2010/main" val="29589279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18FB3966-F140-43F2-BB90-69495BF7B5CD}" type="datetimeFigureOut">
              <a:rPr lang="en-US" smtClean="0"/>
              <a:t>5/11/24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17D0DCA-A90A-4D9A-9651-03AC7085FB63}" type="slidenum">
              <a:rPr lang="en-US" smtClean="0"/>
              <a:t>‹#›</a:t>
            </a:fld>
            <a:endParaRPr lang="en-US"/>
          </a:p>
        </p:txBody>
      </p:sp>
    </p:spTree>
    <p:extLst>
      <p:ext uri="{BB962C8B-B14F-4D97-AF65-F5344CB8AC3E}">
        <p14:creationId xmlns:p14="http://schemas.microsoft.com/office/powerpoint/2010/main" val="40548231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rPr>
              <a:t>What Has Been Achieved: </a:t>
            </a:r>
            <a:r>
              <a:rPr lang="en-US" sz="1800" b="0" dirty="0">
                <a:effectLst/>
                <a:latin typeface="Times New Roman" panose="02020603050405020304" pitchFamily="18" charset="0"/>
                <a:ea typeface="Calibri" panose="020F0502020204030204" pitchFamily="34" charset="0"/>
              </a:rPr>
              <a:t>T</a:t>
            </a:r>
            <a:r>
              <a:rPr lang="en-US" sz="1800" dirty="0">
                <a:effectLst/>
                <a:latin typeface="Times New Roman" panose="02020603050405020304" pitchFamily="18" charset="0"/>
                <a:ea typeface="Calibri" panose="020F0502020204030204" pitchFamily="34" charset="0"/>
              </a:rPr>
              <a:t>he new 2D ferromagnetic hybrid perovskite (PEA)</a:t>
            </a:r>
            <a:r>
              <a:rPr lang="en-US" sz="1800" baseline="-25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CrCl</a:t>
            </a:r>
            <a:r>
              <a:rPr lang="en-US" sz="1800" baseline="-25000" dirty="0">
                <a:effectLst/>
                <a:latin typeface="Times New Roman" panose="02020603050405020304" pitchFamily="18" charset="0"/>
                <a:ea typeface="Calibri" panose="020F0502020204030204" pitchFamily="34" charset="0"/>
              </a:rPr>
              <a:t>4</a:t>
            </a:r>
            <a:r>
              <a:rPr lang="en-US" sz="1800" dirty="0">
                <a:effectLst/>
                <a:latin typeface="Times New Roman" panose="02020603050405020304" pitchFamily="18" charset="0"/>
                <a:ea typeface="Calibri" panose="020F0502020204030204" pitchFamily="34" charset="0"/>
              </a:rPr>
              <a:t> (PEA = </a:t>
            </a:r>
            <a:r>
              <a:rPr lang="en-US" sz="1800" dirty="0" err="1">
                <a:effectLst/>
                <a:latin typeface="Times New Roman" panose="02020603050405020304" pitchFamily="18" charset="0"/>
                <a:ea typeface="Calibri" panose="020F0502020204030204" pitchFamily="34" charset="0"/>
              </a:rPr>
              <a:t>phenethylammonium</a:t>
            </a:r>
            <a:r>
              <a:rPr lang="en-US" sz="1800" dirty="0">
                <a:effectLst/>
                <a:latin typeface="Times New Roman" panose="02020603050405020304" pitchFamily="18" charset="0"/>
                <a:ea typeface="Calibri" panose="020F0502020204030204" pitchFamily="34" charset="0"/>
              </a:rPr>
              <a:t>) has been synthesized and its structure characterized by single-crystal x-ray diffraction. Its structure shows isolated inorganic sheets separated by bilayers of the bulky PEA cation. The inorganic sheets consist of networked [CrCl</a:t>
            </a:r>
            <a:r>
              <a:rPr lang="en-US" sz="1800" baseline="-25000" dirty="0">
                <a:effectLst/>
                <a:latin typeface="Times New Roman" panose="02020603050405020304" pitchFamily="18" charset="0"/>
                <a:ea typeface="Calibri" panose="020F0502020204030204" pitchFamily="34" charset="0"/>
              </a:rPr>
              <a:t>6</a:t>
            </a:r>
            <a:r>
              <a:rPr lang="en-US" sz="1800" dirty="0">
                <a:effectLst/>
                <a:latin typeface="Times New Roman" panose="02020603050405020304" pitchFamily="18" charset="0"/>
                <a:ea typeface="Calibri" panose="020F0502020204030204" pitchFamily="34" charset="0"/>
              </a:rPr>
              <a:t>]</a:t>
            </a:r>
            <a:r>
              <a:rPr lang="en-US" sz="1800" baseline="30000" dirty="0">
                <a:effectLst/>
                <a:latin typeface="Times New Roman" panose="02020603050405020304" pitchFamily="18" charset="0"/>
                <a:ea typeface="Calibri" panose="020F0502020204030204" pitchFamily="34" charset="0"/>
              </a:rPr>
              <a:t>4-</a:t>
            </a:r>
            <a:r>
              <a:rPr lang="en-US" sz="1800" dirty="0">
                <a:effectLst/>
                <a:latin typeface="Times New Roman" panose="02020603050405020304" pitchFamily="18" charset="0"/>
                <a:ea typeface="Calibri" panose="020F0502020204030204" pitchFamily="34" charset="0"/>
              </a:rPr>
              <a:t> octahedra with ordered in-plane Jahn-Teller distortions. The PEA cations impart air stability to these otherwise highly hygroscopic and oxidatively unstable compounds. (PEA)</a:t>
            </a:r>
            <a:r>
              <a:rPr lang="en-US" sz="1800" baseline="-25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CrCl</a:t>
            </a:r>
            <a:r>
              <a:rPr lang="en-US" sz="1800" baseline="-25000" dirty="0">
                <a:effectLst/>
                <a:latin typeface="Times New Roman" panose="02020603050405020304" pitchFamily="18" charset="0"/>
                <a:ea typeface="Calibri" panose="020F0502020204030204" pitchFamily="34" charset="0"/>
              </a:rPr>
              <a:t>4</a:t>
            </a:r>
            <a:r>
              <a:rPr lang="en-US" sz="1800" dirty="0">
                <a:effectLst/>
                <a:latin typeface="Times New Roman" panose="02020603050405020304" pitchFamily="18" charset="0"/>
                <a:ea typeface="Calibri" panose="020F0502020204030204" pitchFamily="34" charset="0"/>
              </a:rPr>
              <a:t> is ferromagnetically ordered with </a:t>
            </a:r>
            <a:r>
              <a:rPr lang="en-US" sz="1800" i="1" dirty="0">
                <a:effectLst/>
                <a:latin typeface="Times New Roman" panose="02020603050405020304" pitchFamily="18" charset="0"/>
                <a:ea typeface="Calibri" panose="020F0502020204030204" pitchFamily="34" charset="0"/>
              </a:rPr>
              <a:t>T</a:t>
            </a:r>
            <a:r>
              <a:rPr lang="en-US" sz="1800" baseline="-25000" dirty="0">
                <a:effectLst/>
                <a:latin typeface="Times New Roman" panose="02020603050405020304" pitchFamily="18" charset="0"/>
                <a:ea typeface="Calibri" panose="020F0502020204030204" pitchFamily="34" charset="0"/>
              </a:rPr>
              <a:t>C</a:t>
            </a:r>
            <a:r>
              <a:rPr lang="en-US" sz="1800" dirty="0">
                <a:effectLst/>
                <a:latin typeface="Times New Roman" panose="02020603050405020304" pitchFamily="18" charset="0"/>
                <a:ea typeface="Calibri" panose="020F0502020204030204" pitchFamily="34" charset="0"/>
              </a:rPr>
              <a:t> = 44 K and shows rich temperature-dependent absorption in the visible that reflects coupling of Cr</a:t>
            </a:r>
            <a:r>
              <a:rPr lang="en-US" sz="1800" baseline="30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 optical spin-flip transitions to 2D magnons. The van der Waals lattice structure has allowed mechanical exfoliation of monolayers with micron lateral dimensions, and air stability is largely retained. These attributes make (PEA)</a:t>
            </a:r>
            <a:r>
              <a:rPr lang="en-US" sz="1800" baseline="-25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CrCl</a:t>
            </a:r>
            <a:r>
              <a:rPr lang="en-US" sz="1800" baseline="-25000" dirty="0">
                <a:effectLst/>
                <a:latin typeface="Times New Roman" panose="02020603050405020304" pitchFamily="18" charset="0"/>
                <a:ea typeface="Calibri" panose="020F0502020204030204" pitchFamily="34" charset="0"/>
              </a:rPr>
              <a:t>4</a:t>
            </a:r>
            <a:r>
              <a:rPr lang="en-US" sz="1800" dirty="0">
                <a:effectLst/>
                <a:latin typeface="Times New Roman" panose="02020603050405020304" pitchFamily="18" charset="0"/>
                <a:ea typeface="Calibri" panose="020F0502020204030204" pitchFamily="34" charset="0"/>
              </a:rPr>
              <a:t> an attractive platform for development of 2D perovskite chemistry that links structure, magnetism, and magneto-optics, including at the monolayer limit.</a:t>
            </a:r>
            <a:r>
              <a:rPr lang="en-US" sz="2800" dirty="0">
                <a:effectLst/>
              </a:rPr>
              <a:t> </a:t>
            </a:r>
            <a:endParaRPr lang="en-US" sz="1800" dirty="0">
              <a:effectLst/>
              <a:latin typeface="Times New Roman" panose="02020603050405020304" pitchFamily="18" charset="0"/>
              <a:ea typeface="Calibri" panose="020F0502020204030204" pitchFamily="34" charset="0"/>
            </a:endParaRPr>
          </a:p>
          <a:p>
            <a:pPr marL="0" marR="0">
              <a:lnSpc>
                <a:spcPct val="115000"/>
              </a:lnSpc>
              <a:spcBef>
                <a:spcPts val="0"/>
              </a:spcBef>
              <a:spcAft>
                <a:spcPts val="1000"/>
              </a:spcAft>
            </a:pPr>
            <a:r>
              <a:rPr lang="en-US" sz="1800" b="1" dirty="0">
                <a:effectLst/>
                <a:latin typeface="Times New Roman" panose="02020603050405020304" pitchFamily="18" charset="0"/>
                <a:ea typeface="Calibri" panose="020F0502020204030204" pitchFamily="34" charset="0"/>
              </a:rPr>
              <a:t>Importance of the Achievement: </a:t>
            </a:r>
            <a:r>
              <a:rPr lang="en-US" sz="1800" dirty="0">
                <a:effectLst/>
                <a:latin typeface="Times New Roman" panose="02020603050405020304" pitchFamily="18" charset="0"/>
                <a:ea typeface="Calibri" panose="020F0502020204030204" pitchFamily="34" charset="0"/>
              </a:rPr>
              <a:t>This study represents the first example of an air-stable A</a:t>
            </a:r>
            <a:r>
              <a:rPr lang="en-US" sz="1800" baseline="-25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CrCl</a:t>
            </a:r>
            <a:r>
              <a:rPr lang="en-US" sz="1800" baseline="-25000" dirty="0">
                <a:effectLst/>
                <a:latin typeface="Times New Roman" panose="02020603050405020304" pitchFamily="18" charset="0"/>
                <a:ea typeface="Calibri" panose="020F0502020204030204" pitchFamily="34" charset="0"/>
              </a:rPr>
              <a:t>4</a:t>
            </a:r>
            <a:r>
              <a:rPr lang="en-US" sz="1800" dirty="0">
                <a:effectLst/>
                <a:latin typeface="Times New Roman" panose="02020603050405020304" pitchFamily="18" charset="0"/>
                <a:ea typeface="Calibri" panose="020F0502020204030204" pitchFamily="34" charset="0"/>
              </a:rPr>
              <a:t> compound, and the first example of exfoliation of any A</a:t>
            </a:r>
            <a:r>
              <a:rPr lang="en-US" sz="1800" baseline="-25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CrCl</a:t>
            </a:r>
            <a:r>
              <a:rPr lang="en-US" sz="1800" baseline="-25000" dirty="0">
                <a:effectLst/>
                <a:latin typeface="Times New Roman" panose="02020603050405020304" pitchFamily="18" charset="0"/>
                <a:ea typeface="Calibri" panose="020F0502020204030204" pitchFamily="34" charset="0"/>
              </a:rPr>
              <a:t>4</a:t>
            </a:r>
            <a:r>
              <a:rPr lang="en-US" sz="1800" dirty="0">
                <a:effectLst/>
                <a:latin typeface="Times New Roman" panose="02020603050405020304" pitchFamily="18" charset="0"/>
                <a:ea typeface="Calibri" panose="020F0502020204030204" pitchFamily="34" charset="0"/>
              </a:rPr>
              <a:t> compound. These attributes have facilitated various physical measurements on (PEA)</a:t>
            </a:r>
            <a:r>
              <a:rPr lang="en-US" sz="1800" baseline="-25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CrCl</a:t>
            </a:r>
            <a:r>
              <a:rPr lang="en-US" sz="1800" baseline="-25000" dirty="0">
                <a:effectLst/>
                <a:latin typeface="Times New Roman" panose="02020603050405020304" pitchFamily="18" charset="0"/>
                <a:ea typeface="Calibri" panose="020F0502020204030204" pitchFamily="34" charset="0"/>
              </a:rPr>
              <a:t>4</a:t>
            </a:r>
            <a:r>
              <a:rPr lang="en-US" sz="1800" dirty="0">
                <a:effectLst/>
                <a:latin typeface="Times New Roman" panose="02020603050405020304" pitchFamily="18" charset="0"/>
                <a:ea typeface="Calibri" panose="020F0502020204030204" pitchFamily="34" charset="0"/>
              </a:rPr>
              <a:t>, including variable-temperature optical and magnetic measurements. The former shows a dramatic manifestation of spin-photonic coupling, in which normally highly forbidden Cr</a:t>
            </a:r>
            <a:r>
              <a:rPr lang="en-US" sz="1800" baseline="30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 spin-flip transitions become strongly allowed by coupling to thermally populated 2D magnons. The temperature dependence of the "hot" magnon population imparts an extremely strong and unusual temperature dependence to the absorption spectrum, analysis of which shows that this absorption provides an optical probe of both long- and short-range spin correlations within the 2D inorganic sheets. </a:t>
            </a:r>
          </a:p>
          <a:p>
            <a:pPr marL="0" marR="0" algn="just">
              <a:lnSpc>
                <a:spcPct val="150000"/>
              </a:lnSpc>
              <a:spcBef>
                <a:spcPts val="0"/>
              </a:spcBef>
              <a:spcAft>
                <a:spcPts val="0"/>
              </a:spcAft>
            </a:pPr>
            <a:r>
              <a:rPr lang="en-US" sz="1800" b="1" dirty="0">
                <a:effectLst/>
                <a:latin typeface="Times New Roman" panose="02020603050405020304" pitchFamily="18" charset="0"/>
                <a:ea typeface="Calibri" panose="020F0502020204030204" pitchFamily="34" charset="0"/>
              </a:rPr>
              <a:t>How is the achievement related to the IRG, and how does it help it achieve its goals? </a:t>
            </a:r>
            <a:r>
              <a:rPr lang="en-US" sz="1800" dirty="0">
                <a:effectLst/>
                <a:latin typeface="Times New Roman" panose="02020603050405020304" pitchFamily="18" charset="0"/>
                <a:ea typeface="Calibri" panose="020F0502020204030204" pitchFamily="34" charset="0"/>
              </a:rPr>
              <a:t>These results demonstrate (PEA)</a:t>
            </a:r>
            <a:r>
              <a:rPr lang="en-US" sz="1800" baseline="-25000" dirty="0">
                <a:effectLst/>
                <a:latin typeface="Times New Roman" panose="02020603050405020304" pitchFamily="18" charset="0"/>
                <a:ea typeface="Calibri" panose="020F0502020204030204" pitchFamily="34" charset="0"/>
              </a:rPr>
              <a:t>2</a:t>
            </a:r>
            <a:r>
              <a:rPr lang="en-US" sz="1800" dirty="0">
                <a:effectLst/>
                <a:latin typeface="Times New Roman" panose="02020603050405020304" pitchFamily="18" charset="0"/>
                <a:ea typeface="Calibri" panose="020F0502020204030204" pitchFamily="34" charset="0"/>
              </a:rPr>
              <a:t>CrCl</a:t>
            </a:r>
            <a:r>
              <a:rPr lang="en-US" sz="1800" baseline="-25000" dirty="0">
                <a:effectLst/>
                <a:latin typeface="Times New Roman" panose="02020603050405020304" pitchFamily="18" charset="0"/>
                <a:ea typeface="Calibri" panose="020F0502020204030204" pitchFamily="34" charset="0"/>
              </a:rPr>
              <a:t>4</a:t>
            </a:r>
            <a:r>
              <a:rPr lang="en-US" sz="1800" dirty="0">
                <a:effectLst/>
                <a:latin typeface="Times New Roman" panose="02020603050405020304" pitchFamily="18" charset="0"/>
                <a:ea typeface="Calibri" panose="020F0502020204030204" pitchFamily="34" charset="0"/>
              </a:rPr>
              <a:t> as a remarkable platform for developing further chemistries and optical tools to probe and manipulate spin-photonic coupling at nanoscale dimensions. This work advances our basic-science understanding of spin-photonic coupling in layered perovskites, it opens doors to developing structure/function relationships in this class of materials based on post-synthetic chemical transformations of this lattice, and it opens opportunities for both photonic probing and control of magnetic phenomena in low-dimensional materials.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1"/>
                </a:solidFill>
                <a:latin typeface="+mn-lt"/>
              </a:rPr>
              <a:t>Where the findings are published: </a:t>
            </a:r>
            <a:r>
              <a:rPr lang="en-US" sz="1800" dirty="0">
                <a:effectLst/>
                <a:latin typeface="Times"/>
                <a:ea typeface="Times"/>
                <a:cs typeface="Times"/>
              </a:rPr>
              <a:t>Smith, Walsh, Jiang, </a:t>
            </a:r>
            <a:r>
              <a:rPr lang="en-US" sz="1800" b="0" dirty="0">
                <a:effectLst/>
                <a:latin typeface="Times"/>
                <a:ea typeface="Times"/>
                <a:cs typeface="Times"/>
              </a:rPr>
              <a:t>Chu, </a:t>
            </a:r>
            <a:r>
              <a:rPr lang="en-US" sz="1800" b="0" dirty="0" err="1">
                <a:effectLst/>
                <a:latin typeface="Times"/>
                <a:ea typeface="Times"/>
                <a:cs typeface="Times"/>
              </a:rPr>
              <a:t>Gamelin</a:t>
            </a:r>
            <a:r>
              <a:rPr lang="en-US" sz="1800" b="0" dirty="0">
                <a:effectLst/>
                <a:latin typeface="Times"/>
                <a:ea typeface="Times"/>
                <a:cs typeface="Times"/>
              </a:rPr>
              <a:t>,</a:t>
            </a:r>
            <a:r>
              <a:rPr lang="en-US" sz="1800" dirty="0">
                <a:effectLst/>
                <a:latin typeface="Times"/>
                <a:ea typeface="Times"/>
                <a:cs typeface="Times"/>
              </a:rPr>
              <a:t> "An Air-Stable and </a:t>
            </a:r>
            <a:r>
              <a:rPr lang="en-US" sz="1800" dirty="0" err="1">
                <a:effectLst/>
                <a:latin typeface="Times"/>
                <a:ea typeface="Times"/>
                <a:cs typeface="Times"/>
              </a:rPr>
              <a:t>Exfoliable</a:t>
            </a:r>
            <a:r>
              <a:rPr lang="en-US" sz="1800" dirty="0">
                <a:effectLst/>
                <a:latin typeface="Times"/>
                <a:ea typeface="Times"/>
                <a:cs typeface="Times"/>
              </a:rPr>
              <a:t> Ferromagnetic 2D-Perovskite, (</a:t>
            </a:r>
            <a:r>
              <a:rPr lang="en-US" sz="1800" dirty="0" err="1">
                <a:effectLst/>
                <a:latin typeface="Times"/>
                <a:ea typeface="Times"/>
                <a:cs typeface="Times"/>
              </a:rPr>
              <a:t>Phenethylammonium</a:t>
            </a:r>
            <a:r>
              <a:rPr lang="en-US" sz="1800" dirty="0">
                <a:effectLst/>
                <a:latin typeface="Times"/>
                <a:ea typeface="Times"/>
                <a:cs typeface="Times"/>
              </a:rPr>
              <a:t>)</a:t>
            </a:r>
            <a:r>
              <a:rPr lang="en-US" sz="1800" baseline="-25000" dirty="0">
                <a:effectLst/>
                <a:latin typeface="Times"/>
                <a:ea typeface="Times"/>
                <a:cs typeface="Times"/>
              </a:rPr>
              <a:t>2</a:t>
            </a:r>
            <a:r>
              <a:rPr lang="en-US" sz="1800" dirty="0">
                <a:effectLst/>
                <a:latin typeface="Times"/>
                <a:ea typeface="Times"/>
                <a:cs typeface="Times"/>
              </a:rPr>
              <a:t>CrCl</a:t>
            </a:r>
            <a:r>
              <a:rPr lang="en-US" sz="1800" baseline="-25000" dirty="0">
                <a:effectLst/>
                <a:latin typeface="Times"/>
                <a:ea typeface="Times"/>
                <a:cs typeface="Times"/>
              </a:rPr>
              <a:t>4</a:t>
            </a:r>
            <a:r>
              <a:rPr lang="en-US" sz="1800" dirty="0">
                <a:effectLst/>
                <a:latin typeface="Times"/>
                <a:ea typeface="Times"/>
                <a:cs typeface="Times"/>
              </a:rPr>
              <a:t>." </a:t>
            </a:r>
            <a:r>
              <a:rPr lang="en-US" sz="1800" i="1" dirty="0">
                <a:effectLst/>
                <a:latin typeface="Times"/>
                <a:ea typeface="Times"/>
                <a:cs typeface="Times"/>
              </a:rPr>
              <a:t>Chem. Mater.</a:t>
            </a:r>
            <a:r>
              <a:rPr lang="en-US" sz="1800" dirty="0">
                <a:effectLst/>
                <a:latin typeface="Times"/>
                <a:ea typeface="Times"/>
                <a:cs typeface="Times"/>
              </a:rPr>
              <a:t>, </a:t>
            </a:r>
            <a:r>
              <a:rPr lang="en-US" sz="1800" b="1" dirty="0">
                <a:effectLst/>
                <a:latin typeface="Times"/>
                <a:ea typeface="Times"/>
                <a:cs typeface="Times"/>
              </a:rPr>
              <a:t>2024</a:t>
            </a:r>
            <a:r>
              <a:rPr lang="en-US" sz="1800" dirty="0">
                <a:effectLst/>
                <a:latin typeface="Times"/>
                <a:ea typeface="Times"/>
                <a:cs typeface="Times"/>
              </a:rPr>
              <a:t>, </a:t>
            </a:r>
            <a:r>
              <a:rPr lang="en-US" sz="1800" i="1" dirty="0">
                <a:effectLst/>
                <a:latin typeface="Times"/>
                <a:ea typeface="Times"/>
                <a:cs typeface="Times"/>
              </a:rPr>
              <a:t>36</a:t>
            </a:r>
            <a:r>
              <a:rPr lang="en-US" sz="1800" dirty="0">
                <a:effectLst/>
                <a:latin typeface="Times"/>
                <a:ea typeface="Times"/>
                <a:cs typeface="Times"/>
              </a:rPr>
              <a:t>, 1571–1578. DOI: 10.1021/acs.chemmater.3c02824.</a:t>
            </a:r>
            <a:r>
              <a:rPr lang="en-US" sz="2800" dirty="0">
                <a:effectLst/>
              </a:rPr>
              <a:t> </a:t>
            </a:r>
            <a:endParaRPr lang="en-US" sz="1800" dirty="0">
              <a:effectLst/>
              <a:latin typeface="Times New Roman" panose="02020603050405020304" pitchFamily="18" charset="0"/>
              <a:ea typeface="SimSun" panose="02010600030101010101" pitchFamily="2"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chemeClr val="tx1"/>
              </a:solidFill>
              <a:latin typeface="+mn-lt"/>
            </a:endParaRPr>
          </a:p>
          <a:p>
            <a:endParaRPr lang="en-US" dirty="0"/>
          </a:p>
        </p:txBody>
      </p:sp>
      <p:sp>
        <p:nvSpPr>
          <p:cNvPr id="4" name="Slide Number Placeholder 3"/>
          <p:cNvSpPr>
            <a:spLocks noGrp="1"/>
          </p:cNvSpPr>
          <p:nvPr>
            <p:ph type="sldNum" sz="quarter" idx="5"/>
          </p:nvPr>
        </p:nvSpPr>
        <p:spPr/>
        <p:txBody>
          <a:bodyPr/>
          <a:lstStyle/>
          <a:p>
            <a:fld id="{B17D0DCA-A90A-4D9A-9651-03AC7085FB63}" type="slidenum">
              <a:rPr lang="en-US" smtClean="0"/>
              <a:t>1</a:t>
            </a:fld>
            <a:endParaRPr lang="en-US"/>
          </a:p>
        </p:txBody>
      </p:sp>
    </p:spTree>
    <p:extLst>
      <p:ext uri="{BB962C8B-B14F-4D97-AF65-F5344CB8AC3E}">
        <p14:creationId xmlns:p14="http://schemas.microsoft.com/office/powerpoint/2010/main" val="248700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B1FBA00-CEC0-FF45-A57B-8470651015F1}" type="datetimeFigureOut">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sz="2000"/>
            </a:lvl1pPr>
          </a:lstStyle>
          <a:p>
            <a:fld id="{A3C91C77-9858-7D47-A426-16DA4062646D}" type="slidenum">
              <a:rPr lang="en-US" smtClean="0"/>
              <a:pPr/>
              <a:t>‹#›</a:t>
            </a:fld>
            <a:endParaRPr lang="en-US" dirty="0"/>
          </a:p>
        </p:txBody>
      </p:sp>
      <p:sp>
        <p:nvSpPr>
          <p:cNvPr id="7" name="hcSlideMaster.Title SlideHeader">
            <a:extLst>
              <a:ext uri="{FF2B5EF4-FFF2-40B4-BE49-F238E27FC236}">
                <a16:creationId xmlns:a16="http://schemas.microsoft.com/office/drawing/2014/main" id="{D55EAFC1-6677-C402-F523-AA055515E857}"/>
              </a:ext>
            </a:extLst>
          </p:cNvPr>
          <p:cNvSpPr txBox="1"/>
          <p:nvPr userDrawn="1"/>
        </p:nvSpPr>
        <p:spPr>
          <a:xfrm>
            <a:off x="0" y="0"/>
            <a:ext cx="12192000" cy="369332"/>
          </a:xfrm>
          <a:prstGeom prst="rect">
            <a:avLst/>
          </a:prstGeom>
          <a:noFill/>
        </p:spPr>
        <p:txBody>
          <a:bodyPr vert="horz" rtlCol="0">
            <a:spAutoFit/>
          </a:bodyPr>
          <a:lstStyle/>
          <a:p>
            <a:endParaRPr lang="en-US"/>
          </a:p>
        </p:txBody>
      </p:sp>
      <p:sp>
        <p:nvSpPr>
          <p:cNvPr id="8" name="hcTitle SlideHeader">
            <a:extLst>
              <a:ext uri="{FF2B5EF4-FFF2-40B4-BE49-F238E27FC236}">
                <a16:creationId xmlns:a16="http://schemas.microsoft.com/office/drawing/2014/main" id="{9B41BAF7-2C55-9AAA-EA0B-CFCEEDA335E1}"/>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4044680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hcSlideMaster.Title and ContentHeader">
            <a:extLst>
              <a:ext uri="{FF2B5EF4-FFF2-40B4-BE49-F238E27FC236}">
                <a16:creationId xmlns:a16="http://schemas.microsoft.com/office/drawing/2014/main" id="{935B9966-9F10-34D3-B98C-E010585E9047}"/>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36077072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TITUS">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367172BC-940E-4A2E-8CD8-C0B883DE9C6B}"/>
              </a:ext>
            </a:extLst>
          </p:cNvPr>
          <p:cNvSpPr txBox="1"/>
          <p:nvPr userDrawn="1"/>
        </p:nvSpPr>
        <p:spPr>
          <a:xfrm>
            <a:off x="1" y="3483"/>
            <a:ext cx="12217051" cy="805955"/>
          </a:xfrm>
          <a:prstGeom prst="rect">
            <a:avLst/>
          </a:prstGeom>
          <a:gradFill>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400" b="1" dirty="0">
              <a:solidFill>
                <a:srgbClr val="0BC564"/>
              </a:solidFill>
              <a:latin typeface="Sitka Subheading" panose="02000505000000020004" pitchFamily="2" charset="0"/>
            </a:endParaRPr>
          </a:p>
        </p:txBody>
      </p:sp>
      <p:sp>
        <p:nvSpPr>
          <p:cNvPr id="3" name="Content Placeholder 2"/>
          <p:cNvSpPr>
            <a:spLocks noGrp="1"/>
          </p:cNvSpPr>
          <p:nvPr>
            <p:ph idx="1"/>
          </p:nvPr>
        </p:nvSpPr>
        <p:spPr>
          <a:xfrm>
            <a:off x="505332" y="1334133"/>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243697"/>
            <a:ext cx="12192000" cy="653979"/>
            <a:chOff x="0" y="6243697"/>
            <a:chExt cx="12192000" cy="653979"/>
          </a:xfrm>
        </p:grpSpPr>
        <p:sp>
          <p:nvSpPr>
            <p:cNvPr id="9" name="Rectangle 8">
              <a:extLst>
                <a:ext uri="{FF2B5EF4-FFF2-40B4-BE49-F238E27FC236}">
                  <a16:creationId xmlns:a16="http://schemas.microsoft.com/office/drawing/2014/main" id="{CB81B90C-32BC-4424-9FC3-8820F4F831FD}"/>
                </a:ext>
              </a:extLst>
            </p:cNvPr>
            <p:cNvSpPr/>
            <p:nvPr/>
          </p:nvSpPr>
          <p:spPr>
            <a:xfrm>
              <a:off x="0" y="6243697"/>
              <a:ext cx="12192000" cy="653979"/>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8326" y="6272178"/>
              <a:ext cx="2200675" cy="547540"/>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640136" y="6470393"/>
              <a:ext cx="4693357" cy="230832"/>
            </a:xfrm>
            <a:prstGeom prst="rect">
              <a:avLst/>
            </a:prstGeom>
            <a:noFill/>
          </p:spPr>
          <p:txBody>
            <a:bodyPr wrap="square" lIns="91440" tIns="45720" rIns="91440" bIns="45720">
              <a:spAutoFit/>
            </a:bodyPr>
            <a:lstStyle/>
            <a:p>
              <a:pPr algn="ctr"/>
              <a:r>
                <a:rPr lang="en-US" sz="900" b="0" i="1" dirty="0">
                  <a:ln w="0"/>
                  <a:solidFill>
                    <a:schemeClr val="accent1"/>
                  </a:solidFill>
                  <a:effectLst/>
                  <a:latin typeface="Arial" panose="020B0604020202020204" pitchFamily="34" charset="0"/>
                  <a:cs typeface="Arial" panose="020B0604020202020204" pitchFamily="34" charset="0"/>
                </a:rPr>
                <a:t>Where Materials Begin and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80999" y="6257889"/>
              <a:ext cx="616493" cy="61993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2000" dirty="0">
              <a:solidFill>
                <a:schemeClr val="tx1"/>
              </a:solidFill>
            </a:endParaRPr>
          </a:p>
        </p:txBody>
      </p:sp>
      <p:sp>
        <p:nvSpPr>
          <p:cNvPr id="18" name="Rectangle 17">
            <a:extLst>
              <a:ext uri="{FF2B5EF4-FFF2-40B4-BE49-F238E27FC236}">
                <a16:creationId xmlns:a16="http://schemas.microsoft.com/office/drawing/2014/main" id="{6DB8D7F3-969C-475E-B572-7EC9EB537821}"/>
              </a:ext>
            </a:extLst>
          </p:cNvPr>
          <p:cNvSpPr/>
          <p:nvPr userDrawn="1"/>
        </p:nvSpPr>
        <p:spPr>
          <a:xfrm>
            <a:off x="0" y="262753"/>
            <a:ext cx="2765425" cy="416411"/>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ight Triangle 18">
            <a:extLst>
              <a:ext uri="{FF2B5EF4-FFF2-40B4-BE49-F238E27FC236}">
                <a16:creationId xmlns:a16="http://schemas.microsoft.com/office/drawing/2014/main" id="{5DB0C155-8A7C-43CC-9880-AC3AE5A1C484}"/>
              </a:ext>
            </a:extLst>
          </p:cNvPr>
          <p:cNvSpPr/>
          <p:nvPr userDrawn="1"/>
        </p:nvSpPr>
        <p:spPr>
          <a:xfrm>
            <a:off x="2762250" y="261462"/>
            <a:ext cx="457269" cy="417701"/>
          </a:xfrm>
          <a:prstGeom prst="rtTriangl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D4ECD3F-7969-485E-B278-53AC0106BB8A}"/>
              </a:ext>
            </a:extLst>
          </p:cNvPr>
          <p:cNvGrpSpPr/>
          <p:nvPr userDrawn="1"/>
        </p:nvGrpSpPr>
        <p:grpSpPr>
          <a:xfrm>
            <a:off x="4707584" y="807282"/>
            <a:ext cx="7484416" cy="444970"/>
            <a:chOff x="4707584" y="910048"/>
            <a:chExt cx="7484416" cy="444970"/>
          </a:xfrm>
          <a:solidFill>
            <a:schemeClr val="accent4">
              <a:lumMod val="40000"/>
              <a:lumOff val="60000"/>
            </a:schemeClr>
          </a:solidFill>
        </p:grpSpPr>
        <p:sp>
          <p:nvSpPr>
            <p:cNvPr id="21" name="Rectangle 20">
              <a:extLst>
                <a:ext uri="{FF2B5EF4-FFF2-40B4-BE49-F238E27FC236}">
                  <a16:creationId xmlns:a16="http://schemas.microsoft.com/office/drawing/2014/main" id="{025E91AE-8319-479A-ADB1-63FB2919E1FE}"/>
                </a:ext>
              </a:extLst>
            </p:cNvPr>
            <p:cNvSpPr/>
            <p:nvPr/>
          </p:nvSpPr>
          <p:spPr>
            <a:xfrm>
              <a:off x="5164853" y="910048"/>
              <a:ext cx="7027147" cy="44496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Triangle 21">
              <a:extLst>
                <a:ext uri="{FF2B5EF4-FFF2-40B4-BE49-F238E27FC236}">
                  <a16:creationId xmlns:a16="http://schemas.microsoft.com/office/drawing/2014/main" id="{F552B3A4-7B10-43CC-A171-543453CE49FF}"/>
                </a:ext>
              </a:extLst>
            </p:cNvPr>
            <p:cNvSpPr/>
            <p:nvPr/>
          </p:nvSpPr>
          <p:spPr>
            <a:xfrm rot="10800000">
              <a:off x="4707584" y="910048"/>
              <a:ext cx="457269" cy="44497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83907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4515" y="152008"/>
            <a:ext cx="10962967" cy="566719"/>
          </a:xfrm>
        </p:spPr>
        <p:txBody>
          <a:bodyPr>
            <a:normAutofit/>
          </a:bodyPr>
          <a:lstStyle>
            <a:lvl1pPr algn="ctr">
              <a:defRPr sz="2800" b="0">
                <a:solidFill>
                  <a:srgbClr val="C00000"/>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14514" y="1211301"/>
            <a:ext cx="10962967" cy="4351338"/>
          </a:xfrm>
        </p:spPr>
        <p:txBody>
          <a:bodyPr/>
          <a:lstStyle>
            <a:lvl1pPr marL="341313" indent="-341313">
              <a:buClr>
                <a:schemeClr val="accent4">
                  <a:lumMod val="75000"/>
                </a:schemeClr>
              </a:buClr>
              <a:buFont typeface="Wingdings" panose="05000000000000000000" pitchFamily="2" charset="2"/>
              <a:buChar char="Ø"/>
              <a:defRPr sz="2400"/>
            </a:lvl1pPr>
            <a:lvl2pPr marL="742950" indent="-285750">
              <a:buClr>
                <a:srgbClr val="00B050"/>
              </a:buClr>
              <a:buSzPct val="88000"/>
              <a:buFont typeface="Wingdings" panose="05000000000000000000" pitchFamily="2" charset="2"/>
              <a:buChar char="v"/>
              <a:defRPr sz="2000">
                <a:solidFill>
                  <a:srgbClr val="0070C0"/>
                </a:solidFill>
              </a:defRPr>
            </a:lvl2pPr>
            <a:lvl3pPr>
              <a:defRPr sz="1800"/>
            </a:lvl3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B1FBA00-CEC0-FF45-A57B-8470651015F1}" type="datetimeFigureOut">
              <a:rPr lang="en-US" smtClean="0"/>
              <a:t>5/11/24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C91C77-9858-7D47-A426-16DA4062646D}" type="slidenum">
              <a:rPr lang="en-US" smtClean="0"/>
              <a:t>‹#›</a:t>
            </a:fld>
            <a:endParaRPr lang="en-US"/>
          </a:p>
        </p:txBody>
      </p:sp>
      <p:grpSp>
        <p:nvGrpSpPr>
          <p:cNvPr id="8" name="Group 7">
            <a:extLst>
              <a:ext uri="{FF2B5EF4-FFF2-40B4-BE49-F238E27FC236}">
                <a16:creationId xmlns:a16="http://schemas.microsoft.com/office/drawing/2014/main" id="{A6FE884D-58A3-4184-AB17-66534DCC4DB6}"/>
              </a:ext>
            </a:extLst>
          </p:cNvPr>
          <p:cNvGrpSpPr/>
          <p:nvPr userDrawn="1"/>
        </p:nvGrpSpPr>
        <p:grpSpPr>
          <a:xfrm>
            <a:off x="0" y="6163799"/>
            <a:ext cx="12192000" cy="733878"/>
            <a:chOff x="0" y="6163799"/>
            <a:chExt cx="12192000" cy="733878"/>
          </a:xfrm>
        </p:grpSpPr>
        <p:sp>
          <p:nvSpPr>
            <p:cNvPr id="9" name="Rectangle 8">
              <a:extLst>
                <a:ext uri="{FF2B5EF4-FFF2-40B4-BE49-F238E27FC236}">
                  <a16:creationId xmlns:a16="http://schemas.microsoft.com/office/drawing/2014/main" id="{CB81B90C-32BC-4424-9FC3-8820F4F831FD}"/>
                </a:ext>
              </a:extLst>
            </p:cNvPr>
            <p:cNvSpPr/>
            <p:nvPr/>
          </p:nvSpPr>
          <p:spPr>
            <a:xfrm>
              <a:off x="0" y="6163799"/>
              <a:ext cx="12192000" cy="733878"/>
            </a:xfrm>
            <a:prstGeom prst="rect">
              <a:avLst/>
            </a:prstGeom>
            <a:gradFill>
              <a:gsLst>
                <a:gs pos="0">
                  <a:schemeClr val="accent1">
                    <a:lumMod val="5000"/>
                    <a:lumOff val="95000"/>
                  </a:schemeClr>
                </a:gs>
                <a:gs pos="100000">
                  <a:srgbClr val="CFAECF"/>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D1D30BB6-D616-40CE-B2FB-BBE33F3A23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4694" y="6201502"/>
              <a:ext cx="2445810" cy="608531"/>
            </a:xfrm>
            <a:prstGeom prst="rect">
              <a:avLst/>
            </a:prstGeom>
          </p:spPr>
        </p:pic>
        <p:sp>
          <p:nvSpPr>
            <p:cNvPr id="11" name="Rectangle 10">
              <a:extLst>
                <a:ext uri="{FF2B5EF4-FFF2-40B4-BE49-F238E27FC236}">
                  <a16:creationId xmlns:a16="http://schemas.microsoft.com/office/drawing/2014/main" id="{B1D12693-52E7-4A60-B43B-D0DFA28FF4B8}"/>
                </a:ext>
              </a:extLst>
            </p:cNvPr>
            <p:cNvSpPr/>
            <p:nvPr/>
          </p:nvSpPr>
          <p:spPr>
            <a:xfrm>
              <a:off x="3921219" y="6374350"/>
              <a:ext cx="4693357" cy="369332"/>
            </a:xfrm>
            <a:prstGeom prst="rect">
              <a:avLst/>
            </a:prstGeom>
            <a:noFill/>
          </p:spPr>
          <p:txBody>
            <a:bodyPr wrap="square" lIns="91440" tIns="45720" rIns="91440" bIns="45720">
              <a:spAutoFit/>
            </a:bodyPr>
            <a:lstStyle/>
            <a:p>
              <a:pPr algn="ctr"/>
              <a:r>
                <a:rPr lang="en-US" b="1" dirty="0">
                  <a:ln w="0"/>
                  <a:solidFill>
                    <a:schemeClr val="accent1"/>
                  </a:solidFill>
                  <a:effectLst>
                    <a:outerShdw blurRad="38100" dist="25400" dir="5400000" algn="ctr" rotWithShape="0">
                      <a:srgbClr val="6E747A">
                        <a:alpha val="43000"/>
                      </a:srgbClr>
                    </a:outerShdw>
                  </a:effectLst>
                  <a:latin typeface="Times New Roman" panose="02020603050405020304" pitchFamily="18" charset="0"/>
                  <a:cs typeface="Times New Roman" panose="02020603050405020304" pitchFamily="18" charset="0"/>
                </a:rPr>
                <a:t>Where Materials Begin &amp; Society Benefits</a:t>
              </a:r>
            </a:p>
          </p:txBody>
        </p:sp>
        <p:pic>
          <p:nvPicPr>
            <p:cNvPr id="12" name="Picture 6" descr="G:\Apodaca Work Current\NSF logo\NEW NSF Logo Design\Final\BitmapLogo_NOLayers_F.png">
              <a:extLst>
                <a:ext uri="{FF2B5EF4-FFF2-40B4-BE49-F238E27FC236}">
                  <a16:creationId xmlns:a16="http://schemas.microsoft.com/office/drawing/2014/main" id="{F15D63B7-D6AC-4D16-A3FF-67A9EA8A3FBD}"/>
                </a:ext>
              </a:extLst>
            </p:cNvPr>
            <p:cNvPicPr>
              <a:picLocks noChangeAspect="1" noChangeArrowheads="1"/>
            </p:cNvPicPr>
            <p:nvPr/>
          </p:nvPicPr>
          <p:blipFill>
            <a:blip r:embed="rId3" cstate="print"/>
            <a:srcRect/>
            <a:stretch>
              <a:fillRect/>
            </a:stretch>
          </p:blipFill>
          <p:spPr bwMode="auto">
            <a:xfrm>
              <a:off x="350381" y="6201502"/>
              <a:ext cx="647112" cy="650727"/>
            </a:xfrm>
            <a:prstGeom prst="rect">
              <a:avLst/>
            </a:prstGeom>
            <a:noFill/>
            <a:ln w="9525">
              <a:noFill/>
              <a:miter lim="800000"/>
              <a:headEnd/>
              <a:tailEnd/>
            </a:ln>
          </p:spPr>
        </p:pic>
      </p:grpSp>
      <p:sp>
        <p:nvSpPr>
          <p:cNvPr id="13" name="Slide Number Placeholder 6">
            <a:extLst>
              <a:ext uri="{FF2B5EF4-FFF2-40B4-BE49-F238E27FC236}">
                <a16:creationId xmlns:a16="http://schemas.microsoft.com/office/drawing/2014/main" id="{F1879F59-781A-49BB-BF9A-CCA5B51EF70B}"/>
              </a:ext>
            </a:extLst>
          </p:cNvPr>
          <p:cNvSpPr txBox="1">
            <a:spLocks/>
          </p:cNvSpPr>
          <p:nvPr userDrawn="1"/>
        </p:nvSpPr>
        <p:spPr>
          <a:xfrm>
            <a:off x="8763000" y="635635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5B52E7C3-15CD-4B7F-B5C0-8618139B0E1C}" type="slidenum">
              <a:rPr lang="en-US" sz="2000" smtClean="0">
                <a:solidFill>
                  <a:schemeClr val="tx1"/>
                </a:solidFill>
              </a:rPr>
              <a:t>‹#›</a:t>
            </a:fld>
            <a:endParaRPr lang="en-US" sz="2000" dirty="0">
              <a:solidFill>
                <a:schemeClr val="tx1"/>
              </a:solidFill>
            </a:endParaRPr>
          </a:p>
        </p:txBody>
      </p:sp>
      <p:sp>
        <p:nvSpPr>
          <p:cNvPr id="15" name="TextBox 14">
            <a:extLst>
              <a:ext uri="{FF2B5EF4-FFF2-40B4-BE49-F238E27FC236}">
                <a16:creationId xmlns:a16="http://schemas.microsoft.com/office/drawing/2014/main" id="{DC6F2311-A370-47F6-8671-AADFADC6F053}"/>
              </a:ext>
            </a:extLst>
          </p:cNvPr>
          <p:cNvSpPr txBox="1"/>
          <p:nvPr userDrawn="1"/>
        </p:nvSpPr>
        <p:spPr>
          <a:xfrm>
            <a:off x="25052" y="-3562"/>
            <a:ext cx="12192000" cy="131031"/>
          </a:xfrm>
          <a:prstGeom prst="rect">
            <a:avLst/>
          </a:prstGeom>
          <a:gradFill>
            <a:gsLst>
              <a:gs pos="0">
                <a:schemeClr val="accent6"/>
              </a:gs>
              <a:gs pos="35000">
                <a:schemeClr val="accent1">
                  <a:lumMod val="0"/>
                  <a:lumOff val="100000"/>
                </a:schemeClr>
              </a:gs>
              <a:gs pos="100000">
                <a:schemeClr val="accent1">
                  <a:lumMod val="100000"/>
                </a:schemeClr>
              </a:gs>
            </a:gsLst>
            <a:path path="circle">
              <a:fillToRect l="50000" t="-80000" r="50000" b="180000"/>
            </a:path>
          </a:gradFill>
        </p:spPr>
        <p:txBody>
          <a:bodyPr wrap="square" rtlCol="0">
            <a:spAutoFit/>
          </a:bodyPr>
          <a:lstStyle/>
          <a:p>
            <a:endParaRPr lang="en-US" sz="400" dirty="0"/>
          </a:p>
        </p:txBody>
      </p:sp>
      <p:sp>
        <p:nvSpPr>
          <p:cNvPr id="7" name="hcSlideMaster.1_Title and ContentHeader">
            <a:extLst>
              <a:ext uri="{FF2B5EF4-FFF2-40B4-BE49-F238E27FC236}">
                <a16:creationId xmlns:a16="http://schemas.microsoft.com/office/drawing/2014/main" id="{0F10F7D9-9545-70EC-36A7-C1567C3AB29E}"/>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430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1FBA00-CEC0-FF45-A57B-8470651015F1}" type="datetimeFigureOut">
              <a:rPr lang="en-US" smtClean="0"/>
              <a:t>5/11/24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C91C77-9858-7D47-A426-16DA4062646D}" type="slidenum">
              <a:rPr lang="en-US" smtClean="0"/>
              <a:t>‹#›</a:t>
            </a:fld>
            <a:endParaRPr lang="en-US"/>
          </a:p>
        </p:txBody>
      </p:sp>
      <p:sp>
        <p:nvSpPr>
          <p:cNvPr id="5" name="hcSlideMaster.BlankHeader">
            <a:extLst>
              <a:ext uri="{FF2B5EF4-FFF2-40B4-BE49-F238E27FC236}">
                <a16:creationId xmlns:a16="http://schemas.microsoft.com/office/drawing/2014/main" id="{F41EB265-4203-FF1B-9937-8E54D3A8607C}"/>
              </a:ext>
            </a:extLst>
          </p:cNvPr>
          <p:cNvSpPr txBox="1"/>
          <p:nvPr userDrawn="1"/>
        </p:nvSpPr>
        <p:spPr>
          <a:xfrm>
            <a:off x="0" y="0"/>
            <a:ext cx="12192000" cy="369332"/>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593180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FBA00-CEC0-FF45-A57B-8470651015F1}" type="datetimeFigureOut">
              <a:rPr lang="en-US" smtClean="0"/>
              <a:t>5/11/24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C91C77-9858-7D47-A426-16DA4062646D}" type="slidenum">
              <a:rPr lang="en-US" smtClean="0"/>
              <a:t>‹#›</a:t>
            </a:fld>
            <a:endParaRPr lang="en-US"/>
          </a:p>
        </p:txBody>
      </p:sp>
    </p:spTree>
    <p:extLst>
      <p:ext uri="{BB962C8B-B14F-4D97-AF65-F5344CB8AC3E}">
        <p14:creationId xmlns:p14="http://schemas.microsoft.com/office/powerpoint/2010/main" val="15846327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5" r:id="rId3"/>
    <p:sldLayoutId id="2147483684" r:id="rId4"/>
    <p:sldLayoutId id="214748367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Graphic 14" descr="The left side of the image shows a space-filling model of the molecular structure of the hybrid layered perovskite, (PEA)2CrCl4, with PEA molecules closely packed in between sheets of chromium chloride units.&#10;&#10;The right side shows experimental spin-flip absorption spectra for the chromium ions collected as a function of temperature. The absorption is extremely weak at 6 K but grows dramatically with increased temperature. A plot of the absorbance vs temperature is also shown, with a cartoon inset illustrating how this Cr spin-flip absorption gains intensity by coupling with hot magnons. ">
            <a:extLst>
              <a:ext uri="{FF2B5EF4-FFF2-40B4-BE49-F238E27FC236}">
                <a16:creationId xmlns:a16="http://schemas.microsoft.com/office/drawing/2014/main" id="{A66039A1-C0B5-C8D4-08CE-4B63075E8C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517020" y="1390375"/>
            <a:ext cx="4290667" cy="2968678"/>
          </a:xfrm>
          <a:prstGeom prst="rect">
            <a:avLst/>
          </a:prstGeom>
        </p:spPr>
      </p:pic>
      <p:sp>
        <p:nvSpPr>
          <p:cNvPr id="6" name="Title 1">
            <a:extLst>
              <a:ext uri="{FF2B5EF4-FFF2-40B4-BE49-F238E27FC236}">
                <a16:creationId xmlns:a16="http://schemas.microsoft.com/office/drawing/2014/main" id="{6F59F56C-CEF7-F252-EC1B-9B65C3815178}"/>
              </a:ext>
            </a:extLst>
          </p:cNvPr>
          <p:cNvSpPr txBox="1">
            <a:spLocks/>
          </p:cNvSpPr>
          <p:nvPr/>
        </p:nvSpPr>
        <p:spPr>
          <a:xfrm>
            <a:off x="3818375" y="151087"/>
            <a:ext cx="7759108" cy="56671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C00000"/>
                </a:solidFill>
                <a:latin typeface="Arial" panose="020B0604020202020204" pitchFamily="34" charset="0"/>
                <a:cs typeface="Arial" panose="020B0604020202020204" pitchFamily="34" charset="0"/>
              </a:rPr>
              <a:t>MEM-C IRG-1: Spin-Photonic Coupling in a Ferromagnetic </a:t>
            </a:r>
          </a:p>
          <a:p>
            <a:r>
              <a:rPr lang="en-US" sz="2000" b="1" dirty="0">
                <a:solidFill>
                  <a:srgbClr val="C00000"/>
                </a:solidFill>
                <a:latin typeface="Arial" panose="020B0604020202020204" pitchFamily="34" charset="0"/>
                <a:cs typeface="Arial" panose="020B0604020202020204" pitchFamily="34" charset="0"/>
              </a:rPr>
              <a:t>		Hybrid Layered Perovskite, (PEA)</a:t>
            </a:r>
            <a:r>
              <a:rPr lang="en-US" sz="2000" b="1" baseline="-25000" dirty="0">
                <a:solidFill>
                  <a:srgbClr val="C00000"/>
                </a:solidFill>
                <a:latin typeface="Arial" panose="020B0604020202020204" pitchFamily="34" charset="0"/>
                <a:cs typeface="Arial" panose="020B0604020202020204" pitchFamily="34" charset="0"/>
              </a:rPr>
              <a:t>2</a:t>
            </a:r>
            <a:r>
              <a:rPr lang="en-US" sz="2000" b="1" dirty="0">
                <a:solidFill>
                  <a:srgbClr val="C00000"/>
                </a:solidFill>
                <a:latin typeface="Arial" panose="020B0604020202020204" pitchFamily="34" charset="0"/>
                <a:cs typeface="Arial" panose="020B0604020202020204" pitchFamily="34" charset="0"/>
              </a:rPr>
              <a:t>CrCl</a:t>
            </a:r>
            <a:r>
              <a:rPr lang="en-US" sz="2000" b="1" baseline="-25000" dirty="0">
                <a:solidFill>
                  <a:srgbClr val="C00000"/>
                </a:solidFill>
                <a:latin typeface="Arial" panose="020B0604020202020204" pitchFamily="34" charset="0"/>
                <a:cs typeface="Arial" panose="020B0604020202020204" pitchFamily="34" charset="0"/>
              </a:rPr>
              <a:t>4</a:t>
            </a:r>
          </a:p>
        </p:txBody>
      </p:sp>
      <p:sp>
        <p:nvSpPr>
          <p:cNvPr id="10" name="TextBox 9">
            <a:extLst>
              <a:ext uri="{FF2B5EF4-FFF2-40B4-BE49-F238E27FC236}">
                <a16:creationId xmlns:a16="http://schemas.microsoft.com/office/drawing/2014/main" id="{A3FA201F-7E38-222E-3666-0F5295187A8C}"/>
              </a:ext>
            </a:extLst>
          </p:cNvPr>
          <p:cNvSpPr txBox="1"/>
          <p:nvPr/>
        </p:nvSpPr>
        <p:spPr>
          <a:xfrm>
            <a:off x="5622123" y="853435"/>
            <a:ext cx="6569878"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Daniel R. </a:t>
            </a:r>
            <a:r>
              <a:rPr lang="en-US" sz="1600" b="1" dirty="0" err="1">
                <a:latin typeface="Arial" panose="020B0604020202020204" pitchFamily="34" charset="0"/>
                <a:cs typeface="Arial" panose="020B0604020202020204" pitchFamily="34" charset="0"/>
              </a:rPr>
              <a:t>Gamelin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Jiun</a:t>
            </a:r>
            <a:r>
              <a:rPr lang="en-US" sz="1600" b="1" dirty="0">
                <a:latin typeface="Arial" panose="020B0604020202020204" pitchFamily="34" charset="0"/>
                <a:cs typeface="Arial" panose="020B0604020202020204" pitchFamily="34" charset="0"/>
              </a:rPr>
              <a:t>-Haw Chu</a:t>
            </a:r>
          </a:p>
        </p:txBody>
      </p:sp>
      <p:sp>
        <p:nvSpPr>
          <p:cNvPr id="11" name="Text Box 28">
            <a:extLst>
              <a:ext uri="{FF2B5EF4-FFF2-40B4-BE49-F238E27FC236}">
                <a16:creationId xmlns:a16="http://schemas.microsoft.com/office/drawing/2014/main" id="{497B452A-7E74-750D-1BF9-14450F9B5C39}"/>
              </a:ext>
            </a:extLst>
          </p:cNvPr>
          <p:cNvSpPr txBox="1">
            <a:spLocks noChangeArrowheads="1"/>
          </p:cNvSpPr>
          <p:nvPr/>
        </p:nvSpPr>
        <p:spPr bwMode="auto">
          <a:xfrm>
            <a:off x="327989" y="1242009"/>
            <a:ext cx="6965945"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600" dirty="0"/>
              <a:t>The Cr</a:t>
            </a:r>
            <a:r>
              <a:rPr lang="en-US" sz="1600" baseline="30000" dirty="0"/>
              <a:t>2+</a:t>
            </a:r>
            <a:r>
              <a:rPr lang="en-US" sz="1600" dirty="0"/>
              <a:t>-based compounds, A</a:t>
            </a:r>
            <a:r>
              <a:rPr lang="en-US" sz="1600" baseline="-25000" dirty="0"/>
              <a:t>2</a:t>
            </a:r>
            <a:r>
              <a:rPr lang="en-US" sz="1600" dirty="0"/>
              <a:t>CrX</a:t>
            </a:r>
            <a:r>
              <a:rPr lang="en-US" sz="1600" baseline="-25000" dirty="0"/>
              <a:t>4</a:t>
            </a:r>
            <a:r>
              <a:rPr lang="en-US" sz="1600" dirty="0"/>
              <a:t>, where A = M</a:t>
            </a:r>
            <a:r>
              <a:rPr lang="en-US" sz="1600" baseline="30000" dirty="0"/>
              <a:t>+</a:t>
            </a:r>
            <a:r>
              <a:rPr lang="en-US" sz="1600" dirty="0"/>
              <a:t> (e.g., K</a:t>
            </a:r>
            <a:r>
              <a:rPr lang="en-US" sz="1600" baseline="30000" dirty="0"/>
              <a:t>+</a:t>
            </a:r>
            <a:r>
              <a:rPr lang="en-US" sz="1600" dirty="0"/>
              <a:t>, Cs</a:t>
            </a:r>
            <a:r>
              <a:rPr lang="en-US" sz="1600" baseline="30000" dirty="0"/>
              <a:t>+</a:t>
            </a:r>
            <a:r>
              <a:rPr lang="en-US" sz="1600" dirty="0"/>
              <a:t>, Rb</a:t>
            </a:r>
            <a:r>
              <a:rPr lang="en-US" sz="1600" baseline="30000" dirty="0"/>
              <a:t>+</a:t>
            </a:r>
            <a:r>
              <a:rPr lang="en-US" sz="1600" dirty="0"/>
              <a:t>) or RNH</a:t>
            </a:r>
            <a:r>
              <a:rPr lang="en-US" sz="1600" baseline="-25000" dirty="0"/>
              <a:t>3</a:t>
            </a:r>
            <a:r>
              <a:rPr lang="en-US" sz="1600" baseline="30000" dirty="0"/>
              <a:t>+</a:t>
            </a:r>
            <a:r>
              <a:rPr lang="en-US" sz="1600" dirty="0"/>
              <a:t> (e.g., MeNH</a:t>
            </a:r>
            <a:r>
              <a:rPr lang="en-US" sz="1600" baseline="-25000" dirty="0"/>
              <a:t>3</a:t>
            </a:r>
            <a:r>
              <a:rPr lang="en-US" sz="1600" baseline="30000" dirty="0"/>
              <a:t>+</a:t>
            </a:r>
            <a:r>
              <a:rPr lang="en-US" sz="1600" dirty="0"/>
              <a:t>) and X = Cl</a:t>
            </a:r>
            <a:r>
              <a:rPr lang="en-US" sz="1600" baseline="30000" dirty="0"/>
              <a:t>-</a:t>
            </a:r>
            <a:r>
              <a:rPr lang="en-US" sz="1600" dirty="0"/>
              <a:t>, Br</a:t>
            </a:r>
            <a:r>
              <a:rPr lang="en-US" sz="1600" baseline="30000" dirty="0"/>
              <a:t>-</a:t>
            </a:r>
            <a:r>
              <a:rPr lang="en-US" sz="1600" dirty="0"/>
              <a:t>, are an underexplored family of lead-free layered metal-halide perovskites. These compounds attracted a great deal of interest in the 1970s and 1980s after their "transparent ferromagnetism" was discovered, but they have received virtually no attention since, perhaps because they are extremely unstable in air. Further investigation into their chemistry and properties is warranted. </a:t>
            </a:r>
          </a:p>
          <a:p>
            <a:pPr algn="just" eaLnBrk="1" hangingPunct="1"/>
            <a:endParaRPr lang="en-US" sz="1000" dirty="0"/>
          </a:p>
          <a:p>
            <a:pPr algn="just" eaLnBrk="1" hangingPunct="1"/>
            <a:r>
              <a:rPr lang="en-US" sz="1600" dirty="0"/>
              <a:t>Large crystals of the new compound, (PEA)</a:t>
            </a:r>
            <a:r>
              <a:rPr lang="en-US" sz="1600" baseline="-25000" dirty="0"/>
              <a:t>2</a:t>
            </a:r>
            <a:r>
              <a:rPr lang="en-US" sz="1600" dirty="0"/>
              <a:t>CrCl</a:t>
            </a:r>
            <a:r>
              <a:rPr lang="en-US" sz="1600" baseline="-25000" dirty="0"/>
              <a:t>4</a:t>
            </a:r>
            <a:r>
              <a:rPr lang="en-US" sz="1600" dirty="0"/>
              <a:t> (PEA = </a:t>
            </a:r>
            <a:r>
              <a:rPr lang="en-US" sz="1600" dirty="0" err="1"/>
              <a:t>phenethylammonium</a:t>
            </a:r>
            <a:r>
              <a:rPr lang="en-US" sz="1600" dirty="0"/>
              <a:t>) have been synthesized </a:t>
            </a:r>
            <a:r>
              <a:rPr lang="en-US" sz="1600" i="1" dirty="0"/>
              <a:t>via</a:t>
            </a:r>
            <a:r>
              <a:rPr lang="en-US" sz="1600" dirty="0"/>
              <a:t> antisolvent vapor diffusion. Remarkably, these crystals are stable in air for many days. The structure of (PEA)</a:t>
            </a:r>
            <a:r>
              <a:rPr lang="en-US" sz="1600" baseline="-25000" dirty="0"/>
              <a:t>2</a:t>
            </a:r>
            <a:r>
              <a:rPr lang="en-US" sz="1600" dirty="0"/>
              <a:t>CrCl</a:t>
            </a:r>
            <a:r>
              <a:rPr lang="en-US" sz="1600" baseline="-25000" dirty="0"/>
              <a:t>4</a:t>
            </a:r>
            <a:r>
              <a:rPr lang="en-US" sz="1600" dirty="0"/>
              <a:t> shows 2D sheets of distorted [CrCl</a:t>
            </a:r>
            <a:r>
              <a:rPr lang="en-US" sz="1600" baseline="-25000" dirty="0"/>
              <a:t>6</a:t>
            </a:r>
            <a:r>
              <a:rPr lang="en-US" sz="1600" dirty="0"/>
              <a:t>]</a:t>
            </a:r>
            <a:r>
              <a:rPr lang="en-US" sz="1600" baseline="30000" dirty="0"/>
              <a:t>4-</a:t>
            </a:r>
            <a:r>
              <a:rPr lang="en-US" sz="1600" dirty="0"/>
              <a:t> octahedra spaced by bulky PEA bilayers. Air stability is believed to come from this PEA bulkiness. These crystals can be mechanically exfoliated down to single monolayers with micron lateral dimensions. Magnetic measurements show in-plane ferromagnetic ordering with </a:t>
            </a:r>
            <a:r>
              <a:rPr lang="en-US" sz="1600" i="1" dirty="0"/>
              <a:t>T</a:t>
            </a:r>
            <a:r>
              <a:rPr lang="en-US" sz="1600" baseline="-25000" dirty="0"/>
              <a:t>C</a:t>
            </a:r>
            <a:r>
              <a:rPr lang="en-US" sz="1600" dirty="0"/>
              <a:t> = 44 K. These materials display a unique manifestation of spin-photonic coupling: strongly forbidden Cr</a:t>
            </a:r>
            <a:r>
              <a:rPr lang="en-US" sz="1600" baseline="30000" dirty="0"/>
              <a:t>2+</a:t>
            </a:r>
            <a:r>
              <a:rPr lang="en-US" sz="1600" dirty="0"/>
              <a:t> spin-flip excitations in the visible become allowed by coupling to deexcitation of thermal "hot" magnons at zero field. A simple absorption spectrum thus gives insights into 2D spin correlations in these materials.</a:t>
            </a:r>
          </a:p>
        </p:txBody>
      </p:sp>
      <p:sp>
        <p:nvSpPr>
          <p:cNvPr id="12" name="Text Box 34" descr="A space-filling side-on view of (PEA)2CrCl4, showing layers of [CrCl6]2- separated by layers of PEA. &#10;A plot showing electronic absorption spectra collected at temperatures between 6 and 300 K. The spectra go from very weak at 6 K to very strong at 300 K. &#10;A plot of the integrated absorbance from above, showing a ca. 100x increase between 6 and 100 K followed by a plateau at higher temperatures. &#10;An inset illustrating schematically the process of a Cr2+ spin-flip excitation coupling with annihilation of thermally populated 2D magnons, which makes the entire excitation spin-conserving.&#13;&#10;">
            <a:extLst>
              <a:ext uri="{FF2B5EF4-FFF2-40B4-BE49-F238E27FC236}">
                <a16:creationId xmlns:a16="http://schemas.microsoft.com/office/drawing/2014/main" id="{CE6048A3-AEC8-2F76-073A-A6282D051B35}"/>
              </a:ext>
            </a:extLst>
          </p:cNvPr>
          <p:cNvSpPr txBox="1">
            <a:spLocks noChangeArrowheads="1"/>
          </p:cNvSpPr>
          <p:nvPr/>
        </p:nvSpPr>
        <p:spPr bwMode="auto">
          <a:xfrm>
            <a:off x="7553739" y="4290593"/>
            <a:ext cx="4148683"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eaLnBrk="1" hangingPunct="1"/>
            <a:r>
              <a:rPr lang="en-US" sz="1400" i="1" dirty="0"/>
              <a:t>Space-filling representation of an edge view of (PEA)</a:t>
            </a:r>
            <a:r>
              <a:rPr lang="en-US" sz="1400" i="1" baseline="-25000" dirty="0"/>
              <a:t>2</a:t>
            </a:r>
            <a:r>
              <a:rPr lang="en-US" sz="1400" i="1" dirty="0"/>
              <a:t>CrCl</a:t>
            </a:r>
            <a:r>
              <a:rPr lang="en-US" sz="1400" i="1" baseline="-25000" dirty="0"/>
              <a:t>4</a:t>
            </a:r>
            <a:r>
              <a:rPr lang="en-US" sz="1400" i="1" dirty="0"/>
              <a:t>, and electronic absorption spectra of a (PEA)</a:t>
            </a:r>
            <a:r>
              <a:rPr lang="en-US" sz="1400" i="1" baseline="-25000" dirty="0"/>
              <a:t>2</a:t>
            </a:r>
            <a:r>
              <a:rPr lang="en-US" sz="1400" i="1" dirty="0"/>
              <a:t>CrCl</a:t>
            </a:r>
            <a:r>
              <a:rPr lang="en-US" sz="1400" i="1" baseline="-25000" dirty="0"/>
              <a:t>4</a:t>
            </a:r>
            <a:r>
              <a:rPr lang="en-US" sz="1400" i="1" dirty="0"/>
              <a:t> single crystal in the </a:t>
            </a:r>
            <a:r>
              <a:rPr lang="en-US" sz="1400" i="1" baseline="30000" dirty="0"/>
              <a:t>5</a:t>
            </a:r>
            <a:r>
              <a:rPr lang="en-US" sz="1400" i="1" dirty="0"/>
              <a:t>B</a:t>
            </a:r>
            <a:r>
              <a:rPr lang="en-US" sz="1400" i="1" baseline="-25000" dirty="0"/>
              <a:t>1g</a:t>
            </a:r>
            <a:r>
              <a:rPr lang="en-US" sz="1400" i="1" dirty="0"/>
              <a:t> </a:t>
            </a:r>
            <a:r>
              <a:rPr lang="en-US" sz="1400" dirty="0">
                <a:sym typeface="Wingdings" pitchFamily="2" charset="2"/>
              </a:rPr>
              <a:t></a:t>
            </a:r>
            <a:r>
              <a:rPr lang="en-US" sz="1400" i="1" dirty="0"/>
              <a:t> </a:t>
            </a:r>
            <a:r>
              <a:rPr lang="en-US" sz="1400" i="1" baseline="30000" dirty="0"/>
              <a:t>3</a:t>
            </a:r>
            <a:r>
              <a:rPr lang="en-US" sz="1400" i="1" dirty="0"/>
              <a:t>B</a:t>
            </a:r>
            <a:r>
              <a:rPr lang="en-US" sz="1400" i="1" baseline="-25000" dirty="0"/>
              <a:t>1g</a:t>
            </a:r>
            <a:r>
              <a:rPr lang="en-US" sz="1400" i="1" dirty="0"/>
              <a:t>(</a:t>
            </a:r>
            <a:r>
              <a:rPr lang="en-US" sz="1400" i="1" baseline="30000" dirty="0"/>
              <a:t>3</a:t>
            </a:r>
            <a:r>
              <a:rPr lang="en-US" sz="1400" i="1" dirty="0"/>
              <a:t>H) region, collected between 6 and 300 K. The integrated absorbance has a dramatic temperature dependence that reflects coupling of this Cr</a:t>
            </a:r>
            <a:r>
              <a:rPr lang="en-US" sz="1400" i="1" baseline="30000" dirty="0"/>
              <a:t>2+</a:t>
            </a:r>
            <a:r>
              <a:rPr lang="en-US" sz="1400" i="1" dirty="0"/>
              <a:t> spin-flip excitation with annihilation of thermally populated 2D magnons (inset).</a:t>
            </a:r>
          </a:p>
        </p:txBody>
      </p:sp>
      <p:pic>
        <p:nvPicPr>
          <p:cNvPr id="19" name="Picture 18">
            <a:extLst>
              <a:ext uri="{FF2B5EF4-FFF2-40B4-BE49-F238E27FC236}">
                <a16:creationId xmlns:a16="http://schemas.microsoft.com/office/drawing/2014/main" id="{3807BB26-4F6B-EEA1-E89E-33CFB931E873}"/>
              </a:ext>
            </a:extLst>
          </p:cNvPr>
          <p:cNvPicPr>
            <a:picLocks noChangeAspect="1"/>
          </p:cNvPicPr>
          <p:nvPr/>
        </p:nvPicPr>
        <p:blipFill>
          <a:blip r:embed="rId5"/>
          <a:stretch>
            <a:fillRect/>
          </a:stretch>
        </p:blipFill>
        <p:spPr>
          <a:xfrm rot="5400000">
            <a:off x="10076981" y="5449001"/>
            <a:ext cx="811215" cy="2088783"/>
          </a:xfrm>
          <a:prstGeom prst="rect">
            <a:avLst/>
          </a:prstGeom>
        </p:spPr>
      </p:pic>
      <p:sp>
        <p:nvSpPr>
          <p:cNvPr id="24" name="flSlide132Footer" descr="  ">
            <a:extLst>
              <a:ext uri="{FF2B5EF4-FFF2-40B4-BE49-F238E27FC236}">
                <a16:creationId xmlns:a16="http://schemas.microsoft.com/office/drawing/2014/main" id="{B923A301-1B35-76BE-D5D0-B71DB711A487}"/>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25" name="hcSlide132Header">
            <a:extLst>
              <a:ext uri="{FF2B5EF4-FFF2-40B4-BE49-F238E27FC236}">
                <a16:creationId xmlns:a16="http://schemas.microsoft.com/office/drawing/2014/main" id="{D1B9DD72-0991-8E27-8B97-CE240360EC1C}"/>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3" name="TextBox 2">
            <a:extLst>
              <a:ext uri="{FF2B5EF4-FFF2-40B4-BE49-F238E27FC236}">
                <a16:creationId xmlns:a16="http://schemas.microsoft.com/office/drawing/2014/main" id="{3F671E23-D849-510D-9581-338D3631CD00}"/>
              </a:ext>
            </a:extLst>
          </p:cNvPr>
          <p:cNvSpPr txBox="1"/>
          <p:nvPr/>
        </p:nvSpPr>
        <p:spPr>
          <a:xfrm>
            <a:off x="147781" y="200554"/>
            <a:ext cx="2666780" cy="523220"/>
          </a:xfrm>
          <a:prstGeom prst="rect">
            <a:avLst/>
          </a:prstGeom>
          <a:noFill/>
        </p:spPr>
        <p:txBody>
          <a:bodyPr wrap="square" rtlCol="0">
            <a:spAutoFit/>
          </a:bodyPr>
          <a:lstStyle/>
          <a:p>
            <a:r>
              <a:rPr lang="en-US" sz="1400" b="1" dirty="0">
                <a:latin typeface="Arial" panose="020B0604020202020204" pitchFamily="34" charset="0"/>
                <a:cs typeface="Arial" panose="020B0604020202020204" pitchFamily="34" charset="0"/>
              </a:rPr>
              <a:t>U. Washington MRSEC </a:t>
            </a:r>
          </a:p>
          <a:p>
            <a:r>
              <a:rPr lang="en-US" sz="1400" b="1" dirty="0">
                <a:latin typeface="Arial" panose="020B0604020202020204" pitchFamily="34" charset="0"/>
                <a:cs typeface="Arial" panose="020B0604020202020204" pitchFamily="34" charset="0"/>
              </a:rPr>
              <a:t>DMR-2308979 	</a:t>
            </a:r>
          </a:p>
        </p:txBody>
      </p:sp>
      <p:sp>
        <p:nvSpPr>
          <p:cNvPr id="13" name="Rectangle 37">
            <a:extLst>
              <a:ext uri="{FF2B5EF4-FFF2-40B4-BE49-F238E27FC236}">
                <a16:creationId xmlns:a16="http://schemas.microsoft.com/office/drawing/2014/main" id="{42533880-C9A3-31C5-2550-1719D9FB82EC}"/>
              </a:ext>
            </a:extLst>
          </p:cNvPr>
          <p:cNvSpPr>
            <a:spLocks noChangeArrowheads="1"/>
          </p:cNvSpPr>
          <p:nvPr/>
        </p:nvSpPr>
        <p:spPr bwMode="auto">
          <a:xfrm>
            <a:off x="7494104" y="1333167"/>
            <a:ext cx="4293702" cy="477939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Tree>
    <p:extLst>
      <p:ext uri="{BB962C8B-B14F-4D97-AF65-F5344CB8AC3E}">
        <p14:creationId xmlns:p14="http://schemas.microsoft.com/office/powerpoint/2010/main" val="38660260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fa4467d-d68f-41f6-b0b9-e607bd5314bb">
      <Terms xmlns="http://schemas.microsoft.com/office/infopath/2007/PartnerControls"/>
    </lcf76f155ced4ddcb4097134ff3c332f>
    <TaxCatchAll xmlns="ca2eef54-bd6e-4662-b563-0818946a4a6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CC97519B48E504EAF39AE1BEAAA020A" ma:contentTypeVersion="15" ma:contentTypeDescription="Create a new document." ma:contentTypeScope="" ma:versionID="422a837d9735be42ae3364f45e84baa9">
  <xsd:schema xmlns:xsd="http://www.w3.org/2001/XMLSchema" xmlns:xs="http://www.w3.org/2001/XMLSchema" xmlns:p="http://schemas.microsoft.com/office/2006/metadata/properties" xmlns:ns2="afa4467d-d68f-41f6-b0b9-e607bd5314bb" xmlns:ns3="ca2eef54-bd6e-4662-b563-0818946a4a6f" targetNamespace="http://schemas.microsoft.com/office/2006/metadata/properties" ma:root="true" ma:fieldsID="388ad29f0591bf90404eab2a3ac263a2" ns2:_="" ns3:_="">
    <xsd:import namespace="afa4467d-d68f-41f6-b0b9-e607bd5314bb"/>
    <xsd:import namespace="ca2eef54-bd6e-4662-b563-0818946a4a6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2:MediaServiceSearchProperties" minOccurs="0"/>
                <xsd:element ref="ns3:SharedWithUsers" minOccurs="0"/>
                <xsd:element ref="ns3:SharedWithDetails" minOccurs="0"/>
                <xsd:element ref="ns2:MediaServiceObjectDetectorVersion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a4467d-d68f-41f6-b0b9-e607bd5314b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e20148b9-20a4-48a0-acba-ba52d68a37a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2eef54-bd6e-4662-b563-0818946a4a6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66de723-d71f-4c79-b307-c99b3faf9963}" ma:internalName="TaxCatchAll" ma:showField="CatchAllData" ma:web="ca2eef54-bd6e-4662-b563-0818946a4a6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D499DF-315A-472F-B0F9-29C05E22F6B7}">
  <ds:schemaRefs>
    <ds:schemaRef ds:uri="http://schemas.microsoft.com/sharepoint/v3/contenttype/forms"/>
  </ds:schemaRefs>
</ds:datastoreItem>
</file>

<file path=customXml/itemProps2.xml><?xml version="1.0" encoding="utf-8"?>
<ds:datastoreItem xmlns:ds="http://schemas.openxmlformats.org/officeDocument/2006/customXml" ds:itemID="{FECDD67F-25A1-48E5-8B78-6644A062232B}">
  <ds:schemaRefs>
    <ds:schemaRef ds:uri="http://schemas.microsoft.com/office/2006/metadata/properties"/>
    <ds:schemaRef ds:uri="http://schemas.microsoft.com/office/infopath/2007/PartnerControls"/>
    <ds:schemaRef ds:uri="afa4467d-d68f-41f6-b0b9-e607bd5314bb"/>
    <ds:schemaRef ds:uri="ca2eef54-bd6e-4662-b563-0818946a4a6f"/>
  </ds:schemaRefs>
</ds:datastoreItem>
</file>

<file path=customXml/itemProps3.xml><?xml version="1.0" encoding="utf-8"?>
<ds:datastoreItem xmlns:ds="http://schemas.openxmlformats.org/officeDocument/2006/customXml" ds:itemID="{18A7DFF9-7B7A-4531-A282-89493F8982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fa4467d-d68f-41f6-b0b9-e607bd5314bb"/>
    <ds:schemaRef ds:uri="ca2eef54-bd6e-4662-b563-0818946a4a6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3232</TotalTime>
  <Words>787</Words>
  <Application>Microsoft Macintosh PowerPoint</Application>
  <PresentationFormat>Widescreen</PresentationFormat>
  <Paragraphs>15</Paragraphs>
  <Slides>1</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Arial</vt:lpstr>
      <vt:lpstr>Calibri</vt:lpstr>
      <vt:lpstr>Calibri Light</vt:lpstr>
      <vt:lpstr>Microsoft Sans Serif</vt:lpstr>
      <vt:lpstr>Sitka Subheading</vt:lpstr>
      <vt:lpstr>Times</vt:lpstr>
      <vt:lpstr>Times New Roman</vt:lpstr>
      <vt:lpstr>Wingdings</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TD</dc:creator>
  <cp:lastModifiedBy>Daniel R Gamelin</cp:lastModifiedBy>
  <cp:revision>287</cp:revision>
  <cp:lastPrinted>2018-03-20T12:31:18Z</cp:lastPrinted>
  <dcterms:created xsi:type="dcterms:W3CDTF">2017-10-05T17:34:54Z</dcterms:created>
  <dcterms:modified xsi:type="dcterms:W3CDTF">2024-05-12T00:12:04Z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9b3d174c-23b2-471b-a915-ef0585a807c5</vt:lpwstr>
  </property>
  <property fmtid="{D5CDD505-2E9C-101B-9397-08002B2CF9AE}" pid="3" name="ContainsCUI">
    <vt:lpwstr>No</vt:lpwstr>
  </property>
  <property fmtid="{D5CDD505-2E9C-101B-9397-08002B2CF9AE}" pid="4" name="ContentTypeId">
    <vt:lpwstr>0x0101004CC97519B48E504EAF39AE1BEAAA020A</vt:lpwstr>
  </property>
</Properties>
</file>