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6803" autoAdjust="0"/>
  </p:normalViewPr>
  <p:slideViewPr>
    <p:cSldViewPr snapToGrid="0" snapToObjects="1">
      <p:cViewPr varScale="1">
        <p:scale>
          <a:sx n="110" d="100"/>
          <a:sy n="110" d="100"/>
        </p:scale>
        <p:origin x="968" y="184"/>
      </p:cViewPr>
      <p:guideLst/>
    </p:cSldViewPr>
  </p:slideViewPr>
  <p:notesTextViewPr>
    <p:cViewPr>
      <p:scale>
        <a:sx n="3" d="2"/>
        <a:sy n="3" d="2"/>
      </p:scale>
      <p:origin x="0" y="-16"/>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rPr>
              <a:t>What Has Been Achieved: </a:t>
            </a:r>
            <a:r>
              <a:rPr lang="en-US" sz="1800" b="0" dirty="0">
                <a:effectLst/>
                <a:latin typeface="Times New Roman" panose="02020603050405020304" pitchFamily="18" charset="0"/>
                <a:ea typeface="Calibri" panose="020F0502020204030204" pitchFamily="34" charset="0"/>
              </a:rPr>
              <a:t>Colloidal nanocrystals of the spinel compound 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have been synthesized and their formation mechanism and physical properties studied. Detailed studies of their formation mechanism have revealed that Cu</a:t>
            </a:r>
            <a:r>
              <a:rPr lang="en-US" sz="1800" b="0" baseline="-25000" dirty="0">
                <a:effectLst/>
                <a:latin typeface="Times New Roman" panose="02020603050405020304" pitchFamily="18" charset="0"/>
                <a:ea typeface="Calibri" panose="020F0502020204030204" pitchFamily="34" charset="0"/>
              </a:rPr>
              <a:t>2-x</a:t>
            </a:r>
            <a:r>
              <a:rPr lang="en-US" sz="1800" b="0" dirty="0">
                <a:effectLst/>
                <a:latin typeface="Times New Roman" panose="02020603050405020304" pitchFamily="18" charset="0"/>
                <a:ea typeface="Calibri" panose="020F0502020204030204" pitchFamily="34" charset="0"/>
              </a:rPr>
              <a:t>Se nanocrystals form as a transient intermediate, and these then template the formation of 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nanocrystals via slow in-diffusion of Cr</a:t>
            </a:r>
            <a:r>
              <a:rPr lang="en-US" sz="1800" b="0" baseline="30000" dirty="0">
                <a:effectLst/>
                <a:latin typeface="Times New Roman" panose="02020603050405020304" pitchFamily="18" charset="0"/>
                <a:ea typeface="Calibri" panose="020F0502020204030204" pitchFamily="34" charset="0"/>
              </a:rPr>
              <a:t>3+</a:t>
            </a:r>
            <a:r>
              <a:rPr lang="en-US" sz="1800" b="0" dirty="0">
                <a:effectLst/>
                <a:latin typeface="Times New Roman" panose="02020603050405020304" pitchFamily="18" charset="0"/>
                <a:ea typeface="Calibri" panose="020F0502020204030204" pitchFamily="34" charset="0"/>
              </a:rPr>
              <a:t>. The first spinel nanocrystals are polycrystalline with many domains, but colloidal annealing converts these into single-crystalline 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baseline="0" dirty="0">
                <a:effectLst/>
                <a:latin typeface="Times New Roman" panose="02020603050405020304" pitchFamily="18" charset="0"/>
                <a:ea typeface="Calibri" panose="020F0502020204030204" pitchFamily="34" charset="0"/>
              </a:rPr>
              <a:t> nanocrystals. This conversion also leads to the appearance of room-temperature magnetic ordering, as measured by magnetic susceptibility. The resulting </a:t>
            </a:r>
            <a:r>
              <a:rPr lang="en-US" sz="1800" b="0" dirty="0">
                <a:effectLst/>
                <a:latin typeface="Times New Roman" panose="02020603050405020304" pitchFamily="18" charset="0"/>
                <a:ea typeface="Calibri" panose="020F0502020204030204" pitchFamily="34" charset="0"/>
              </a:rPr>
              <a:t>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baseline="0" dirty="0">
                <a:effectLst/>
                <a:latin typeface="Times New Roman" panose="02020603050405020304" pitchFamily="18" charset="0"/>
                <a:ea typeface="Calibri" panose="020F0502020204030204" pitchFamily="34" charset="0"/>
              </a:rPr>
              <a:t> nanocrystals show very strong magnetic circular dichroism (MCD) at 1.0 eV, coinciding with the telecommunications window. This MCD intensity tracks the room-temperature magnetization, maximizing at very low fields.</a:t>
            </a:r>
            <a:endParaRPr lang="en-US" sz="18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rPr>
              <a:t>Importance of the Achievement: </a:t>
            </a:r>
            <a:r>
              <a:rPr lang="en-US" sz="1800" dirty="0">
                <a:effectLst/>
                <a:latin typeface="Times New Roman" panose="02020603050405020304" pitchFamily="18" charset="0"/>
                <a:ea typeface="Calibri" panose="020F0502020204030204" pitchFamily="34" charset="0"/>
              </a:rPr>
              <a:t>This study represents the first detailed investigation into the formation mechanism of </a:t>
            </a:r>
            <a:r>
              <a:rPr lang="en-US" sz="1800" b="0" dirty="0">
                <a:effectLst/>
                <a:latin typeface="Times New Roman" panose="02020603050405020304" pitchFamily="18" charset="0"/>
                <a:ea typeface="Calibri" panose="020F0502020204030204" pitchFamily="34" charset="0"/>
              </a:rPr>
              <a:t>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nanocrystals. The fundamental knowledge gained from this investigation has led to improvement of the product nanocrystals to the point where the attractive magnetic, optical, and magneto-optical properties found in bulk 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have now been demonstrated in colloidal 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for the first time. Combining these physical properties with colloidal processability opens new paths to integration of such materials in solution-processed device structures such as optical cavities or on-chip photonics. Moreover, these colloidal nanocrystals are now amenable to further modification via shelling, </a:t>
            </a:r>
            <a:r>
              <a:rPr lang="en-US" sz="1800" b="0" dirty="0" err="1">
                <a:effectLst/>
                <a:latin typeface="Times New Roman" panose="02020603050405020304" pitchFamily="18" charset="0"/>
                <a:ea typeface="Calibri" panose="020F0502020204030204" pitchFamily="34" charset="0"/>
              </a:rPr>
              <a:t>heterostructuring</a:t>
            </a:r>
            <a:r>
              <a:rPr lang="en-US" sz="1800" b="0" dirty="0">
                <a:effectLst/>
                <a:latin typeface="Times New Roman" panose="02020603050405020304" pitchFamily="18" charset="0"/>
                <a:ea typeface="Calibri" panose="020F0502020204030204" pitchFamily="34" charset="0"/>
              </a:rPr>
              <a:t>, shape control, and surface functionalization, vastly expanding the range of possible spin-photonic properties and applications that may be achievable.</a:t>
            </a:r>
            <a:r>
              <a:rPr lang="en-US" sz="1800" dirty="0">
                <a:effectLst/>
                <a:latin typeface="Times New Roman" panose="02020603050405020304" pitchFamily="18" charset="0"/>
                <a:ea typeface="Calibri" panose="020F0502020204030204" pitchFamily="34" charset="0"/>
              </a:rPr>
              <a:t> </a:t>
            </a:r>
          </a:p>
          <a:p>
            <a:pPr marL="0" marR="0" algn="just">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rPr>
              <a:t>How is the achievement related to the IRG, and how does it help it achieve its goals? </a:t>
            </a:r>
            <a:r>
              <a:rPr lang="en-US" sz="1800" dirty="0">
                <a:effectLst/>
                <a:latin typeface="Times New Roman" panose="02020603050405020304" pitchFamily="18" charset="0"/>
                <a:ea typeface="Calibri" panose="020F0502020204030204" pitchFamily="34" charset="0"/>
              </a:rPr>
              <a:t>These results demonstrate </a:t>
            </a:r>
            <a:r>
              <a:rPr lang="en-US" sz="1800" b="0" dirty="0">
                <a:effectLst/>
                <a:latin typeface="Times New Roman" panose="02020603050405020304" pitchFamily="18" charset="0"/>
                <a:ea typeface="Calibri" panose="020F0502020204030204" pitchFamily="34" charset="0"/>
              </a:rPr>
              <a:t>CuCr</a:t>
            </a:r>
            <a:r>
              <a:rPr lang="en-US" sz="1800" b="0" baseline="-25000" dirty="0">
                <a:effectLst/>
                <a:latin typeface="Times New Roman" panose="02020603050405020304" pitchFamily="18" charset="0"/>
                <a:ea typeface="Calibri" panose="020F0502020204030204" pitchFamily="34" charset="0"/>
              </a:rPr>
              <a:t>2</a:t>
            </a:r>
            <a:r>
              <a:rPr lang="en-US" sz="1800" b="0" dirty="0">
                <a:effectLst/>
                <a:latin typeface="Times New Roman" panose="02020603050405020304" pitchFamily="18" charset="0"/>
                <a:ea typeface="Calibri" panose="020F0502020204030204" pitchFamily="34" charset="0"/>
              </a:rPr>
              <a:t>Se</a:t>
            </a:r>
            <a:r>
              <a:rPr lang="en-US" sz="1800" b="0" baseline="-25000" dirty="0">
                <a:effectLst/>
                <a:latin typeface="Times New Roman" panose="02020603050405020304" pitchFamily="18" charset="0"/>
                <a:ea typeface="Calibri" panose="020F0502020204030204" pitchFamily="34" charset="0"/>
              </a:rPr>
              <a:t>4</a:t>
            </a:r>
            <a:r>
              <a:rPr lang="en-US" sz="1800" b="0" dirty="0">
                <a:effectLst/>
                <a:latin typeface="Times New Roman" panose="02020603050405020304" pitchFamily="18" charset="0"/>
                <a:ea typeface="Calibri" panose="020F0502020204030204" pitchFamily="34" charset="0"/>
              </a:rPr>
              <a:t> nanocrystals as an attractive platform for developing further chemistries and integration tools</a:t>
            </a:r>
            <a:r>
              <a:rPr lang="en-US" sz="1800" dirty="0">
                <a:effectLst/>
                <a:latin typeface="Times New Roman" panose="02020603050405020304" pitchFamily="18" charset="0"/>
                <a:ea typeface="Calibri" panose="020F0502020204030204" pitchFamily="34" charset="0"/>
              </a:rPr>
              <a:t> to probe, manipulate, and exploit spin-photonic coupling at nanoscale dimensions. This work advances our basic-science understanding of formation mechanisms of chalcogenide spinel nanocrystals, it opens doors to developing post-synthetic chemical transformations of this material, and it opens opportunities for spin-photonics in low-dimensional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800" dirty="0">
                <a:effectLst/>
                <a:latin typeface="Times New Roman" panose="02020603050405020304" pitchFamily="18" charset="0"/>
                <a:ea typeface="Times New Roman" panose="02020603050405020304" pitchFamily="18" charset="0"/>
              </a:rPr>
              <a:t>Harvey, S.; DeStefano, J. M</a:t>
            </a:r>
            <a:r>
              <a:rPr lang="en-US" sz="1800" b="0" dirty="0">
                <a:effectLst/>
                <a:latin typeface="Times New Roman" panose="02020603050405020304" pitchFamily="18" charset="0"/>
                <a:ea typeface="Times New Roman" panose="02020603050405020304" pitchFamily="18" charset="0"/>
              </a:rPr>
              <a:t>.; Chu, J.-H.; </a:t>
            </a:r>
            <a:r>
              <a:rPr lang="en-US" sz="1800" b="0" dirty="0" err="1">
                <a:effectLst/>
                <a:latin typeface="Times New Roman" panose="02020603050405020304" pitchFamily="18" charset="0"/>
                <a:ea typeface="Times New Roman" panose="02020603050405020304" pitchFamily="18" charset="0"/>
              </a:rPr>
              <a:t>Gamelin</a:t>
            </a:r>
            <a:r>
              <a:rPr lang="en-US" sz="1800" b="0" dirty="0">
                <a:effectLst/>
                <a:latin typeface="Times New Roman" panose="02020603050405020304" pitchFamily="18" charset="0"/>
                <a:ea typeface="Times New Roman" panose="02020603050405020304" pitchFamily="18" charset="0"/>
              </a:rPr>
              <a:t>, D. R.; &amp; </a:t>
            </a:r>
            <a:r>
              <a:rPr lang="en-US" sz="1800" b="0" dirty="0" err="1">
                <a:effectLst/>
                <a:latin typeface="Times New Roman" panose="02020603050405020304" pitchFamily="18" charset="0"/>
                <a:ea typeface="Times New Roman" panose="02020603050405020304" pitchFamily="18" charset="0"/>
              </a:rPr>
              <a:t>Cossairt</a:t>
            </a:r>
            <a:r>
              <a:rPr lang="en-US" sz="1800" b="0" dirty="0">
                <a:effectLst/>
                <a:latin typeface="Times New Roman" panose="02020603050405020304" pitchFamily="18" charset="0"/>
                <a:ea typeface="Times New Roman" panose="02020603050405020304" pitchFamily="18" charset="0"/>
              </a:rPr>
              <a:t>, B. M.</a:t>
            </a:r>
            <a:r>
              <a:rPr lang="en-US" sz="1800" dirty="0">
                <a:effectLst/>
                <a:latin typeface="Times New Roman" panose="02020603050405020304" pitchFamily="18" charset="0"/>
                <a:ea typeface="Times New Roman" panose="02020603050405020304" pitchFamily="18" charset="0"/>
              </a:rPr>
              <a:t> “Understanding the Formation of Colloidal Ferrimagnetic CuCr</a:t>
            </a:r>
            <a:r>
              <a:rPr lang="en-US" sz="1800" baseline="-25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Se</a:t>
            </a:r>
            <a:r>
              <a:rPr lang="en-US" sz="1800" baseline="-25000" dirty="0">
                <a:effectLst/>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Nanocrystals with Strong Room-Temperature Magnetic Circular Dichroism.” </a:t>
            </a:r>
            <a:r>
              <a:rPr lang="en-US" sz="1800" i="1" dirty="0">
                <a:effectLst/>
                <a:latin typeface="Times New Roman" panose="02020603050405020304" pitchFamily="18" charset="0"/>
                <a:ea typeface="Times New Roman" panose="02020603050405020304" pitchFamily="18" charset="0"/>
              </a:rPr>
              <a:t>Chemistry of Materials</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2024. </a:t>
            </a:r>
            <a:r>
              <a:rPr lang="en-US" sz="1800" i="1" dirty="0">
                <a:effectLst/>
                <a:latin typeface="Times New Roman" panose="02020603050405020304" pitchFamily="18" charset="0"/>
                <a:ea typeface="Times New Roman" panose="02020603050405020304" pitchFamily="18" charset="0"/>
              </a:rPr>
              <a:t>36</a:t>
            </a:r>
            <a:r>
              <a:rPr lang="en-US" sz="1800" dirty="0">
                <a:effectLst/>
                <a:latin typeface="Times New Roman" panose="02020603050405020304" pitchFamily="18" charset="0"/>
                <a:ea typeface="Times New Roman" panose="02020603050405020304" pitchFamily="18" charset="0"/>
              </a:rPr>
              <a:t>, 10746–10757. DOI: 10.1021/acs.chemmater.4c02365</a:t>
            </a:r>
            <a:r>
              <a:rPr lang="en-US" sz="4000" dirty="0">
                <a:effectLst/>
              </a:rPr>
              <a:t> </a:t>
            </a:r>
            <a:r>
              <a:rPr lang="en-US" sz="2800" dirty="0">
                <a:effectLst/>
              </a:rPr>
              <a:t> </a:t>
            </a:r>
            <a:endParaRPr lang="en-US" sz="18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434316" y="151087"/>
            <a:ext cx="8024621"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C00000"/>
                </a:solidFill>
                <a:latin typeface="Arial" panose="020B0604020202020204" pitchFamily="34" charset="0"/>
                <a:cs typeface="Arial" panose="020B0604020202020204" pitchFamily="34" charset="0"/>
              </a:rPr>
              <a:t>MEM-C IRG-1: Ferrimagnetic CuCr</a:t>
            </a:r>
            <a:r>
              <a:rPr lang="en-US" sz="2000" b="1" baseline="-25000" dirty="0">
                <a:solidFill>
                  <a:srgbClr val="C00000"/>
                </a:solidFill>
                <a:latin typeface="Arial" panose="020B0604020202020204" pitchFamily="34" charset="0"/>
                <a:cs typeface="Arial" panose="020B0604020202020204" pitchFamily="34" charset="0"/>
              </a:rPr>
              <a:t>2</a:t>
            </a:r>
            <a:r>
              <a:rPr lang="en-US" sz="2000" b="1" dirty="0">
                <a:solidFill>
                  <a:srgbClr val="C00000"/>
                </a:solidFill>
                <a:latin typeface="Arial" panose="020B0604020202020204" pitchFamily="34" charset="0"/>
                <a:cs typeface="Arial" panose="020B0604020202020204" pitchFamily="34" charset="0"/>
              </a:rPr>
              <a:t>Se</a:t>
            </a:r>
            <a:r>
              <a:rPr lang="en-US" sz="2000" b="1" baseline="-25000" dirty="0">
                <a:solidFill>
                  <a:srgbClr val="C00000"/>
                </a:solidFill>
                <a:latin typeface="Arial" panose="020B0604020202020204" pitchFamily="34" charset="0"/>
                <a:cs typeface="Arial" panose="020B0604020202020204" pitchFamily="34" charset="0"/>
              </a:rPr>
              <a:t>4</a:t>
            </a:r>
            <a:r>
              <a:rPr lang="en-US" sz="2000" b="1" dirty="0">
                <a:solidFill>
                  <a:srgbClr val="C00000"/>
                </a:solidFill>
                <a:latin typeface="Arial" panose="020B0604020202020204" pitchFamily="34" charset="0"/>
                <a:cs typeface="Arial" panose="020B0604020202020204" pitchFamily="34" charset="0"/>
              </a:rPr>
              <a:t> Nanocrystals with </a:t>
            </a:r>
          </a:p>
          <a:p>
            <a:pPr algn="ctr"/>
            <a:r>
              <a:rPr lang="en-US" sz="2000" b="1" dirty="0">
                <a:solidFill>
                  <a:srgbClr val="C00000"/>
                </a:solidFill>
                <a:latin typeface="Arial" panose="020B0604020202020204" pitchFamily="34" charset="0"/>
                <a:cs typeface="Arial" panose="020B0604020202020204" pitchFamily="34" charset="0"/>
              </a:rPr>
              <a:t>Strong Room-Temperature Magnetic Circular Dichroism</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3" y="853435"/>
            <a:ext cx="656987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Brandi </a:t>
            </a:r>
            <a:r>
              <a:rPr lang="en-US" sz="1600" b="1" dirty="0" err="1">
                <a:latin typeface="Arial" panose="020B0604020202020204" pitchFamily="34" charset="0"/>
                <a:cs typeface="Arial" panose="020B0604020202020204" pitchFamily="34" charset="0"/>
              </a:rPr>
              <a:t>Cossairt</a:t>
            </a:r>
            <a:r>
              <a:rPr lang="en-US" sz="1600" b="1" dirty="0">
                <a:latin typeface="Arial" panose="020B0604020202020204" pitchFamily="34" charset="0"/>
                <a:cs typeface="Arial" panose="020B0604020202020204" pitchFamily="34" charset="0"/>
              </a:rPr>
              <a:t>, Daniel R. </a:t>
            </a:r>
            <a:r>
              <a:rPr lang="en-US" sz="1600" b="1" dirty="0" err="1">
                <a:latin typeface="Arial" panose="020B0604020202020204" pitchFamily="34" charset="0"/>
                <a:cs typeface="Arial" panose="020B0604020202020204" pitchFamily="34" charset="0"/>
              </a:rPr>
              <a:t>Gamelin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Jiun</a:t>
            </a:r>
            <a:r>
              <a:rPr lang="en-US" sz="1600" b="1" dirty="0">
                <a:latin typeface="Arial" panose="020B0604020202020204" pitchFamily="34" charset="0"/>
                <a:cs typeface="Arial" panose="020B0604020202020204" pitchFamily="34" charset="0"/>
              </a:rPr>
              <a:t>-Haw Chu</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27990" y="1242009"/>
            <a:ext cx="702974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dirty="0"/>
              <a:t>Magnetic materials are vital in technologies from spintronics to biomedicine. Coupling magnetism with optical responses broadens their utility to sensing, magneto-optical memory, and optical isolation.  Chromium chalcogenide </a:t>
            </a:r>
            <a:r>
              <a:rPr lang="en-US" sz="1600" dirty="0" err="1"/>
              <a:t>spinels</a:t>
            </a:r>
            <a:r>
              <a:rPr lang="en-US" sz="1600" dirty="0"/>
              <a:t> display particularly rich magnetism and magneto-optical properties. Colloidal nanocrystals (NCs) offer routes to solution-processing, </a:t>
            </a:r>
            <a:r>
              <a:rPr lang="en-US" sz="1600" dirty="0" err="1"/>
              <a:t>heterointegration</a:t>
            </a:r>
            <a:r>
              <a:rPr lang="en-US" sz="1600" dirty="0"/>
              <a:t>, and property modulation through size, shape, or heterostructure control, but many chalcogenide </a:t>
            </a:r>
            <a:r>
              <a:rPr lang="en-US" sz="1600" dirty="0" err="1"/>
              <a:t>spinels</a:t>
            </a:r>
            <a:r>
              <a:rPr lang="en-US" sz="1600" dirty="0"/>
              <a:t> have never been synthesized at the nanoscale, and little control over size or morphology has been demonstrated. </a:t>
            </a:r>
          </a:p>
          <a:p>
            <a:pPr algn="just" eaLnBrk="1" hangingPunct="1"/>
            <a:endParaRPr lang="en-US" sz="1000" dirty="0"/>
          </a:p>
          <a:p>
            <a:pPr algn="just" eaLnBrk="1" hangingPunct="1"/>
            <a:r>
              <a:rPr lang="en-US" sz="1600" dirty="0"/>
              <a:t>This work examines CuCr</a:t>
            </a:r>
            <a:r>
              <a:rPr lang="en-US" sz="1600" baseline="-25000" dirty="0"/>
              <a:t>2</a:t>
            </a:r>
            <a:r>
              <a:rPr lang="en-US" sz="1600" dirty="0"/>
              <a:t>Se</a:t>
            </a:r>
            <a:r>
              <a:rPr lang="en-US" sz="1600" baseline="-25000" dirty="0"/>
              <a:t>4</a:t>
            </a:r>
            <a:r>
              <a:rPr lang="en-US" sz="1600" dirty="0"/>
              <a:t> NC synthesis, revealing that precursor injection first forms copper selenide (Cu</a:t>
            </a:r>
            <a:r>
              <a:rPr lang="en-US" sz="1600" baseline="-25000" dirty="0"/>
              <a:t>2-x</a:t>
            </a:r>
            <a:r>
              <a:rPr lang="en-US" sz="1600" dirty="0"/>
              <a:t>Se) NCs, which then template spinel formation. Slow Cr and Se in-diffusion forms polycrystalline CuCr</a:t>
            </a:r>
            <a:r>
              <a:rPr lang="en-US" sz="1600" baseline="-25000" dirty="0"/>
              <a:t>2</a:t>
            </a:r>
            <a:r>
              <a:rPr lang="en-US" sz="1600" dirty="0"/>
              <a:t>Se</a:t>
            </a:r>
            <a:r>
              <a:rPr lang="en-US" sz="1600" baseline="-25000" dirty="0"/>
              <a:t>4</a:t>
            </a:r>
            <a:r>
              <a:rPr lang="en-US" sz="1600" dirty="0"/>
              <a:t> at the NC edges, and colloidal annealing then yields single-crystalline CuCr</a:t>
            </a:r>
            <a:r>
              <a:rPr lang="en-US" sz="1600" baseline="-25000" dirty="0"/>
              <a:t>2</a:t>
            </a:r>
            <a:r>
              <a:rPr lang="en-US" sz="1600" dirty="0"/>
              <a:t>Se</a:t>
            </a:r>
            <a:r>
              <a:rPr lang="en-US" sz="1600" baseline="-25000" dirty="0"/>
              <a:t>4</a:t>
            </a:r>
            <a:r>
              <a:rPr lang="en-US" sz="1600" dirty="0"/>
              <a:t> NCs with bulk-like ferrimagnetism at room temperature. Spin-coated NC films show strong magnetic circular dichroism (MCD) at the bulk plasma frequency (</a:t>
            </a:r>
            <a:r>
              <a:rPr lang="en-US" sz="1600" dirty="0" err="1"/>
              <a:t>ℏ</a:t>
            </a:r>
            <a:r>
              <a:rPr lang="el-GR" sz="1600" dirty="0"/>
              <a:t>ω</a:t>
            </a:r>
            <a:r>
              <a:rPr lang="en-US" sz="1600" baseline="-25000" dirty="0"/>
              <a:t>pl</a:t>
            </a:r>
            <a:r>
              <a:rPr lang="en-US" sz="1600" dirty="0"/>
              <a:t> ~ 1.0 eV), reflecting bulk-like metallicity and optical properties. MCD intensities track NC magnetization, saturating at low fields. These CuCr</a:t>
            </a:r>
            <a:r>
              <a:rPr lang="en-US" sz="1600" baseline="-25000" dirty="0"/>
              <a:t>2</a:t>
            </a:r>
            <a:r>
              <a:rPr lang="en-US" sz="1600" dirty="0"/>
              <a:t>Se</a:t>
            </a:r>
            <a:r>
              <a:rPr lang="en-US" sz="1600" baseline="-25000" dirty="0"/>
              <a:t>4</a:t>
            </a:r>
            <a:r>
              <a:rPr lang="en-US" sz="1600" dirty="0"/>
              <a:t> NCs thus offer a path for introducing magneto-optical functionality into next-generation spin-photonic architectures.</a:t>
            </a:r>
          </a:p>
        </p:txBody>
      </p:sp>
      <p:sp>
        <p:nvSpPr>
          <p:cNvPr id="12" name="Text Box 34" descr="A space-filling side-on view of (PEA)2CrCl4, showing layers of [CrCl6]2- separated by layers of PEA. &#10;A plot showing electronic absorption spectra collected at temperatures between 6 and 300 K. The spectra go from very weak at 6 K to very strong at 300 K. &#10;A plot of the integrated absorbance from above, showing a ca. 100x increase between 6 and 100 K followed by a plateau at higher temperatures. &#10;An inset illustrating schematically the process of a Cr2+ spin-flip excitation coupling with annihilation of thermally populated 2D magnons, which makes the entire excitation spin-conserving.&#10;">
            <a:extLst>
              <a:ext uri="{FF2B5EF4-FFF2-40B4-BE49-F238E27FC236}">
                <a16:creationId xmlns:a16="http://schemas.microsoft.com/office/drawing/2014/main" id="{CE6048A3-AEC8-2F76-073A-A6282D051B35}"/>
              </a:ext>
            </a:extLst>
          </p:cNvPr>
          <p:cNvSpPr txBox="1">
            <a:spLocks noChangeArrowheads="1"/>
          </p:cNvSpPr>
          <p:nvPr/>
        </p:nvSpPr>
        <p:spPr bwMode="auto">
          <a:xfrm>
            <a:off x="7553739" y="4460721"/>
            <a:ext cx="414868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Synthesis of colloidal CuCr</a:t>
            </a:r>
            <a:r>
              <a:rPr lang="en-US" sz="1400" i="1" baseline="-25000" dirty="0"/>
              <a:t>2</a:t>
            </a:r>
            <a:r>
              <a:rPr lang="en-US" sz="1400" i="1" dirty="0"/>
              <a:t>Se</a:t>
            </a:r>
            <a:r>
              <a:rPr lang="en-US" sz="1400" i="1" baseline="-25000" dirty="0"/>
              <a:t>4</a:t>
            </a:r>
            <a:r>
              <a:rPr lang="en-US" sz="1400" i="1" dirty="0"/>
              <a:t> NCs starts with formation of  copper selenide NCs followed by slow in-diffusion of Cr</a:t>
            </a:r>
            <a:r>
              <a:rPr lang="en-US" sz="1400" i="1" baseline="30000" dirty="0"/>
              <a:t>3+</a:t>
            </a:r>
            <a:r>
              <a:rPr lang="en-US" sz="1400" i="1" dirty="0"/>
              <a:t> to form the spinel. Colloidal annealing activates ferrimagnetism. A TEM image of single-crystalline CuCr</a:t>
            </a:r>
            <a:r>
              <a:rPr lang="en-US" sz="1400" i="1" baseline="-25000" dirty="0"/>
              <a:t>2</a:t>
            </a:r>
            <a:r>
              <a:rPr lang="en-US" sz="1400" i="1" dirty="0"/>
              <a:t>Se</a:t>
            </a:r>
            <a:r>
              <a:rPr lang="en-US" sz="1400" i="1" baseline="-25000" dirty="0"/>
              <a:t>4</a:t>
            </a:r>
            <a:r>
              <a:rPr lang="en-US" sz="1400" i="1" dirty="0"/>
              <a:t> NCs, and 300K magnetic circular dichroism results showing strong near-IR magneto-optical response.</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TextBox 2">
            <a:extLst>
              <a:ext uri="{FF2B5EF4-FFF2-40B4-BE49-F238E27FC236}">
                <a16:creationId xmlns:a16="http://schemas.microsoft.com/office/drawing/2014/main" id="{3F671E23-D849-510D-9581-338D3631CD00}"/>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 Washington MRSEC </a:t>
            </a:r>
          </a:p>
          <a:p>
            <a:r>
              <a:rPr lang="en-US" sz="1400" b="1" dirty="0">
                <a:latin typeface="Arial" panose="020B0604020202020204" pitchFamily="34" charset="0"/>
                <a:cs typeface="Arial" panose="020B0604020202020204" pitchFamily="34" charset="0"/>
              </a:rPr>
              <a:t>DMR-2308979 	</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7494104" y="1333167"/>
            <a:ext cx="4293702" cy="47793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 name="Graphic 4" descr="A schematic summary of how spinel CuCd2Se4 nanocrystals are synthesized, showing first the conversion from precursor molecules into copper selenide nanocrystals, then slow intercalation of chromium into these nanocrystals from the edges to eventually form polycrystalline CuCd2Se4 particles, and then with continued heating, the conversion of these polycrystalline particles into single-crystalline CuCd2Se4 nanocrystals.&#10;A transmission electron microscope image of a few CuCd2Se4 nanocrystals, showing faceting and lattice fringes. &#10;A series of 300K magnetic circular dichroism spectra of these CuCd2Se4 nanocrystals showing a derivative-shaped response centered at 1.0 eV that gets more intense with increasing magnetic field. The inset shows the magnetic field response, which rapidly saturates at only 0.1 Tesla.">
            <a:extLst>
              <a:ext uri="{FF2B5EF4-FFF2-40B4-BE49-F238E27FC236}">
                <a16:creationId xmlns:a16="http://schemas.microsoft.com/office/drawing/2014/main" id="{4ED0CEB8-CC5C-4983-006C-1B49E0BDD8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1563" y="1377384"/>
            <a:ext cx="4014215" cy="3163418"/>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1285BAE30B0A46B5539D859E48F148" ma:contentTypeVersion="4" ma:contentTypeDescription="Create a new document." ma:contentTypeScope="" ma:versionID="136a2e2a14816a6f283bb11f56c905f2">
  <xsd:schema xmlns:xsd="http://www.w3.org/2001/XMLSchema" xmlns:xs="http://www.w3.org/2001/XMLSchema" xmlns:p="http://schemas.microsoft.com/office/2006/metadata/properties" xmlns:ns2="a14177d0-864e-42b9-b07e-aec2c34ca7f7" targetNamespace="http://schemas.microsoft.com/office/2006/metadata/properties" ma:root="true" ma:fieldsID="bd4471d924c5b83837d5a80119149f55" ns2:_="">
    <xsd:import namespace="a14177d0-864e-42b9-b07e-aec2c34ca7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177d0-864e-42b9-b07e-aec2c34ca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9BEAA-5E75-4E5D-AFA5-1E785F131C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A54580-BBDA-4D3B-892E-9DAF20D46494}">
  <ds:schemaRefs>
    <ds:schemaRef ds:uri="http://schemas.microsoft.com/sharepoint/v3/contenttype/forms"/>
  </ds:schemaRefs>
</ds:datastoreItem>
</file>

<file path=customXml/itemProps3.xml><?xml version="1.0" encoding="utf-8"?>
<ds:datastoreItem xmlns:ds="http://schemas.openxmlformats.org/officeDocument/2006/customXml" ds:itemID="{D4C6ABFF-FECB-45E1-853E-795AEC1AF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177d0-864e-42b9-b07e-aec2c34ca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3376</TotalTime>
  <Words>692</Words>
  <Application>Microsoft Office PowerPoint</Application>
  <PresentationFormat>Widescreen</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Daniel R Gamelin</cp:lastModifiedBy>
  <cp:revision>288</cp:revision>
  <cp:lastPrinted>2018-03-20T12:31:18Z</cp:lastPrinted>
  <dcterms:created xsi:type="dcterms:W3CDTF">2017-10-05T17:34:54Z</dcterms:created>
  <dcterms:modified xsi:type="dcterms:W3CDTF">2025-04-02T23:47:56Z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0x010100471285BAE30B0A46B5539D859E48F148</vt:lpwstr>
  </property>
</Properties>
</file>