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87" r:id="rId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CFA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F49406-FACB-4CA9-A1FF-0E83F36006F4}" v="11" dt="2023-05-10T18:12:54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47" autoAdjust="0"/>
    <p:restoredTop sz="85714" autoAdjust="0"/>
  </p:normalViewPr>
  <p:slideViewPr>
    <p:cSldViewPr snapToGrid="0" snapToObjects="1">
      <p:cViewPr varScale="1">
        <p:scale>
          <a:sx n="109" d="100"/>
          <a:sy n="109" d="100"/>
        </p:scale>
        <p:origin x="216" y="184"/>
      </p:cViewPr>
      <p:guideLst/>
    </p:cSldViewPr>
  </p:slideViewPr>
  <p:notesTextViewPr>
    <p:cViewPr>
      <p:scale>
        <a:sx n="3" d="2"/>
        <a:sy n="3" d="2"/>
      </p:scale>
      <p:origin x="0" y="-2096"/>
    </p:cViewPr>
  </p:notesTextViewPr>
  <p:sorterViewPr>
    <p:cViewPr>
      <p:scale>
        <a:sx n="70" d="100"/>
        <a:sy n="70" d="100"/>
      </p:scale>
      <p:origin x="0" y="-40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hchu" userId="a87d9a59-7da3-41ea-8b37-fb76acf9a7a0" providerId="ADAL" clId="{EDF49406-FACB-4CA9-A1FF-0E83F36006F4}"/>
    <pc:docChg chg="undo custSel modSld">
      <pc:chgData name="jhchu" userId="a87d9a59-7da3-41ea-8b37-fb76acf9a7a0" providerId="ADAL" clId="{EDF49406-FACB-4CA9-A1FF-0E83F36006F4}" dt="2023-05-10T18:14:17.229" v="1093" actId="948"/>
      <pc:docMkLst>
        <pc:docMk/>
      </pc:docMkLst>
      <pc:sldChg chg="addSp delSp modSp mod modNotesTx">
        <pc:chgData name="jhchu" userId="a87d9a59-7da3-41ea-8b37-fb76acf9a7a0" providerId="ADAL" clId="{EDF49406-FACB-4CA9-A1FF-0E83F36006F4}" dt="2023-05-10T18:14:17.229" v="1093" actId="948"/>
        <pc:sldMkLst>
          <pc:docMk/>
          <pc:sldMk cId="3866026037" sldId="387"/>
        </pc:sldMkLst>
        <pc:spChg chg="add mod">
          <ac:chgData name="jhchu" userId="a87d9a59-7da3-41ea-8b37-fb76acf9a7a0" providerId="ADAL" clId="{EDF49406-FACB-4CA9-A1FF-0E83F36006F4}" dt="2023-05-10T18:11:49.933" v="1083" actId="1076"/>
          <ac:spMkLst>
            <pc:docMk/>
            <pc:sldMk cId="3866026037" sldId="387"/>
            <ac:spMk id="7" creationId="{BF1D83AE-8F0A-4917-680A-D97BC7332803}"/>
          </ac:spMkLst>
        </pc:spChg>
        <pc:spChg chg="mod">
          <ac:chgData name="jhchu" userId="a87d9a59-7da3-41ea-8b37-fb76acf9a7a0" providerId="ADAL" clId="{EDF49406-FACB-4CA9-A1FF-0E83F36006F4}" dt="2023-05-10T05:37:36.168" v="80" actId="20577"/>
          <ac:spMkLst>
            <pc:docMk/>
            <pc:sldMk cId="3866026037" sldId="387"/>
            <ac:spMk id="10" creationId="{A3FA201F-7E38-222E-3666-0F5295187A8C}"/>
          </ac:spMkLst>
        </pc:spChg>
        <pc:spChg chg="mod">
          <ac:chgData name="jhchu" userId="a87d9a59-7da3-41ea-8b37-fb76acf9a7a0" providerId="ADAL" clId="{EDF49406-FACB-4CA9-A1FF-0E83F36006F4}" dt="2023-05-10T18:14:17.229" v="1093" actId="948"/>
          <ac:spMkLst>
            <pc:docMk/>
            <pc:sldMk cId="3866026037" sldId="387"/>
            <ac:spMk id="11" creationId="{497B452A-7E74-750D-1BF9-14450F9B5C39}"/>
          </ac:spMkLst>
        </pc:spChg>
        <pc:spChg chg="del mod">
          <ac:chgData name="jhchu" userId="a87d9a59-7da3-41ea-8b37-fb76acf9a7a0" providerId="ADAL" clId="{EDF49406-FACB-4CA9-A1FF-0E83F36006F4}" dt="2023-05-10T05:57:04.329" v="92" actId="478"/>
          <ac:spMkLst>
            <pc:docMk/>
            <pc:sldMk cId="3866026037" sldId="387"/>
            <ac:spMk id="12" creationId="{CE6048A3-AEC8-2F76-073A-A6282D051B35}"/>
          </ac:spMkLst>
        </pc:spChg>
        <pc:spChg chg="add del mod">
          <ac:chgData name="jhchu" userId="a87d9a59-7da3-41ea-8b37-fb76acf9a7a0" providerId="ADAL" clId="{EDF49406-FACB-4CA9-A1FF-0E83F36006F4}" dt="2023-05-10T18:02:20.553" v="491" actId="478"/>
          <ac:spMkLst>
            <pc:docMk/>
            <pc:sldMk cId="3866026037" sldId="387"/>
            <ac:spMk id="14" creationId="{511A0B20-50BC-C389-8C13-C912B5A6CD16}"/>
          </ac:spMkLst>
        </pc:spChg>
        <pc:picChg chg="add del">
          <ac:chgData name="jhchu" userId="a87d9a59-7da3-41ea-8b37-fb76acf9a7a0" providerId="ADAL" clId="{EDF49406-FACB-4CA9-A1FF-0E83F36006F4}" dt="2023-05-10T05:56:27.493" v="83" actId="22"/>
          <ac:picMkLst>
            <pc:docMk/>
            <pc:sldMk cId="3866026037" sldId="387"/>
            <ac:picMk id="3" creationId="{DCBDB213-5E8B-2FEB-2846-F5AFFC8BAF17}"/>
          </ac:picMkLst>
        </pc:picChg>
        <pc:picChg chg="add mod">
          <ac:chgData name="jhchu" userId="a87d9a59-7da3-41ea-8b37-fb76acf9a7a0" providerId="ADAL" clId="{EDF49406-FACB-4CA9-A1FF-0E83F36006F4}" dt="2023-05-10T18:09:04.305" v="803" actId="1076"/>
          <ac:picMkLst>
            <pc:docMk/>
            <pc:sldMk cId="3866026037" sldId="387"/>
            <ac:picMk id="5" creationId="{0D8FC0C2-0B68-7A6F-E5DD-83D7CB24507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0CAD82-A0C8-4D0A-ABD4-C7506DA867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0B8966-CA86-4F8B-A1DC-E4B27EA05F1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72AFE-C766-4234-802D-4743A0E558C8}" type="datetimeFigureOut">
              <a:rPr lang="en-US" smtClean="0"/>
              <a:t>5/13/23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F46503-97A3-4D9E-9B73-906CF497EAD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424FD7-5E8B-4800-B492-5643BF03B6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CB36C-FB73-4403-8335-B2E006F3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27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8FB3966-F140-43F2-BB90-69495BF7B5CD}" type="datetimeFigureOut">
              <a:rPr lang="en-US" smtClean="0"/>
              <a:t>5/13/23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17D0DCA-A90A-4D9A-9651-03AC7085F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23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38/s42005-023-01154-8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sz="1200" b="1" dirty="0">
                <a:solidFill>
                  <a:schemeClr val="tx1"/>
                </a:solidFill>
                <a:latin typeface="+mn-lt"/>
              </a:rPr>
              <a:t>What Has Been Achieved: </a:t>
            </a:r>
            <a:r>
              <a:rPr lang="en-US" sz="1200" dirty="0">
                <a:latin typeface="+mn-lt"/>
              </a:rPr>
              <a:t>Similar to the liquid crystal phase in soft condensed matter, electronic nematicity is a correlated electronic state in solids that spontaneously breaks rotational symmetry. In our study, we found that in Fe</a:t>
            </a:r>
            <a:r>
              <a:rPr lang="en-US" sz="1200" baseline="-25000" dirty="0">
                <a:latin typeface="+mn-lt"/>
              </a:rPr>
              <a:t>1+y</a:t>
            </a:r>
            <a:r>
              <a:rPr lang="en-US" sz="1200" dirty="0">
                <a:latin typeface="+mn-lt"/>
              </a:rPr>
              <a:t>Te</a:t>
            </a:r>
            <a:r>
              <a:rPr lang="en-US" sz="1200" baseline="-25000" dirty="0">
                <a:latin typeface="+mn-lt"/>
              </a:rPr>
              <a:t>1-x</a:t>
            </a:r>
            <a:r>
              <a:rPr lang="en-US" sz="1200" dirty="0">
                <a:latin typeface="+mn-lt"/>
              </a:rPr>
              <a:t>Se</a:t>
            </a:r>
            <a:r>
              <a:rPr lang="en-US" sz="1200" baseline="-25000" dirty="0">
                <a:latin typeface="+mn-lt"/>
              </a:rPr>
              <a:t>x</a:t>
            </a:r>
            <a:r>
              <a:rPr lang="en-US" sz="1200" dirty="0">
                <a:latin typeface="+mn-lt"/>
              </a:rPr>
              <a:t>, one of the most strongly correlated iron-based superconductors, electronic nematicity is closely linked to magnetism, and its fluctuations may be responsible for superconducting pairing.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sz="1200" b="1" dirty="0">
                <a:solidFill>
                  <a:schemeClr val="tx1"/>
                </a:solidFill>
                <a:latin typeface="+mn-lt"/>
              </a:rPr>
              <a:t>Importance of the Achievement: </a:t>
            </a:r>
            <a:r>
              <a:rPr lang="en-US" sz="1200" dirty="0">
                <a:latin typeface="+mn-lt"/>
              </a:rPr>
              <a:t>Although the relationship between nematicity, magnetism, and superconductivity has been observed in some iron-based superconductor families, it remains unclear whether this correlation would persist when the system is pushed to the strongly correlated limit. This limit involves a metal-insulator transition in part of the energy spectrum known as the orbital selective Mott transition (OSMT), which has been observed in Fe</a:t>
            </a:r>
            <a:r>
              <a:rPr lang="en-US" sz="1200" baseline="-25000" dirty="0">
                <a:latin typeface="+mn-lt"/>
              </a:rPr>
              <a:t>1+y</a:t>
            </a:r>
            <a:r>
              <a:rPr lang="en-US" sz="1200" dirty="0">
                <a:latin typeface="+mn-lt"/>
              </a:rPr>
              <a:t>Te</a:t>
            </a:r>
            <a:r>
              <a:rPr lang="en-US" sz="1200" baseline="-25000" dirty="0">
                <a:latin typeface="+mn-lt"/>
              </a:rPr>
              <a:t>1-x</a:t>
            </a:r>
            <a:r>
              <a:rPr lang="en-US" sz="1200" dirty="0">
                <a:latin typeface="+mn-lt"/>
              </a:rPr>
              <a:t>Se</a:t>
            </a:r>
            <a:r>
              <a:rPr lang="en-US" sz="1200" baseline="-25000" dirty="0">
                <a:latin typeface="+mn-lt"/>
              </a:rPr>
              <a:t>x</a:t>
            </a:r>
            <a:r>
              <a:rPr lang="en-US" sz="1200" dirty="0">
                <a:latin typeface="+mn-lt"/>
              </a:rPr>
              <a:t>. Our study showed that nematic fluctuations in Fe</a:t>
            </a:r>
            <a:r>
              <a:rPr lang="en-US" sz="1200" baseline="-25000" dirty="0">
                <a:latin typeface="+mn-lt"/>
              </a:rPr>
              <a:t>1+y</a:t>
            </a:r>
            <a:r>
              <a:rPr lang="en-US" sz="1200" dirty="0">
                <a:latin typeface="+mn-lt"/>
              </a:rPr>
              <a:t>Te</a:t>
            </a:r>
            <a:r>
              <a:rPr lang="en-US" sz="1200" baseline="-25000" dirty="0">
                <a:latin typeface="+mn-lt"/>
              </a:rPr>
              <a:t>1-x</a:t>
            </a:r>
            <a:r>
              <a:rPr lang="en-US" sz="1200" dirty="0">
                <a:latin typeface="+mn-lt"/>
              </a:rPr>
              <a:t>Se</a:t>
            </a:r>
            <a:r>
              <a:rPr lang="en-US" sz="1200" baseline="-25000" dirty="0">
                <a:latin typeface="+mn-lt"/>
              </a:rPr>
              <a:t>x</a:t>
            </a:r>
            <a:r>
              <a:rPr lang="en-US" sz="1200" dirty="0">
                <a:latin typeface="+mn-lt"/>
              </a:rPr>
              <a:t> not only closely follow magnetic fluctuations but also exhibit an unusual temperature dependence resulting from the OSMT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algn="just" eaLnBrk="1" hangingPunct="1"/>
            <a:r>
              <a:rPr lang="en-US" sz="1200" b="1" dirty="0">
                <a:solidFill>
                  <a:schemeClr val="tx1"/>
                </a:solidFill>
                <a:latin typeface="+mn-lt"/>
              </a:rPr>
              <a:t>How is the achievement related to the IRG, and how does it help it achieve its goals? </a:t>
            </a:r>
            <a:r>
              <a:rPr lang="en-US" sz="1200" dirty="0">
                <a:latin typeface="+mn-lt"/>
              </a:rPr>
              <a:t>The observation of nematic fluctuations in Fe</a:t>
            </a:r>
            <a:r>
              <a:rPr lang="en-US" sz="1200" baseline="-25000" dirty="0">
                <a:latin typeface="+mn-lt"/>
              </a:rPr>
              <a:t>1+y</a:t>
            </a:r>
            <a:r>
              <a:rPr lang="en-US" sz="1200" dirty="0">
                <a:latin typeface="+mn-lt"/>
              </a:rPr>
              <a:t>Te</a:t>
            </a:r>
            <a:r>
              <a:rPr lang="en-US" sz="1200" baseline="-25000" dirty="0">
                <a:latin typeface="+mn-lt"/>
              </a:rPr>
              <a:t>1-x</a:t>
            </a:r>
            <a:r>
              <a:rPr lang="en-US" sz="1200" dirty="0">
                <a:latin typeface="+mn-lt"/>
              </a:rPr>
              <a:t>Se</a:t>
            </a:r>
            <a:r>
              <a:rPr lang="en-US" sz="1200" baseline="-25000" dirty="0">
                <a:latin typeface="+mn-lt"/>
              </a:rPr>
              <a:t>x </a:t>
            </a:r>
            <a:r>
              <a:rPr lang="en-US" sz="1200" dirty="0">
                <a:latin typeface="+mn-lt"/>
              </a:rPr>
              <a:t>further underscores its universal significance in iron-based superconductors, thereby paving the way for the manipulation and utilization of phase transitions in layered materials for practical applications.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chemeClr val="tx1"/>
                </a:solidFill>
                <a:latin typeface="+mn-lt"/>
              </a:rPr>
              <a:t>Where the findings are published: </a:t>
            </a:r>
            <a:r>
              <a:rPr lang="en-US" b="0" i="0" dirty="0">
                <a:solidFill>
                  <a:srgbClr val="222222"/>
                </a:solidFill>
                <a:effectLst/>
                <a:latin typeface="-apple-system"/>
              </a:rPr>
              <a:t>Jiang, Q., Shi, Y., Christensen, M.H. </a:t>
            </a:r>
            <a:r>
              <a:rPr lang="en-US" b="0" i="1" dirty="0">
                <a:solidFill>
                  <a:srgbClr val="222222"/>
                </a:solidFill>
                <a:effectLst/>
                <a:latin typeface="-apple-system"/>
              </a:rPr>
              <a:t>et al.</a:t>
            </a:r>
            <a:r>
              <a:rPr lang="en-US" b="0" i="0" dirty="0">
                <a:solidFill>
                  <a:srgbClr val="222222"/>
                </a:solidFill>
                <a:effectLst/>
                <a:latin typeface="-apple-system"/>
              </a:rPr>
              <a:t> Nematic fluctuations in an orbital selective superconductor Fe</a:t>
            </a:r>
            <a:r>
              <a:rPr lang="en-US" b="0" i="0" baseline="-25000" dirty="0">
                <a:solidFill>
                  <a:srgbClr val="222222"/>
                </a:solidFill>
                <a:effectLst/>
                <a:latin typeface="-apple-system"/>
              </a:rPr>
              <a:t>1+</a:t>
            </a:r>
            <a:r>
              <a:rPr lang="en-US" b="0" i="1" baseline="-25000" dirty="0">
                <a:solidFill>
                  <a:srgbClr val="222222"/>
                </a:solidFill>
                <a:effectLst/>
                <a:latin typeface="-apple-system"/>
              </a:rPr>
              <a:t>y</a:t>
            </a:r>
            <a:r>
              <a:rPr lang="en-US" b="0" i="0" dirty="0">
                <a:solidFill>
                  <a:srgbClr val="222222"/>
                </a:solidFill>
                <a:effectLst/>
                <a:latin typeface="-apple-system"/>
              </a:rPr>
              <a:t>Te</a:t>
            </a:r>
            <a:r>
              <a:rPr lang="en-US" b="0" i="0" baseline="-25000" dirty="0">
                <a:solidFill>
                  <a:srgbClr val="222222"/>
                </a:solidFill>
                <a:effectLst/>
                <a:latin typeface="-apple-system"/>
              </a:rPr>
              <a:t>1−</a:t>
            </a:r>
            <a:r>
              <a:rPr lang="en-US" b="0" i="1" baseline="-25000" dirty="0">
                <a:solidFill>
                  <a:srgbClr val="222222"/>
                </a:solidFill>
                <a:effectLst/>
                <a:latin typeface="-apple-system"/>
              </a:rPr>
              <a:t>x</a:t>
            </a:r>
            <a:r>
              <a:rPr lang="en-US" b="0" i="0" dirty="0">
                <a:solidFill>
                  <a:srgbClr val="222222"/>
                </a:solidFill>
                <a:effectLst/>
                <a:latin typeface="-apple-system"/>
              </a:rPr>
              <a:t>Se</a:t>
            </a:r>
            <a:r>
              <a:rPr lang="en-US" b="0" i="1" baseline="-25000" dirty="0">
                <a:solidFill>
                  <a:srgbClr val="222222"/>
                </a:solidFill>
                <a:effectLst/>
                <a:latin typeface="-apple-system"/>
              </a:rPr>
              <a:t>x</a:t>
            </a:r>
            <a:r>
              <a:rPr lang="en-US" b="0" i="0" dirty="0">
                <a:solidFill>
                  <a:srgbClr val="222222"/>
                </a:solidFill>
                <a:effectLst/>
                <a:latin typeface="-apple-system"/>
              </a:rPr>
              <a:t>. </a:t>
            </a:r>
            <a:r>
              <a:rPr lang="en-US" b="0" i="1" dirty="0" err="1">
                <a:solidFill>
                  <a:srgbClr val="222222"/>
                </a:solidFill>
                <a:effectLst/>
                <a:latin typeface="-apple-system"/>
              </a:rPr>
              <a:t>Commun</a:t>
            </a:r>
            <a:r>
              <a:rPr lang="en-US" b="0" i="1" dirty="0">
                <a:solidFill>
                  <a:srgbClr val="222222"/>
                </a:solidFill>
                <a:effectLst/>
                <a:latin typeface="-apple-system"/>
              </a:rPr>
              <a:t> Phys</a:t>
            </a:r>
            <a:r>
              <a:rPr lang="en-US" b="0" i="0" dirty="0">
                <a:solidFill>
                  <a:srgbClr val="222222"/>
                </a:solidFill>
                <a:effectLst/>
                <a:latin typeface="-apple-system"/>
              </a:rPr>
              <a:t> </a:t>
            </a:r>
            <a:r>
              <a:rPr lang="en-US" b="1" i="0" dirty="0">
                <a:solidFill>
                  <a:srgbClr val="222222"/>
                </a:solidFill>
                <a:effectLst/>
                <a:latin typeface="-apple-system"/>
              </a:rPr>
              <a:t>6</a:t>
            </a:r>
            <a:r>
              <a:rPr lang="en-US" b="0" i="0" dirty="0">
                <a:solidFill>
                  <a:srgbClr val="222222"/>
                </a:solidFill>
                <a:effectLst/>
                <a:latin typeface="-apple-system"/>
              </a:rPr>
              <a:t>, 39 (2023). </a:t>
            </a:r>
            <a:r>
              <a:rPr lang="en-US" b="0" i="0" dirty="0">
                <a:solidFill>
                  <a:srgbClr val="006699"/>
                </a:solidFill>
                <a:effectLst/>
                <a:latin typeface="-apple-system"/>
                <a:hlinkClick r:id="rId3"/>
              </a:rPr>
              <a:t>https://doi.org/10.1038/s42005-023-01154-8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7D0DCA-A90A-4D9A-9651-03AC7085FB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004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BA00-CEC0-FF45-A57B-8470651015F1}" type="datetimeFigureOut">
              <a:rPr lang="en-US" smtClean="0"/>
              <a:t>5/13/23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A3C91C77-9858-7D47-A426-16DA406264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cSlideMaster.Title SlideHeader">
            <a:extLst>
              <a:ext uri="{FF2B5EF4-FFF2-40B4-BE49-F238E27FC236}">
                <a16:creationId xmlns:a16="http://schemas.microsoft.com/office/drawing/2014/main" id="{D55EAFC1-6677-C402-F523-AA055515E857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  <p:sp>
        <p:nvSpPr>
          <p:cNvPr id="8" name="hcTitle SlideHeader">
            <a:extLst>
              <a:ext uri="{FF2B5EF4-FFF2-40B4-BE49-F238E27FC236}">
                <a16:creationId xmlns:a16="http://schemas.microsoft.com/office/drawing/2014/main" id="{9B41BAF7-2C55-9AAA-EA0B-CFCEEDA335E1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80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367172BC-940E-4A2E-8CD8-C0B883DE9C6B}"/>
              </a:ext>
            </a:extLst>
          </p:cNvPr>
          <p:cNvSpPr txBox="1"/>
          <p:nvPr userDrawn="1"/>
        </p:nvSpPr>
        <p:spPr>
          <a:xfrm>
            <a:off x="1" y="3483"/>
            <a:ext cx="12217051" cy="805955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wrap="square" rtlCol="0">
            <a:spAutoFit/>
          </a:bodyPr>
          <a:lstStyle/>
          <a:p>
            <a:endParaRPr lang="en-US" sz="4400" b="1" dirty="0">
              <a:solidFill>
                <a:srgbClr val="0BC564"/>
              </a:solidFill>
              <a:latin typeface="Sitka Subheading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32" y="1334133"/>
            <a:ext cx="10962967" cy="4351338"/>
          </a:xfrm>
        </p:spPr>
        <p:txBody>
          <a:bodyPr/>
          <a:lstStyle>
            <a:lvl1pPr marL="341313" indent="-341313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  <a:defRPr sz="2400"/>
            </a:lvl1pPr>
            <a:lvl2pPr marL="742950" indent="-285750">
              <a:buClr>
                <a:srgbClr val="00B050"/>
              </a:buClr>
              <a:buSzPct val="88000"/>
              <a:buFont typeface="Wingdings" panose="05000000000000000000" pitchFamily="2" charset="2"/>
              <a:buChar char="v"/>
              <a:defRPr sz="2000">
                <a:solidFill>
                  <a:srgbClr val="0070C0"/>
                </a:solidFill>
              </a:defRPr>
            </a:lvl2pPr>
            <a:lvl3pPr>
              <a:defRPr sz="1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BA00-CEC0-FF45-A57B-8470651015F1}" type="datetimeFigureOut">
              <a:rPr lang="en-US" smtClean="0"/>
              <a:t>5/13/23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1C77-9858-7D47-A426-16DA4062646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6FE884D-58A3-4184-AB17-66534DCC4DB6}"/>
              </a:ext>
            </a:extLst>
          </p:cNvPr>
          <p:cNvGrpSpPr/>
          <p:nvPr userDrawn="1"/>
        </p:nvGrpSpPr>
        <p:grpSpPr>
          <a:xfrm>
            <a:off x="0" y="6243697"/>
            <a:ext cx="12192000" cy="653979"/>
            <a:chOff x="0" y="6243697"/>
            <a:chExt cx="12192000" cy="65397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B81B90C-32BC-4424-9FC3-8820F4F831FD}"/>
                </a:ext>
              </a:extLst>
            </p:cNvPr>
            <p:cNvSpPr/>
            <p:nvPr/>
          </p:nvSpPr>
          <p:spPr>
            <a:xfrm>
              <a:off x="0" y="6243697"/>
              <a:ext cx="12192000" cy="653979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CFAECF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1D30BB6-D616-40CE-B2FB-BBE33F3A23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8326" y="6272178"/>
              <a:ext cx="2200675" cy="547540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1D12693-52E7-4A60-B43B-D0DFA28FF4B8}"/>
                </a:ext>
              </a:extLst>
            </p:cNvPr>
            <p:cNvSpPr/>
            <p:nvPr/>
          </p:nvSpPr>
          <p:spPr>
            <a:xfrm>
              <a:off x="3640136" y="6470393"/>
              <a:ext cx="4693357" cy="2308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900" b="0" i="1" dirty="0">
                  <a:ln w="0"/>
                  <a:solidFill>
                    <a:schemeClr val="accent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Where Materials Begin and Society Benefits</a:t>
              </a:r>
            </a:p>
          </p:txBody>
        </p:sp>
        <p:pic>
          <p:nvPicPr>
            <p:cNvPr id="12" name="Picture 6" descr="G:\Apodaca Work Current\NSF logo\NEW NSF Logo Design\Final\BitmapLogo_NOLayers_F.png">
              <a:extLst>
                <a:ext uri="{FF2B5EF4-FFF2-40B4-BE49-F238E27FC236}">
                  <a16:creationId xmlns:a16="http://schemas.microsoft.com/office/drawing/2014/main" id="{F15D63B7-D6AC-4D16-A3FF-67A9EA8A3F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0999" y="6257889"/>
              <a:ext cx="616493" cy="619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F1879F59-781A-49BB-BF9A-CCA5B51EF70B}"/>
              </a:ext>
            </a:extLst>
          </p:cNvPr>
          <p:cNvSpPr txBox="1">
            <a:spLocks/>
          </p:cNvSpPr>
          <p:nvPr userDrawn="1"/>
        </p:nvSpPr>
        <p:spPr>
          <a:xfrm>
            <a:off x="8763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DB8D7F3-969C-475E-B572-7EC9EB537821}"/>
              </a:ext>
            </a:extLst>
          </p:cNvPr>
          <p:cNvSpPr/>
          <p:nvPr userDrawn="1"/>
        </p:nvSpPr>
        <p:spPr>
          <a:xfrm>
            <a:off x="0" y="262753"/>
            <a:ext cx="2765425" cy="4164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5DB0C155-8A7C-43CC-9880-AC3AE5A1C484}"/>
              </a:ext>
            </a:extLst>
          </p:cNvPr>
          <p:cNvSpPr/>
          <p:nvPr userDrawn="1"/>
        </p:nvSpPr>
        <p:spPr>
          <a:xfrm>
            <a:off x="2762250" y="261462"/>
            <a:ext cx="457269" cy="417701"/>
          </a:xfrm>
          <a:prstGeom prst="rt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D4ECD3F-7969-485E-B278-53AC0106BB8A}"/>
              </a:ext>
            </a:extLst>
          </p:cNvPr>
          <p:cNvGrpSpPr/>
          <p:nvPr userDrawn="1"/>
        </p:nvGrpSpPr>
        <p:grpSpPr>
          <a:xfrm>
            <a:off x="4707584" y="807282"/>
            <a:ext cx="7484416" cy="444970"/>
            <a:chOff x="4707584" y="910048"/>
            <a:chExt cx="7484416" cy="444970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25E91AE-8319-479A-ADB1-63FB2919E1FE}"/>
                </a:ext>
              </a:extLst>
            </p:cNvPr>
            <p:cNvSpPr/>
            <p:nvPr/>
          </p:nvSpPr>
          <p:spPr>
            <a:xfrm>
              <a:off x="5164853" y="910048"/>
              <a:ext cx="7027147" cy="44496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ight Triangle 21">
              <a:extLst>
                <a:ext uri="{FF2B5EF4-FFF2-40B4-BE49-F238E27FC236}">
                  <a16:creationId xmlns:a16="http://schemas.microsoft.com/office/drawing/2014/main" id="{F552B3A4-7B10-43CC-A171-543453CE49FF}"/>
                </a:ext>
              </a:extLst>
            </p:cNvPr>
            <p:cNvSpPr/>
            <p:nvPr/>
          </p:nvSpPr>
          <p:spPr>
            <a:xfrm rot="10800000">
              <a:off x="4707584" y="910048"/>
              <a:ext cx="457269" cy="44497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hcSlideMaster.Title and ContentHeader">
            <a:extLst>
              <a:ext uri="{FF2B5EF4-FFF2-40B4-BE49-F238E27FC236}">
                <a16:creationId xmlns:a16="http://schemas.microsoft.com/office/drawing/2014/main" id="{935B9966-9F10-34D3-B98C-E010585E9047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07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@@TI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367172BC-940E-4A2E-8CD8-C0B883DE9C6B}"/>
              </a:ext>
            </a:extLst>
          </p:cNvPr>
          <p:cNvSpPr txBox="1"/>
          <p:nvPr userDrawn="1"/>
        </p:nvSpPr>
        <p:spPr>
          <a:xfrm>
            <a:off x="1" y="3483"/>
            <a:ext cx="12217051" cy="805955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wrap="square" rtlCol="0">
            <a:spAutoFit/>
          </a:bodyPr>
          <a:lstStyle/>
          <a:p>
            <a:endParaRPr lang="en-US" sz="4400" b="1" dirty="0">
              <a:solidFill>
                <a:srgbClr val="0BC564"/>
              </a:solidFill>
              <a:latin typeface="Sitka Subheading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32" y="1334133"/>
            <a:ext cx="10962967" cy="4351338"/>
          </a:xfrm>
        </p:spPr>
        <p:txBody>
          <a:bodyPr/>
          <a:lstStyle>
            <a:lvl1pPr marL="341313" indent="-341313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  <a:defRPr sz="2400"/>
            </a:lvl1pPr>
            <a:lvl2pPr marL="742950" indent="-285750">
              <a:buClr>
                <a:srgbClr val="00B050"/>
              </a:buClr>
              <a:buSzPct val="88000"/>
              <a:buFont typeface="Wingdings" panose="05000000000000000000" pitchFamily="2" charset="2"/>
              <a:buChar char="v"/>
              <a:defRPr sz="2000">
                <a:solidFill>
                  <a:srgbClr val="0070C0"/>
                </a:solidFill>
              </a:defRPr>
            </a:lvl2pPr>
            <a:lvl3pPr>
              <a:defRPr sz="1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BA00-CEC0-FF45-A57B-8470651015F1}" type="datetimeFigureOut">
              <a:rPr lang="en-US" smtClean="0"/>
              <a:t>5/13/23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1C77-9858-7D47-A426-16DA4062646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6FE884D-58A3-4184-AB17-66534DCC4DB6}"/>
              </a:ext>
            </a:extLst>
          </p:cNvPr>
          <p:cNvGrpSpPr/>
          <p:nvPr userDrawn="1"/>
        </p:nvGrpSpPr>
        <p:grpSpPr>
          <a:xfrm>
            <a:off x="0" y="6243697"/>
            <a:ext cx="12192000" cy="653979"/>
            <a:chOff x="0" y="6243697"/>
            <a:chExt cx="12192000" cy="65397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B81B90C-32BC-4424-9FC3-8820F4F831FD}"/>
                </a:ext>
              </a:extLst>
            </p:cNvPr>
            <p:cNvSpPr/>
            <p:nvPr/>
          </p:nvSpPr>
          <p:spPr>
            <a:xfrm>
              <a:off x="0" y="6243697"/>
              <a:ext cx="12192000" cy="653979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CFAECF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1D30BB6-D616-40CE-B2FB-BBE33F3A23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8326" y="6272178"/>
              <a:ext cx="2200675" cy="547540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1D12693-52E7-4A60-B43B-D0DFA28FF4B8}"/>
                </a:ext>
              </a:extLst>
            </p:cNvPr>
            <p:cNvSpPr/>
            <p:nvPr/>
          </p:nvSpPr>
          <p:spPr>
            <a:xfrm>
              <a:off x="3640136" y="6470393"/>
              <a:ext cx="4693357" cy="2308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900" b="0" i="1" dirty="0">
                  <a:ln w="0"/>
                  <a:solidFill>
                    <a:schemeClr val="accent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Where Materials Begin and Society Benefits</a:t>
              </a:r>
            </a:p>
          </p:txBody>
        </p:sp>
        <p:pic>
          <p:nvPicPr>
            <p:cNvPr id="12" name="Picture 6" descr="G:\Apodaca Work Current\NSF logo\NEW NSF Logo Design\Final\BitmapLogo_NOLayers_F.png">
              <a:extLst>
                <a:ext uri="{FF2B5EF4-FFF2-40B4-BE49-F238E27FC236}">
                  <a16:creationId xmlns:a16="http://schemas.microsoft.com/office/drawing/2014/main" id="{F15D63B7-D6AC-4D16-A3FF-67A9EA8A3F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0999" y="6257889"/>
              <a:ext cx="616493" cy="619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F1879F59-781A-49BB-BF9A-CCA5B51EF70B}"/>
              </a:ext>
            </a:extLst>
          </p:cNvPr>
          <p:cNvSpPr txBox="1">
            <a:spLocks/>
          </p:cNvSpPr>
          <p:nvPr userDrawn="1"/>
        </p:nvSpPr>
        <p:spPr>
          <a:xfrm>
            <a:off x="8763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DB8D7F3-969C-475E-B572-7EC9EB537821}"/>
              </a:ext>
            </a:extLst>
          </p:cNvPr>
          <p:cNvSpPr/>
          <p:nvPr userDrawn="1"/>
        </p:nvSpPr>
        <p:spPr>
          <a:xfrm>
            <a:off x="0" y="262753"/>
            <a:ext cx="2765425" cy="4164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5DB0C155-8A7C-43CC-9880-AC3AE5A1C484}"/>
              </a:ext>
            </a:extLst>
          </p:cNvPr>
          <p:cNvSpPr/>
          <p:nvPr userDrawn="1"/>
        </p:nvSpPr>
        <p:spPr>
          <a:xfrm>
            <a:off x="2762250" y="261462"/>
            <a:ext cx="457269" cy="417701"/>
          </a:xfrm>
          <a:prstGeom prst="rt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D4ECD3F-7969-485E-B278-53AC0106BB8A}"/>
              </a:ext>
            </a:extLst>
          </p:cNvPr>
          <p:cNvGrpSpPr/>
          <p:nvPr userDrawn="1"/>
        </p:nvGrpSpPr>
        <p:grpSpPr>
          <a:xfrm>
            <a:off x="4707584" y="807282"/>
            <a:ext cx="7484416" cy="444970"/>
            <a:chOff x="4707584" y="910048"/>
            <a:chExt cx="7484416" cy="444970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25E91AE-8319-479A-ADB1-63FB2919E1FE}"/>
                </a:ext>
              </a:extLst>
            </p:cNvPr>
            <p:cNvSpPr/>
            <p:nvPr/>
          </p:nvSpPr>
          <p:spPr>
            <a:xfrm>
              <a:off x="5164853" y="910048"/>
              <a:ext cx="7027147" cy="44496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ight Triangle 21">
              <a:extLst>
                <a:ext uri="{FF2B5EF4-FFF2-40B4-BE49-F238E27FC236}">
                  <a16:creationId xmlns:a16="http://schemas.microsoft.com/office/drawing/2014/main" id="{F552B3A4-7B10-43CC-A171-543453CE49FF}"/>
                </a:ext>
              </a:extLst>
            </p:cNvPr>
            <p:cNvSpPr/>
            <p:nvPr/>
          </p:nvSpPr>
          <p:spPr>
            <a:xfrm rot="10800000">
              <a:off x="4707584" y="910048"/>
              <a:ext cx="457269" cy="44497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3907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515" y="152008"/>
            <a:ext cx="10962967" cy="566719"/>
          </a:xfrm>
        </p:spPr>
        <p:txBody>
          <a:bodyPr>
            <a:normAutofit/>
          </a:bodyPr>
          <a:lstStyle>
            <a:lvl1pPr algn="ctr">
              <a:defRPr sz="2800" b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514" y="1211301"/>
            <a:ext cx="10962967" cy="4351338"/>
          </a:xfrm>
        </p:spPr>
        <p:txBody>
          <a:bodyPr/>
          <a:lstStyle>
            <a:lvl1pPr marL="341313" indent="-341313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  <a:defRPr sz="2400"/>
            </a:lvl1pPr>
            <a:lvl2pPr marL="742950" indent="-285750">
              <a:buClr>
                <a:srgbClr val="00B050"/>
              </a:buClr>
              <a:buSzPct val="88000"/>
              <a:buFont typeface="Wingdings" panose="05000000000000000000" pitchFamily="2" charset="2"/>
              <a:buChar char="v"/>
              <a:defRPr sz="2000">
                <a:solidFill>
                  <a:srgbClr val="0070C0"/>
                </a:solidFill>
              </a:defRPr>
            </a:lvl2pPr>
            <a:lvl3pPr>
              <a:defRPr sz="1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BA00-CEC0-FF45-A57B-8470651015F1}" type="datetimeFigureOut">
              <a:rPr lang="en-US" smtClean="0"/>
              <a:t>5/13/23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1C77-9858-7D47-A426-16DA4062646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6FE884D-58A3-4184-AB17-66534DCC4DB6}"/>
              </a:ext>
            </a:extLst>
          </p:cNvPr>
          <p:cNvGrpSpPr/>
          <p:nvPr userDrawn="1"/>
        </p:nvGrpSpPr>
        <p:grpSpPr>
          <a:xfrm>
            <a:off x="0" y="6163799"/>
            <a:ext cx="12192000" cy="733878"/>
            <a:chOff x="0" y="6163799"/>
            <a:chExt cx="12192000" cy="73387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B81B90C-32BC-4424-9FC3-8820F4F831FD}"/>
                </a:ext>
              </a:extLst>
            </p:cNvPr>
            <p:cNvSpPr/>
            <p:nvPr/>
          </p:nvSpPr>
          <p:spPr>
            <a:xfrm>
              <a:off x="0" y="6163799"/>
              <a:ext cx="12192000" cy="733878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CFAECF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1D30BB6-D616-40CE-B2FB-BBE33F3A23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4694" y="6201502"/>
              <a:ext cx="2445810" cy="608531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1D12693-52E7-4A60-B43B-D0DFA28FF4B8}"/>
                </a:ext>
              </a:extLst>
            </p:cNvPr>
            <p:cNvSpPr/>
            <p:nvPr/>
          </p:nvSpPr>
          <p:spPr>
            <a:xfrm>
              <a:off x="3921219" y="6374350"/>
              <a:ext cx="4693357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b="1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Where Materials Begin &amp; Society Benefits</a:t>
              </a:r>
            </a:p>
          </p:txBody>
        </p:sp>
        <p:pic>
          <p:nvPicPr>
            <p:cNvPr id="12" name="Picture 6" descr="G:\Apodaca Work Current\NSF logo\NEW NSF Logo Design\Final\BitmapLogo_NOLayers_F.png">
              <a:extLst>
                <a:ext uri="{FF2B5EF4-FFF2-40B4-BE49-F238E27FC236}">
                  <a16:creationId xmlns:a16="http://schemas.microsoft.com/office/drawing/2014/main" id="{F15D63B7-D6AC-4D16-A3FF-67A9EA8A3F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0381" y="6201502"/>
              <a:ext cx="647112" cy="6507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F1879F59-781A-49BB-BF9A-CCA5B51EF70B}"/>
              </a:ext>
            </a:extLst>
          </p:cNvPr>
          <p:cNvSpPr txBox="1">
            <a:spLocks/>
          </p:cNvSpPr>
          <p:nvPr userDrawn="1"/>
        </p:nvSpPr>
        <p:spPr>
          <a:xfrm>
            <a:off x="8763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52E7C3-15CD-4B7F-B5C0-8618139B0E1C}" type="slidenum">
              <a:rPr lang="en-US" sz="2000" smtClean="0">
                <a:solidFill>
                  <a:schemeClr val="tx1"/>
                </a:solidFill>
              </a:rPr>
              <a:t>‹#›</a:t>
            </a:fld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6F2311-A370-47F6-8671-AADFADC6F053}"/>
              </a:ext>
            </a:extLst>
          </p:cNvPr>
          <p:cNvSpPr txBox="1"/>
          <p:nvPr userDrawn="1"/>
        </p:nvSpPr>
        <p:spPr>
          <a:xfrm>
            <a:off x="25052" y="-3562"/>
            <a:ext cx="12192000" cy="131031"/>
          </a:xfrm>
          <a:prstGeom prst="rect">
            <a:avLst/>
          </a:prstGeom>
          <a:gradFill>
            <a:gsLst>
              <a:gs pos="0">
                <a:schemeClr val="accent6"/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wrap="square" rtlCol="0">
            <a:spAutoFit/>
          </a:bodyPr>
          <a:lstStyle/>
          <a:p>
            <a:endParaRPr lang="en-US" sz="400" dirty="0"/>
          </a:p>
        </p:txBody>
      </p:sp>
      <p:sp>
        <p:nvSpPr>
          <p:cNvPr id="7" name="hcSlideMaster.1_Title and ContentHeader">
            <a:extLst>
              <a:ext uri="{FF2B5EF4-FFF2-40B4-BE49-F238E27FC236}">
                <a16:creationId xmlns:a16="http://schemas.microsoft.com/office/drawing/2014/main" id="{0F10F7D9-9545-70EC-36A7-C1567C3AB29E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05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BA00-CEC0-FF45-A57B-8470651015F1}" type="datetimeFigureOut">
              <a:rPr lang="en-US" smtClean="0"/>
              <a:t>5/13/23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1C77-9858-7D47-A426-16DA4062646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hcSlideMaster.BlankHeader">
            <a:extLst>
              <a:ext uri="{FF2B5EF4-FFF2-40B4-BE49-F238E27FC236}">
                <a16:creationId xmlns:a16="http://schemas.microsoft.com/office/drawing/2014/main" id="{F41EB265-4203-FF1B-9937-8E54D3A8607C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180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FBA00-CEC0-FF45-A57B-8470651015F1}" type="datetimeFigureOut">
              <a:rPr lang="en-US" smtClean="0"/>
              <a:t>5/13/23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91C77-9858-7D47-A426-16DA40626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32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5" r:id="rId3"/>
    <p:sldLayoutId id="2147483684" r:id="rId4"/>
    <p:sldLayoutId id="214748367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F59F56C-CEF7-F252-EC1B-9B65C3815178}"/>
              </a:ext>
            </a:extLst>
          </p:cNvPr>
          <p:cNvSpPr txBox="1">
            <a:spLocks/>
          </p:cNvSpPr>
          <p:nvPr/>
        </p:nvSpPr>
        <p:spPr>
          <a:xfrm>
            <a:off x="3818375" y="151087"/>
            <a:ext cx="7915267" cy="5667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MEM-C IRG-2: Nematic Fluctuations in an Orbital Selective </a:t>
            </a:r>
          </a:p>
          <a:p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Superconductor Fe</a:t>
            </a:r>
            <a:r>
              <a:rPr lang="en-US" sz="2000" b="1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1+y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2000" b="1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1-x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en-US" sz="2000" b="1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FA201F-7E38-222E-3666-0F5295187A8C}"/>
              </a:ext>
            </a:extLst>
          </p:cNvPr>
          <p:cNvSpPr txBox="1"/>
          <p:nvPr/>
        </p:nvSpPr>
        <p:spPr>
          <a:xfrm>
            <a:off x="5874967" y="871197"/>
            <a:ext cx="60053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Xiaodong</a:t>
            </a:r>
            <a:r>
              <a:rPr lang="en-US" sz="16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Xu, </a:t>
            </a:r>
            <a:r>
              <a:rPr lang="en-US" sz="1600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Jiun</a:t>
            </a:r>
            <a:r>
              <a:rPr lang="en-US" sz="16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-Haw Chu</a:t>
            </a:r>
          </a:p>
        </p:txBody>
      </p:sp>
      <p:sp>
        <p:nvSpPr>
          <p:cNvPr id="11" name="Text Box 28">
            <a:extLst>
              <a:ext uri="{FF2B5EF4-FFF2-40B4-BE49-F238E27FC236}">
                <a16:creationId xmlns:a16="http://schemas.microsoft.com/office/drawing/2014/main" id="{497B452A-7E74-750D-1BF9-14450F9B5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826" y="1344986"/>
            <a:ext cx="6005305" cy="4862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Aft>
                <a:spcPts val="600"/>
              </a:spcAft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Electronic nematicity is a correlated electronic state in solids that spontaneously breaks rotational symmetry. This work found that in Fe</a:t>
            </a:r>
            <a:r>
              <a:rPr lang="en-US" sz="1500" baseline="-25000" dirty="0">
                <a:latin typeface="Arial" panose="020B0604020202020204" pitchFamily="34" charset="0"/>
                <a:cs typeface="Arial" panose="020B0604020202020204" pitchFamily="34" charset="0"/>
              </a:rPr>
              <a:t>1+y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1500" baseline="-25000" dirty="0">
                <a:latin typeface="Arial" panose="020B0604020202020204" pitchFamily="34" charset="0"/>
                <a:cs typeface="Arial" panose="020B0604020202020204" pitchFamily="34" charset="0"/>
              </a:rPr>
              <a:t>1-x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en-US" sz="1500" baseline="-25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, one of the most strongly correlated iron-based superconductors, electronic nematicity is closely linked to magnetism, and its fluctuations may be responsible for superconducting pairing.</a:t>
            </a:r>
          </a:p>
          <a:p>
            <a:pPr algn="just" eaLnBrk="1" hangingPunct="1">
              <a:spcAft>
                <a:spcPts val="600"/>
              </a:spcAft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Although the relationship between nematicity, magnetism, and superconductivity has been observed in some iron-based superconductor families, it remained unclear whether this correlation would persist when the system is pushed to the strongly correlated limit. This limit involves a metal-insulator transition in part of the energy spectrum known as the orbital selective Mott transition (OSMT), which has been observed in Fe</a:t>
            </a:r>
            <a:r>
              <a:rPr lang="en-US" sz="1500" baseline="-25000" dirty="0">
                <a:latin typeface="Arial" panose="020B0604020202020204" pitchFamily="34" charset="0"/>
                <a:cs typeface="Arial" panose="020B0604020202020204" pitchFamily="34" charset="0"/>
              </a:rPr>
              <a:t>1+y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1500" baseline="-25000" dirty="0">
                <a:latin typeface="Arial" panose="020B0604020202020204" pitchFamily="34" charset="0"/>
                <a:cs typeface="Arial" panose="020B0604020202020204" pitchFamily="34" charset="0"/>
              </a:rPr>
              <a:t>1-x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en-US" sz="1500" baseline="-25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. This study showed that nematic fluctuations in Fe</a:t>
            </a:r>
            <a:r>
              <a:rPr lang="en-US" sz="1500" baseline="-25000" dirty="0">
                <a:latin typeface="Arial" panose="020B0604020202020204" pitchFamily="34" charset="0"/>
                <a:cs typeface="Arial" panose="020B0604020202020204" pitchFamily="34" charset="0"/>
              </a:rPr>
              <a:t>1+y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1500" baseline="-25000" dirty="0">
                <a:latin typeface="Arial" panose="020B0604020202020204" pitchFamily="34" charset="0"/>
                <a:cs typeface="Arial" panose="020B0604020202020204" pitchFamily="34" charset="0"/>
              </a:rPr>
              <a:t>1-x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en-US" sz="1500" baseline="-25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not only closely follow magnetic fluctuations but also exhibit an unusual temperature dependence resulting from the OSMT.</a:t>
            </a:r>
          </a:p>
          <a:p>
            <a:pPr algn="just" eaLnBrk="1" hangingPunct="1">
              <a:spcAft>
                <a:spcPts val="600"/>
              </a:spcAft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The observation of nematic fluctuations in Fe</a:t>
            </a:r>
            <a:r>
              <a:rPr lang="en-US" sz="1500" baseline="-25000" dirty="0">
                <a:latin typeface="Arial" panose="020B0604020202020204" pitchFamily="34" charset="0"/>
                <a:cs typeface="Arial" panose="020B0604020202020204" pitchFamily="34" charset="0"/>
              </a:rPr>
              <a:t>1+y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1500" baseline="-25000" dirty="0">
                <a:latin typeface="Arial" panose="020B0604020202020204" pitchFamily="34" charset="0"/>
                <a:cs typeface="Arial" panose="020B0604020202020204" pitchFamily="34" charset="0"/>
              </a:rPr>
              <a:t>1-x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en-US" sz="1500" baseline="-25000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underscores its universal significance in iron-based superconductors, thereby paving the way for the manipulation and utilization of phase transitions in layered materials for practical applications.</a:t>
            </a:r>
          </a:p>
        </p:txBody>
      </p:sp>
      <p:sp>
        <p:nvSpPr>
          <p:cNvPr id="13" name="Rectangle 37">
            <a:extLst>
              <a:ext uri="{FF2B5EF4-FFF2-40B4-BE49-F238E27FC236}">
                <a16:creationId xmlns:a16="http://schemas.microsoft.com/office/drawing/2014/main" id="{42533880-C9A3-31C5-2550-1719D9FB8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7310" y="1498349"/>
            <a:ext cx="5461952" cy="4339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807BB26-4F6B-EEA1-E89E-33CFB931E8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0076981" y="5449001"/>
            <a:ext cx="811215" cy="2088783"/>
          </a:xfrm>
          <a:prstGeom prst="rect">
            <a:avLst/>
          </a:prstGeom>
        </p:spPr>
      </p:pic>
      <p:sp>
        <p:nvSpPr>
          <p:cNvPr id="24" name="flSlide132Footer" descr="  ">
            <a:extLst>
              <a:ext uri="{FF2B5EF4-FFF2-40B4-BE49-F238E27FC236}">
                <a16:creationId xmlns:a16="http://schemas.microsoft.com/office/drawing/2014/main" id="{B923A301-1B35-76BE-D5D0-B71DB711A487}"/>
              </a:ext>
            </a:extLst>
          </p:cNvPr>
          <p:cNvSpPr txBox="1"/>
          <p:nvPr/>
        </p:nvSpPr>
        <p:spPr>
          <a:xfrm>
            <a:off x="0" y="6537960"/>
            <a:ext cx="242374" cy="223138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850">
                <a:solidFill>
                  <a:srgbClr val="000000"/>
                </a:solidFill>
                <a:latin typeface="Microsoft Sans Serif" panose="020B0604020202020204" pitchFamily="34" charset="0"/>
              </a:rPr>
              <a:t>  </a:t>
            </a:r>
          </a:p>
        </p:txBody>
      </p:sp>
      <p:sp>
        <p:nvSpPr>
          <p:cNvPr id="25" name="hcSlide132Header">
            <a:extLst>
              <a:ext uri="{FF2B5EF4-FFF2-40B4-BE49-F238E27FC236}">
                <a16:creationId xmlns:a16="http://schemas.microsoft.com/office/drawing/2014/main" id="{D1B9DD72-0991-8E27-8B97-CE240360EC1C}"/>
              </a:ext>
            </a:extLst>
          </p:cNvPr>
          <p:cNvSpPr txBox="1"/>
          <p:nvPr/>
        </p:nvSpPr>
        <p:spPr>
          <a:xfrm>
            <a:off x="5994400" y="0"/>
            <a:ext cx="184731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endParaRPr lang="en-US"/>
          </a:p>
        </p:txBody>
      </p:sp>
      <p:pic>
        <p:nvPicPr>
          <p:cNvPr id="5" name="Picture 4" descr="Panel (a) shows a schematic illustrating the orientations of elastoresistivity relative to x and y directions of a square sample stretched along the x direction. &#10;Panel (b) shows a color plot with temperature on the y axis, the composition parameter x along the x axis, and the magnitude of the elastoresistivity coefficient as a color gradient. A dashed line illustrates the magnetic phase boundary at small x and low temperature.">
            <a:extLst>
              <a:ext uri="{FF2B5EF4-FFF2-40B4-BE49-F238E27FC236}">
                <a16:creationId xmlns:a16="http://schemas.microsoft.com/office/drawing/2014/main" id="{0D8FC0C2-0B68-7A6F-E5DD-83D7CB24507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918"/>
          <a:stretch/>
        </p:blipFill>
        <p:spPr>
          <a:xfrm>
            <a:off x="6919915" y="1535723"/>
            <a:ext cx="4683628" cy="209523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F1D83AE-8F0A-4917-680A-D97BC7332803}"/>
              </a:ext>
            </a:extLst>
          </p:cNvPr>
          <p:cNvSpPr txBox="1"/>
          <p:nvPr/>
        </p:nvSpPr>
        <p:spPr>
          <a:xfrm>
            <a:off x="6506308" y="3560619"/>
            <a:ext cx="545123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(a) The elastoresistivity coefficient 2m66 measures the strength of nematic fluctuations. In an elastoresistivity measurement, the resistivity along x and y directions of a square sample are measured while anisotropic strain is applied. The 2m66 coefficient is the ratio of resistivity anisotropy to anisotropic strain. (b) The temperature and doping phase diagram of Fe</a:t>
            </a:r>
            <a:r>
              <a:rPr lang="en-US" sz="1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1+y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1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1-x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en-US" sz="1400" baseline="-25000" dirty="0">
                <a:latin typeface="Arial" panose="020B0604020202020204" pitchFamily="34" charset="0"/>
                <a:cs typeface="Arial" panose="020B0604020202020204" pitchFamily="34" charset="0"/>
              </a:rPr>
              <a:t>x.,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blue dotted line represents the magnetic phase boundary and the solid yellow line represents the superconducting phase boundary. The colors indicate the magnitude of 2m66. The nematic fluctuations reach a maximum just above the superconducting dome.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1B1363-6C9B-31EA-242C-5E7EBB85E372}"/>
              </a:ext>
            </a:extLst>
          </p:cNvPr>
          <p:cNvSpPr txBox="1"/>
          <p:nvPr/>
        </p:nvSpPr>
        <p:spPr>
          <a:xfrm>
            <a:off x="147781" y="212277"/>
            <a:ext cx="2666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U. Washington MRSEC 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DMR-1719797	</a:t>
            </a:r>
          </a:p>
        </p:txBody>
      </p:sp>
    </p:spTree>
    <p:extLst>
      <p:ext uri="{BB962C8B-B14F-4D97-AF65-F5344CB8AC3E}">
        <p14:creationId xmlns:p14="http://schemas.microsoft.com/office/powerpoint/2010/main" val="3866026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6b6dd5b-f02f-441a-99a0-162ac5060bd2}" enabled="0" method="" siteId="{f6b6dd5b-f02f-441a-99a0-162ac5060bd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4130</TotalTime>
  <Words>597</Words>
  <Application>Microsoft Macintosh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-apple-system</vt:lpstr>
      <vt:lpstr>Arial</vt:lpstr>
      <vt:lpstr>Calibri</vt:lpstr>
      <vt:lpstr>Calibri Light</vt:lpstr>
      <vt:lpstr>Microsoft Sans Serif</vt:lpstr>
      <vt:lpstr>Sitka Subheading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TD</dc:creator>
  <cp:lastModifiedBy>Daniel R Gamelin</cp:lastModifiedBy>
  <cp:revision>276</cp:revision>
  <cp:lastPrinted>2018-03-20T12:31:18Z</cp:lastPrinted>
  <dcterms:created xsi:type="dcterms:W3CDTF">2017-10-05T17:34:54Z</dcterms:created>
  <dcterms:modified xsi:type="dcterms:W3CDTF">2023-05-13T20:23:21Z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9b3d174c-23b2-471b-a915-ef0585a807c5</vt:lpwstr>
  </property>
  <property fmtid="{D5CDD505-2E9C-101B-9397-08002B2CF9AE}" pid="3" name="ContainsCUI">
    <vt:lpwstr>No</vt:lpwstr>
  </property>
</Properties>
</file>