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handoutMasterIdLst>
    <p:handoutMasterId r:id="rId4"/>
  </p:handoutMasterIdLst>
  <p:sldIdLst>
    <p:sldId id="387" r:id="rId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00"/>
    <a:srgbClr val="CF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08" autoAdjust="0"/>
    <p:restoredTop sz="85205" autoAdjust="0"/>
  </p:normalViewPr>
  <p:slideViewPr>
    <p:cSldViewPr snapToGrid="0" snapToObjects="1">
      <p:cViewPr varScale="1">
        <p:scale>
          <a:sx n="130" d="100"/>
          <a:sy n="130" d="100"/>
        </p:scale>
        <p:origin x="144" y="324"/>
      </p:cViewPr>
      <p:guideLst/>
    </p:cSldViewPr>
  </p:slideViewPr>
  <p:notesTextViewPr>
    <p:cViewPr>
      <p:scale>
        <a:sx n="3" d="2"/>
        <a:sy n="3" d="2"/>
      </p:scale>
      <p:origin x="0" y="0"/>
    </p:cViewPr>
  </p:notesTextViewPr>
  <p:sorterViewPr>
    <p:cViewPr>
      <p:scale>
        <a:sx n="70" d="100"/>
        <a:sy n="70" d="100"/>
      </p:scale>
      <p:origin x="0" y="-40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CAD82-A0C8-4D0A-ABD4-C7506DA867C4}"/>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30B8966-CA86-4F8B-A1DC-E4B27EA05F1C}"/>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0C772AFE-C766-4234-802D-4743A0E558C8}" type="datetimeFigureOut">
              <a:rPr lang="en-US" smtClean="0"/>
              <a:t>4/4/2025</a:t>
            </a:fld>
            <a:endParaRPr lang="en-US"/>
          </a:p>
        </p:txBody>
      </p:sp>
      <p:sp>
        <p:nvSpPr>
          <p:cNvPr id="4" name="Footer Placeholder 3">
            <a:extLst>
              <a:ext uri="{FF2B5EF4-FFF2-40B4-BE49-F238E27FC236}">
                <a16:creationId xmlns:a16="http://schemas.microsoft.com/office/drawing/2014/main" id="{2CF46503-97A3-4D9E-9B73-906CF497EAD5}"/>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6424FD7-5E8B-4800-B492-5643BF03B6C9}"/>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C91CB36C-FB73-4403-8335-B2E006F35C81}" type="slidenum">
              <a:rPr lang="en-US" smtClean="0"/>
              <a:t>‹#›</a:t>
            </a:fld>
            <a:endParaRPr lang="en-US"/>
          </a:p>
        </p:txBody>
      </p:sp>
    </p:spTree>
    <p:extLst>
      <p:ext uri="{BB962C8B-B14F-4D97-AF65-F5344CB8AC3E}">
        <p14:creationId xmlns:p14="http://schemas.microsoft.com/office/powerpoint/2010/main" val="295892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8FB3966-F140-43F2-BB90-69495BF7B5CD}" type="datetimeFigureOut">
              <a:rPr lang="en-US" smtClean="0"/>
              <a:t>4/4/2025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7D0DCA-A90A-4D9A-9651-03AC7085FB63}" type="slidenum">
              <a:rPr lang="en-US" smtClean="0"/>
              <a:t>‹#›</a:t>
            </a:fld>
            <a:endParaRPr lang="en-US"/>
          </a:p>
        </p:txBody>
      </p:sp>
    </p:spTree>
    <p:extLst>
      <p:ext uri="{BB962C8B-B14F-4D97-AF65-F5344CB8AC3E}">
        <p14:creationId xmlns:p14="http://schemas.microsoft.com/office/powerpoint/2010/main" val="405482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oi.org/10.1063/5.0197269"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doi.org/10.1016/j.devcel.2025.01.012"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a:defRPr sz="1400">
                <a:latin typeface="Helvetica Neue"/>
                <a:ea typeface="Helvetica Neue"/>
                <a:cs typeface="Helvetica Neue"/>
                <a:sym typeface="Helvetica Neue"/>
              </a:defRPr>
            </a:pPr>
            <a:r>
              <a:rPr lang="en-US" sz="1200" b="1" dirty="0">
                <a:solidFill>
                  <a:schemeClr val="tx1"/>
                </a:solidFill>
                <a:latin typeface="+mn-lt"/>
              </a:rPr>
              <a:t>What Has Been Achieved: </a:t>
            </a:r>
            <a:r>
              <a:rPr lang="en-US" sz="1200" b="0" dirty="0">
                <a:solidFill>
                  <a:schemeClr val="tx1"/>
                </a:solidFill>
                <a:latin typeface="+mn-lt"/>
              </a:rPr>
              <a:t>We have revealed major driving forces for bundling of actin filaments including (</a:t>
            </a:r>
            <a:r>
              <a:rPr lang="en-US" sz="1200" b="0" dirty="0" err="1">
                <a:solidFill>
                  <a:schemeClr val="tx1"/>
                </a:solidFill>
                <a:latin typeface="+mn-lt"/>
              </a:rPr>
              <a:t>i</a:t>
            </a:r>
            <a:r>
              <a:rPr lang="en-US" sz="1200" b="0" dirty="0">
                <a:solidFill>
                  <a:schemeClr val="tx1"/>
                </a:solidFill>
                <a:latin typeface="+mn-lt"/>
              </a:rPr>
              <a:t>) depletion effects, and (ii) multi-valent presentation of filament-binding domains. </a:t>
            </a:r>
            <a:endParaRPr lang="en-US" sz="1200" dirty="0">
              <a:solidFill>
                <a:schemeClr val="tx1"/>
              </a:solidFill>
              <a:latin typeface="+mn-lt"/>
            </a:endParaRPr>
          </a:p>
          <a:p>
            <a:pPr defTabSz="914400">
              <a:defRPr sz="1400">
                <a:latin typeface="Helvetica Neue"/>
                <a:ea typeface="Helvetica Neue"/>
                <a:cs typeface="Helvetica Neue"/>
                <a:sym typeface="Helvetica Neue"/>
              </a:defRPr>
            </a:pPr>
            <a:r>
              <a:rPr lang="en-US" sz="1200" b="1" dirty="0">
                <a:solidFill>
                  <a:schemeClr val="tx1"/>
                </a:solidFill>
                <a:latin typeface="+mn-lt"/>
              </a:rPr>
              <a:t>Importance of the Achievement: </a:t>
            </a:r>
            <a:r>
              <a:rPr lang="en-US" sz="1200" b="0" dirty="0">
                <a:solidFill>
                  <a:schemeClr val="tx1"/>
                </a:solidFill>
                <a:latin typeface="+mn-lt"/>
              </a:rPr>
              <a:t>In nature, a</a:t>
            </a:r>
            <a:r>
              <a:rPr lang="en-US" sz="1200" dirty="0">
                <a:solidFill>
                  <a:schemeClr val="tx1"/>
                </a:solidFill>
                <a:latin typeface="+mn-lt"/>
              </a:rPr>
              <a:t>ctin bundling is a key capability that enables cells to apply substantial forces to overcome obstacles. Similarly, in the design of actin-based materials, the ability to bundle semi-rigid filaments into bundles of higher rigidity is a key step toward building more complex architectures. For this reason, developing a toolbox for controlling bundling is an important goal of our IRG. </a:t>
            </a:r>
            <a:r>
              <a:rPr lang="en-US" sz="1800" dirty="0">
                <a:solidFill>
                  <a:srgbClr val="000000"/>
                </a:solidFill>
                <a:effectLst/>
                <a:latin typeface="Calibri" panose="020F0502020204030204" pitchFamily="34" charset="0"/>
              </a:rPr>
              <a:t>The approaches we have developed for controlling the bundling of actin filaments on a microscopic level allow us to construct actin-based materials with tunable mechanical properties.</a:t>
            </a:r>
            <a:endParaRPr lang="en-US"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sz="1400">
                <a:latin typeface="Helvetica Neue"/>
                <a:ea typeface="Helvetica Neue"/>
                <a:cs typeface="Helvetica Neue"/>
                <a:sym typeface="Helvetica Neue"/>
              </a:defRPr>
            </a:pPr>
            <a:r>
              <a:rPr lang="en-US" sz="1200" b="1" dirty="0">
                <a:solidFill>
                  <a:schemeClr val="tx1"/>
                </a:solidFill>
                <a:latin typeface="+mn-lt"/>
              </a:rPr>
              <a:t>How is the achievement related to the IRG, and how does it help it achieve its goals? </a:t>
            </a:r>
            <a:r>
              <a:rPr lang="en-US" sz="1200" dirty="0">
                <a:solidFill>
                  <a:schemeClr val="tx1"/>
                </a:solidFill>
                <a:latin typeface="+mn-lt"/>
              </a:rPr>
              <a:t>Now that we have multiple ways to control actin bundling using both depletants and protein condensates, we will focus on making these processes fuel dependent. For example, assembly or protein condensates and depletants can each be triggered by light exposure. Using this approach, we will be able to drive the assembly of actin architectures outside thermodynamic equilibrium, which is one of the broad goals of IRG2.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mn-lt"/>
              </a:rPr>
              <a:t>Where the findings are published: </a:t>
            </a:r>
            <a:r>
              <a:rPr lang="en-US" sz="1800" spc="-5" dirty="0">
                <a:effectLst/>
                <a:latin typeface="Arial" panose="020B0604020202020204" pitchFamily="34" charset="0"/>
                <a:ea typeface="Arial" panose="020B0604020202020204" pitchFamily="34" charset="0"/>
                <a:cs typeface="Times New Roman" panose="02020603050405020304" pitchFamily="18" charset="0"/>
              </a:rPr>
              <a:t>J. Clarke, L. Melcher, A. D. Crowell, F. </a:t>
            </a:r>
            <a:r>
              <a:rPr lang="en-US" sz="1800" spc="-5" dirty="0" err="1">
                <a:effectLst/>
                <a:latin typeface="Arial" panose="020B0604020202020204" pitchFamily="34" charset="0"/>
                <a:ea typeface="Arial" panose="020B0604020202020204" pitchFamily="34" charset="0"/>
                <a:cs typeface="Times New Roman" panose="02020603050405020304" pitchFamily="18" charset="0"/>
              </a:rPr>
              <a:t>Cavanna</a:t>
            </a:r>
            <a:r>
              <a:rPr lang="en-US" sz="1800" spc="-5" dirty="0">
                <a:effectLst/>
                <a:latin typeface="Arial" panose="020B0604020202020204" pitchFamily="34" charset="0"/>
                <a:ea typeface="Arial" panose="020B0604020202020204" pitchFamily="34" charset="0"/>
                <a:cs typeface="Times New Roman" panose="02020603050405020304" pitchFamily="18" charset="0"/>
              </a:rPr>
              <a:t>, J. R. Houser, K. Graham, A. M. Green, J. C. Stachowiak, T. M. </a:t>
            </a:r>
            <a:r>
              <a:rPr lang="en-US" sz="1800" spc="-5" dirty="0" err="1">
                <a:effectLst/>
                <a:latin typeface="Arial" panose="020B0604020202020204" pitchFamily="34" charset="0"/>
                <a:ea typeface="Arial" panose="020B0604020202020204" pitchFamily="34" charset="0"/>
                <a:cs typeface="Times New Roman" panose="02020603050405020304" pitchFamily="18" charset="0"/>
              </a:rPr>
              <a:t>Truskett</a:t>
            </a:r>
            <a:r>
              <a:rPr lang="en-US" sz="1800" spc="-5" dirty="0">
                <a:effectLst/>
                <a:latin typeface="Arial" panose="020B0604020202020204" pitchFamily="34" charset="0"/>
                <a:ea typeface="Arial" panose="020B0604020202020204" pitchFamily="34" charset="0"/>
                <a:cs typeface="Times New Roman" panose="02020603050405020304" pitchFamily="18" charset="0"/>
              </a:rPr>
              <a:t>, D. J. Milliron, A. M. Rosales, M. Das, J. Alvarado, “Morphological control of bundled actin networks subject to fixed-mass depletion,” </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The Journal of Chemical Physics</a:t>
            </a:r>
            <a:r>
              <a:rPr lang="en-US" sz="1800" spc="-5" dirty="0">
                <a:effectLst/>
                <a:latin typeface="Arial" panose="020B0604020202020204" pitchFamily="34" charset="0"/>
                <a:ea typeface="Arial" panose="020B0604020202020204" pitchFamily="34" charset="0"/>
                <a:cs typeface="Times New Roman" panose="02020603050405020304" pitchFamily="18" charset="0"/>
              </a:rPr>
              <a:t>, 161, 8/2024.</a:t>
            </a:r>
            <a:r>
              <a:rPr lang="en-US" sz="1800" b="0" i="0" u="none" strike="noStrike" spc="-5" dirty="0">
                <a:solidFill>
                  <a:schemeClr val="tx1"/>
                </a:solidFill>
                <a:effectLst/>
                <a:latin typeface="New York"/>
                <a:ea typeface="Arial" panose="020B0604020202020204" pitchFamily="34" charset="0"/>
                <a:cs typeface="Times New Roman" panose="02020603050405020304" pitchFamily="18" charset="0"/>
              </a:rPr>
              <a:t> </a:t>
            </a:r>
            <a:r>
              <a:rPr lang="en-US" b="0" i="0" u="none" strike="noStrike" dirty="0">
                <a:solidFill>
                  <a:srgbClr val="0066CC"/>
                </a:solidFill>
                <a:effectLst/>
                <a:latin typeface="Helvetica" pitchFamily="2" charset="0"/>
                <a:hlinkClick r:id="rId3"/>
              </a:rPr>
              <a:t>https://doi.org/10.1063/5.0197269</a:t>
            </a:r>
            <a:endParaRPr lang="en-US" b="0" i="0" u="none" strike="noStrike" dirty="0">
              <a:solidFill>
                <a:srgbClr val="0066CC"/>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dirty="0">
              <a:solidFill>
                <a:srgbClr val="0066CC"/>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spc="-5" dirty="0">
                <a:effectLst/>
                <a:latin typeface="Arial" panose="020B0604020202020204" pitchFamily="34" charset="0"/>
                <a:ea typeface="Arial" panose="020B0604020202020204" pitchFamily="34" charset="0"/>
                <a:cs typeface="Times New Roman" panose="02020603050405020304" pitchFamily="18" charset="0"/>
              </a:rPr>
              <a:t>C. Walker, A. Chandrasekaran, D. Mansour, K. Graham, A. Torres, L. Want, E. M. </a:t>
            </a:r>
            <a:r>
              <a:rPr lang="en-US" sz="1800" spc="-5" dirty="0" err="1">
                <a:effectLst/>
                <a:latin typeface="Arial" panose="020B0604020202020204" pitchFamily="34" charset="0"/>
                <a:ea typeface="Arial" panose="020B0604020202020204" pitchFamily="34" charset="0"/>
                <a:cs typeface="Times New Roman" panose="02020603050405020304" pitchFamily="18" charset="0"/>
              </a:rPr>
              <a:t>Lafer</a:t>
            </a:r>
            <a:r>
              <a:rPr lang="en-US" sz="1800" spc="-5" dirty="0">
                <a:effectLst/>
                <a:latin typeface="Arial" panose="020B0604020202020204" pitchFamily="34" charset="0"/>
                <a:ea typeface="Arial" panose="020B0604020202020204" pitchFamily="34" charset="0"/>
                <a:cs typeface="Times New Roman" panose="02020603050405020304" pitchFamily="18" charset="0"/>
              </a:rPr>
              <a:t>, P. </a:t>
            </a:r>
            <a:r>
              <a:rPr lang="en-US" sz="1800" spc="-5" dirty="0" err="1">
                <a:effectLst/>
                <a:latin typeface="Arial" panose="020B0604020202020204" pitchFamily="34" charset="0"/>
                <a:ea typeface="Arial" panose="020B0604020202020204" pitchFamily="34" charset="0"/>
                <a:cs typeface="Times New Roman" panose="02020603050405020304" pitchFamily="18" charset="0"/>
              </a:rPr>
              <a:t>Rangamani</a:t>
            </a:r>
            <a:r>
              <a:rPr lang="en-US" sz="1800" spc="-5" dirty="0">
                <a:effectLst/>
                <a:latin typeface="Arial" panose="020B0604020202020204" pitchFamily="34" charset="0"/>
                <a:ea typeface="Arial" panose="020B0604020202020204" pitchFamily="34" charset="0"/>
                <a:cs typeface="Times New Roman" panose="02020603050405020304" pitchFamily="18" charset="0"/>
              </a:rPr>
              <a:t>, J. C. Stachowiak, “Liquid-like condensates that bind actin drive filament polymerization and bundling,” </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Developmental Cell</a:t>
            </a:r>
            <a:r>
              <a:rPr lang="en-US" sz="1800" spc="-5" dirty="0">
                <a:effectLst/>
                <a:latin typeface="Arial" panose="020B0604020202020204" pitchFamily="34" charset="0"/>
                <a:ea typeface="Arial" panose="020B0604020202020204" pitchFamily="34" charset="0"/>
                <a:cs typeface="Times New Roman" panose="02020603050405020304" pitchFamily="18" charset="0"/>
              </a:rPr>
              <a:t>, 2/25, Published In press. </a:t>
            </a:r>
            <a:r>
              <a:rPr lang="en-US" sz="2800" b="0" i="0" u="none" strike="noStrike" dirty="0">
                <a:effectLst/>
                <a:latin typeface="ElsevierSans"/>
                <a:hlinkClick r:id="rId4" tooltip="Persistent link using digital object identifier"/>
              </a:rPr>
              <a:t>https://doi.org/10.1016/j.devcel.2025.01.012</a:t>
            </a:r>
            <a:endParaRPr lang="en-US" sz="1800" spc="-5" dirty="0">
              <a:effectLst/>
              <a:latin typeface="New York"/>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latin typeface="+mn-lt"/>
            </a:endParaRPr>
          </a:p>
          <a:p>
            <a:endParaRPr lang="en-US" dirty="0"/>
          </a:p>
        </p:txBody>
      </p:sp>
      <p:sp>
        <p:nvSpPr>
          <p:cNvPr id="4" name="Slide Number Placeholder 3"/>
          <p:cNvSpPr>
            <a:spLocks noGrp="1"/>
          </p:cNvSpPr>
          <p:nvPr>
            <p:ph type="sldNum" sz="quarter" idx="5"/>
          </p:nvPr>
        </p:nvSpPr>
        <p:spPr/>
        <p:txBody>
          <a:bodyPr/>
          <a:lstStyle/>
          <a:p>
            <a:fld id="{B17D0DCA-A90A-4D9A-9651-03AC7085FB63}" type="slidenum">
              <a:rPr lang="en-US" smtClean="0"/>
              <a:t>1</a:t>
            </a:fld>
            <a:endParaRPr lang="en-US"/>
          </a:p>
        </p:txBody>
      </p:sp>
    </p:spTree>
    <p:extLst>
      <p:ext uri="{BB962C8B-B14F-4D97-AF65-F5344CB8AC3E}">
        <p14:creationId xmlns:p14="http://schemas.microsoft.com/office/powerpoint/2010/main" val="2487004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1FBA00-CEC0-FF45-A57B-8470651015F1}"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000"/>
            </a:lvl1pPr>
          </a:lstStyle>
          <a:p>
            <a:fld id="{A3C91C77-9858-7D47-A426-16DA4062646D}" type="slidenum">
              <a:rPr lang="en-US" smtClean="0"/>
              <a:pPr/>
              <a:t>‹#›</a:t>
            </a:fld>
            <a:endParaRPr lang="en-US" dirty="0"/>
          </a:p>
        </p:txBody>
      </p:sp>
      <p:sp>
        <p:nvSpPr>
          <p:cNvPr id="7" name="hcSlideMaster.Title SlideHeader">
            <a:extLst>
              <a:ext uri="{FF2B5EF4-FFF2-40B4-BE49-F238E27FC236}">
                <a16:creationId xmlns:a16="http://schemas.microsoft.com/office/drawing/2014/main" id="{D55EAFC1-6677-C402-F523-AA055515E857}"/>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Title SlideHeader">
            <a:extLst>
              <a:ext uri="{FF2B5EF4-FFF2-40B4-BE49-F238E27FC236}">
                <a16:creationId xmlns:a16="http://schemas.microsoft.com/office/drawing/2014/main" id="{9B41BAF7-2C55-9AAA-EA0B-CFCEEDA335E1}"/>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4468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hcSlideMaster.Title and ContentHeader">
            <a:extLst>
              <a:ext uri="{FF2B5EF4-FFF2-40B4-BE49-F238E27FC236}">
                <a16:creationId xmlns:a16="http://schemas.microsoft.com/office/drawing/2014/main" id="{935B9966-9F10-34D3-B98C-E010585E9047}"/>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0770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TITUS">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83907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4515" y="152008"/>
            <a:ext cx="10962967" cy="566719"/>
          </a:xfrm>
        </p:spPr>
        <p:txBody>
          <a:bodyPr>
            <a:normAutofit/>
          </a:bodyPr>
          <a:lstStyle>
            <a:lvl1pPr algn="ctr">
              <a:defRPr sz="2800" b="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14514" y="1211301"/>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163799"/>
            <a:ext cx="12192000" cy="733878"/>
            <a:chOff x="0" y="6163799"/>
            <a:chExt cx="12192000" cy="733878"/>
          </a:xfrm>
        </p:grpSpPr>
        <p:sp>
          <p:nvSpPr>
            <p:cNvPr id="9" name="Rectangle 8">
              <a:extLst>
                <a:ext uri="{FF2B5EF4-FFF2-40B4-BE49-F238E27FC236}">
                  <a16:creationId xmlns:a16="http://schemas.microsoft.com/office/drawing/2014/main" id="{CB81B90C-32BC-4424-9FC3-8820F4F831FD}"/>
                </a:ext>
              </a:extLst>
            </p:cNvPr>
            <p:cNvSpPr/>
            <p:nvPr/>
          </p:nvSpPr>
          <p:spPr>
            <a:xfrm>
              <a:off x="0" y="6163799"/>
              <a:ext cx="12192000" cy="733878"/>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694" y="6201502"/>
              <a:ext cx="2445810" cy="608531"/>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921219" y="6374350"/>
              <a:ext cx="4693357" cy="369332"/>
            </a:xfrm>
            <a:prstGeom prst="rect">
              <a:avLst/>
            </a:prstGeom>
            <a:noFill/>
          </p:spPr>
          <p:txBody>
            <a:bodyPr wrap="square" lIns="91440" tIns="45720" rIns="91440" bIns="45720">
              <a:spAutoFit/>
            </a:bodyPr>
            <a:lstStyle/>
            <a:p>
              <a:pPr algn="ctr"/>
              <a:r>
                <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Where Materials Begin &amp;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50381" y="6201502"/>
              <a:ext cx="647112" cy="65072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52E7C3-15CD-4B7F-B5C0-8618139B0E1C}" type="slidenum">
              <a:rPr lang="en-US" sz="2000" smtClean="0">
                <a:solidFill>
                  <a:schemeClr val="tx1"/>
                </a:solidFill>
              </a:rPr>
              <a:t>‹#›</a:t>
            </a:fld>
            <a:endParaRPr lang="en-US" sz="2000" dirty="0">
              <a:solidFill>
                <a:schemeClr val="tx1"/>
              </a:solidFill>
            </a:endParaRPr>
          </a:p>
        </p:txBody>
      </p:sp>
      <p:sp>
        <p:nvSpPr>
          <p:cNvPr id="15" name="TextBox 14">
            <a:extLst>
              <a:ext uri="{FF2B5EF4-FFF2-40B4-BE49-F238E27FC236}">
                <a16:creationId xmlns:a16="http://schemas.microsoft.com/office/drawing/2014/main" id="{DC6F2311-A370-47F6-8671-AADFADC6F053}"/>
              </a:ext>
            </a:extLst>
          </p:cNvPr>
          <p:cNvSpPr txBox="1"/>
          <p:nvPr userDrawn="1"/>
        </p:nvSpPr>
        <p:spPr>
          <a:xfrm>
            <a:off x="25052" y="-3562"/>
            <a:ext cx="12192000" cy="131031"/>
          </a:xfrm>
          <a:prstGeom prst="rect">
            <a:avLst/>
          </a:prstGeom>
          <a:gradFill>
            <a:gsLst>
              <a:gs pos="0">
                <a:schemeClr val="accent6"/>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00" dirty="0"/>
          </a:p>
        </p:txBody>
      </p:sp>
      <p:sp>
        <p:nvSpPr>
          <p:cNvPr id="7" name="hcSlideMaster.1_Title and ContentHeader">
            <a:extLst>
              <a:ext uri="{FF2B5EF4-FFF2-40B4-BE49-F238E27FC236}">
                <a16:creationId xmlns:a16="http://schemas.microsoft.com/office/drawing/2014/main" id="{0F10F7D9-9545-70EC-36A7-C1567C3AB29E}"/>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430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FBA00-CEC0-FF45-A57B-8470651015F1}" type="datetimeFigureOut">
              <a:rPr lang="en-US" smtClean="0"/>
              <a:t>4/4/2025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C91C77-9858-7D47-A426-16DA4062646D}" type="slidenum">
              <a:rPr lang="en-US" smtClean="0"/>
              <a:t>‹#›</a:t>
            </a:fld>
            <a:endParaRPr lang="en-US"/>
          </a:p>
        </p:txBody>
      </p:sp>
      <p:sp>
        <p:nvSpPr>
          <p:cNvPr id="5" name="hcSlideMaster.BlankHeader">
            <a:extLst>
              <a:ext uri="{FF2B5EF4-FFF2-40B4-BE49-F238E27FC236}">
                <a16:creationId xmlns:a16="http://schemas.microsoft.com/office/drawing/2014/main" id="{F41EB265-4203-FF1B-9937-8E54D3A8607C}"/>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3180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BA00-CEC0-FF45-A57B-8470651015F1}" type="datetimeFigureOut">
              <a:rPr lang="en-US" smtClean="0"/>
              <a:t>4/4/2025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91C77-9858-7D47-A426-16DA4062646D}" type="slidenum">
              <a:rPr lang="en-US" smtClean="0"/>
              <a:t>‹#›</a:t>
            </a:fld>
            <a:endParaRPr lang="en-US"/>
          </a:p>
        </p:txBody>
      </p:sp>
    </p:spTree>
    <p:extLst>
      <p:ext uri="{BB962C8B-B14F-4D97-AF65-F5344CB8AC3E}">
        <p14:creationId xmlns:p14="http://schemas.microsoft.com/office/powerpoint/2010/main" val="1584632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 id="2147483684" r:id="rId4"/>
    <p:sldLayoutId id="214748367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Simulation snapshots showing the simulated long-time steady-state morphologies of the networks and bundles of actin filaments in the presence of PEG. These snapshots demonstrate the role of PEG molecular weight and concentration on the actin filament bundling. As the molecular weight, and thus size ratio q, increases (y-axis), significant bundling of actin filaments is observed. Similarly, increasing the number density, Nd, of PEG (x-axis) also leads to appreciably more pronounced bundles. Rg is the radius of gyration for a given PEG molecule, where Rg ∼ MW3/5. (b) Box plots presenting the mesh size of simulated actin gels when PEG size is varied while keeping the total mass of PEG in the system fixed, i.e., reducing Nd of PEG when increasing molecular weight (N = 5 simulations). The inset tiles are real space representations of network morphology for the corresponding distribution directly below them. For interpreting the box plots, the top and bottom of each box give the upper and lower quartiles where the box height represents 50% of the distribution, the lines above and below the box represent the upper and lower whiskers where the distance between them represents 100% of the distribution, and the red line inside the box indicates the median value. σ = 8 nm.">
            <a:extLst>
              <a:ext uri="{FF2B5EF4-FFF2-40B4-BE49-F238E27FC236}">
                <a16:creationId xmlns:a16="http://schemas.microsoft.com/office/drawing/2014/main" id="{CD20A118-9F06-E8ED-CE6C-72308FE8B44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996" r="58041"/>
          <a:stretch/>
        </p:blipFill>
        <p:spPr bwMode="auto">
          <a:xfrm>
            <a:off x="8752652" y="1500213"/>
            <a:ext cx="3110797" cy="246419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6F59F56C-CEF7-F252-EC1B-9B65C3815178}"/>
              </a:ext>
            </a:extLst>
          </p:cNvPr>
          <p:cNvSpPr txBox="1">
            <a:spLocks/>
          </p:cNvSpPr>
          <p:nvPr/>
        </p:nvSpPr>
        <p:spPr>
          <a:xfrm>
            <a:off x="3818375" y="151087"/>
            <a:ext cx="7759108" cy="5667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C00000"/>
                </a:solidFill>
                <a:latin typeface="Arial" panose="020B0604020202020204" pitchFamily="34" charset="0"/>
                <a:cs typeface="Arial" panose="020B0604020202020204" pitchFamily="34" charset="0"/>
              </a:rPr>
              <a:t>Materials-Based Control of Actin Bundling</a:t>
            </a:r>
          </a:p>
        </p:txBody>
      </p:sp>
      <p:sp>
        <p:nvSpPr>
          <p:cNvPr id="9" name="TextBox 8">
            <a:extLst>
              <a:ext uri="{FF2B5EF4-FFF2-40B4-BE49-F238E27FC236}">
                <a16:creationId xmlns:a16="http://schemas.microsoft.com/office/drawing/2014/main" id="{7AC7D99B-1EFC-61F2-9703-F085A3591D9E}"/>
              </a:ext>
            </a:extLst>
          </p:cNvPr>
          <p:cNvSpPr txBox="1"/>
          <p:nvPr/>
        </p:nvSpPr>
        <p:spPr>
          <a:xfrm>
            <a:off x="147781" y="200554"/>
            <a:ext cx="2666780" cy="553998"/>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UT Austin MRSEC </a:t>
            </a:r>
          </a:p>
          <a:p>
            <a:r>
              <a:rPr lang="en-US" sz="1400" b="1">
                <a:latin typeface="Arial" panose="020B0604020202020204" pitchFamily="34" charset="0"/>
                <a:cs typeface="Arial" panose="020B0604020202020204" pitchFamily="34" charset="0"/>
              </a:rPr>
              <a:t>DMR-2308817</a:t>
            </a:r>
            <a:r>
              <a:rPr lang="en-US" sz="1600" b="1" dirty="0">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A3FA201F-7E38-222E-3666-0F5295187A8C}"/>
              </a:ext>
            </a:extLst>
          </p:cNvPr>
          <p:cNvSpPr txBox="1"/>
          <p:nvPr/>
        </p:nvSpPr>
        <p:spPr>
          <a:xfrm>
            <a:off x="4968979" y="868893"/>
            <a:ext cx="6983322"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UT Austin: Alvarado, Stachowiak, </a:t>
            </a:r>
            <a:r>
              <a:rPr lang="en-US" sz="1600" b="1" dirty="0" err="1">
                <a:latin typeface="Arial" panose="020B0604020202020204" pitchFamily="34" charset="0"/>
                <a:cs typeface="Arial" panose="020B0604020202020204" pitchFamily="34" charset="0"/>
              </a:rPr>
              <a:t>Truskett</a:t>
            </a:r>
            <a:r>
              <a:rPr lang="en-US" sz="1600" b="1" dirty="0">
                <a:latin typeface="Arial" panose="020B0604020202020204" pitchFamily="34" charset="0"/>
                <a:cs typeface="Arial" panose="020B0604020202020204" pitchFamily="34" charset="0"/>
              </a:rPr>
              <a:t>, Milliron, Rosales; RIT: Das</a:t>
            </a:r>
          </a:p>
        </p:txBody>
      </p:sp>
      <p:sp>
        <p:nvSpPr>
          <p:cNvPr id="11" name="Text Box 28">
            <a:extLst>
              <a:ext uri="{FF2B5EF4-FFF2-40B4-BE49-F238E27FC236}">
                <a16:creationId xmlns:a16="http://schemas.microsoft.com/office/drawing/2014/main" id="{497B452A-7E74-750D-1BF9-14450F9B5C39}"/>
              </a:ext>
            </a:extLst>
          </p:cNvPr>
          <p:cNvSpPr txBox="1">
            <a:spLocks noChangeArrowheads="1"/>
          </p:cNvSpPr>
          <p:nvPr/>
        </p:nvSpPr>
        <p:spPr bwMode="auto">
          <a:xfrm>
            <a:off x="243363" y="978020"/>
            <a:ext cx="490088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i="1" dirty="0"/>
              <a:t>What has been achieved:</a:t>
            </a:r>
          </a:p>
          <a:p>
            <a:pPr eaLnBrk="1" hangingPunct="1"/>
            <a:endParaRPr lang="en-US" sz="1400" b="1" i="1" dirty="0"/>
          </a:p>
          <a:p>
            <a:pPr eaLnBrk="1" hangingPunct="1"/>
            <a:r>
              <a:rPr lang="en-US" sz="1400" dirty="0"/>
              <a:t>Our recent work has revealed two distinct approaches for controlling the bundling of actin filaments:</a:t>
            </a:r>
          </a:p>
          <a:p>
            <a:pPr eaLnBrk="1" hangingPunct="1"/>
            <a:endParaRPr lang="en-US" sz="1400" dirty="0"/>
          </a:p>
          <a:p>
            <a:pPr marL="285750" indent="-285750" eaLnBrk="1" hangingPunct="1">
              <a:buFont typeface="Arial" panose="020B0604020202020204" pitchFamily="34" charset="0"/>
              <a:buChar char="•"/>
            </a:pPr>
            <a:r>
              <a:rPr lang="en-US" sz="1400" dirty="0"/>
              <a:t>Varying the molecular weight and concentration of depletant polymers.</a:t>
            </a:r>
          </a:p>
          <a:p>
            <a:pPr eaLnBrk="1" hangingPunct="1"/>
            <a:endParaRPr lang="en-US" sz="1400" dirty="0"/>
          </a:p>
          <a:p>
            <a:pPr marL="285750" indent="-285750" eaLnBrk="1" hangingPunct="1">
              <a:buFont typeface="Arial" panose="020B0604020202020204" pitchFamily="34" charset="0"/>
              <a:buChar char="•"/>
            </a:pPr>
            <a:r>
              <a:rPr lang="en-US" sz="1400" dirty="0"/>
              <a:t>Assembling actin filaments inside biomolecular condensates composed of proteins that bind multi-</a:t>
            </a:r>
            <a:r>
              <a:rPr lang="en-US" sz="1400" dirty="0" err="1"/>
              <a:t>valently</a:t>
            </a:r>
            <a:r>
              <a:rPr lang="en-US" sz="1400" dirty="0"/>
              <a:t> to actin filaments. </a:t>
            </a:r>
          </a:p>
          <a:p>
            <a:pPr eaLnBrk="1" hangingPunct="1"/>
            <a:endParaRPr lang="en-US" sz="1400" b="1" i="1" dirty="0"/>
          </a:p>
          <a:p>
            <a:pPr eaLnBrk="1" hangingPunct="1"/>
            <a:r>
              <a:rPr lang="en-US" sz="1400" b="1" i="1" dirty="0"/>
              <a:t>Importance of Achievement:</a:t>
            </a:r>
          </a:p>
          <a:p>
            <a:pPr eaLnBrk="1" hangingPunct="1"/>
            <a:endParaRPr lang="en-US" sz="1400" b="1" i="1" dirty="0"/>
          </a:p>
          <a:p>
            <a:pPr eaLnBrk="1" hangingPunct="1"/>
            <a:r>
              <a:rPr lang="en-US" sz="1400" dirty="0"/>
              <a:t>Alignment of semi-rigid actin filaments to form bundles is a key step toward creating rigid structural elements that can withstand and apply </a:t>
            </a:r>
            <a:r>
              <a:rPr lang="en-US" sz="1400" u="sng" dirty="0"/>
              <a:t>tunable mechanical forces</a:t>
            </a:r>
            <a:r>
              <a:rPr lang="en-US" sz="1400" dirty="0"/>
              <a:t> in actin-based materials.</a:t>
            </a:r>
          </a:p>
          <a:p>
            <a:pPr eaLnBrk="1" hangingPunct="1"/>
            <a:endParaRPr lang="en-US" sz="1400" b="1" i="1" dirty="0"/>
          </a:p>
          <a:p>
            <a:pPr eaLnBrk="1" hangingPunct="1"/>
            <a:r>
              <a:rPr lang="en-US" sz="1400" b="1" i="1" dirty="0"/>
              <a:t>Relationship of Achievement to IRG: </a:t>
            </a:r>
          </a:p>
          <a:p>
            <a:pPr eaLnBrk="1" hangingPunct="1"/>
            <a:endParaRPr lang="en-US" sz="1400" dirty="0"/>
          </a:p>
          <a:p>
            <a:pPr eaLnBrk="1" hangingPunct="1"/>
            <a:r>
              <a:rPr lang="en-US" sz="1400" dirty="0"/>
              <a:t>Now that we can control filament bundling, we are engineering fuel-driven bundling, a key step toward out-of-equilibrium actin-based materials. </a:t>
            </a:r>
          </a:p>
        </p:txBody>
      </p:sp>
      <p:pic>
        <p:nvPicPr>
          <p:cNvPr id="19" name="Picture 18">
            <a:extLst>
              <a:ext uri="{FF2B5EF4-FFF2-40B4-BE49-F238E27FC236}">
                <a16:creationId xmlns:a16="http://schemas.microsoft.com/office/drawing/2014/main" id="{3807BB26-4F6B-EEA1-E89E-33CFB931E873}"/>
              </a:ext>
            </a:extLst>
          </p:cNvPr>
          <p:cNvPicPr>
            <a:picLocks noChangeAspect="1"/>
          </p:cNvPicPr>
          <p:nvPr/>
        </p:nvPicPr>
        <p:blipFill>
          <a:blip r:embed="rId4"/>
          <a:stretch>
            <a:fillRect/>
          </a:stretch>
        </p:blipFill>
        <p:spPr>
          <a:xfrm rot="5400000">
            <a:off x="10076981" y="5449001"/>
            <a:ext cx="811215" cy="2088783"/>
          </a:xfrm>
          <a:prstGeom prst="rect">
            <a:avLst/>
          </a:prstGeom>
        </p:spPr>
      </p:pic>
      <p:sp>
        <p:nvSpPr>
          <p:cNvPr id="24" name="flSlide132Footer" descr="  ">
            <a:extLst>
              <a:ext uri="{FF2B5EF4-FFF2-40B4-BE49-F238E27FC236}">
                <a16:creationId xmlns:a16="http://schemas.microsoft.com/office/drawing/2014/main" id="{B923A301-1B35-76BE-D5D0-B71DB711A487}"/>
              </a:ext>
            </a:extLst>
          </p:cNvPr>
          <p:cNvSpPr txBox="1"/>
          <p:nvPr/>
        </p:nvSpPr>
        <p:spPr>
          <a:xfrm>
            <a:off x="0" y="6537960"/>
            <a:ext cx="242374" cy="223138"/>
          </a:xfrm>
          <a:prstGeom prst="rect">
            <a:avLst/>
          </a:prstGeom>
          <a:noFill/>
        </p:spPr>
        <p:txBody>
          <a:bodyPr vert="horz" wrap="none" rtlCol="0">
            <a:spAutoFit/>
          </a:bodyPr>
          <a:lstStyle/>
          <a:p>
            <a:r>
              <a:rPr lang="en-US" sz="850">
                <a:solidFill>
                  <a:srgbClr val="000000"/>
                </a:solidFill>
                <a:latin typeface="Microsoft Sans Serif" panose="020B0604020202020204" pitchFamily="34" charset="0"/>
              </a:rPr>
              <a:t>  </a:t>
            </a:r>
          </a:p>
        </p:txBody>
      </p:sp>
      <p:sp>
        <p:nvSpPr>
          <p:cNvPr id="25" name="hcSlide132Header">
            <a:extLst>
              <a:ext uri="{FF2B5EF4-FFF2-40B4-BE49-F238E27FC236}">
                <a16:creationId xmlns:a16="http://schemas.microsoft.com/office/drawing/2014/main" id="{D1B9DD72-0991-8E27-8B97-CE240360EC1C}"/>
              </a:ext>
            </a:extLst>
          </p:cNvPr>
          <p:cNvSpPr txBox="1"/>
          <p:nvPr/>
        </p:nvSpPr>
        <p:spPr>
          <a:xfrm>
            <a:off x="5994400" y="0"/>
            <a:ext cx="184731" cy="369332"/>
          </a:xfrm>
          <a:prstGeom prst="rect">
            <a:avLst/>
          </a:prstGeom>
          <a:noFill/>
        </p:spPr>
        <p:txBody>
          <a:bodyPr vert="horz" wrap="none" rtlCol="0">
            <a:spAutoFit/>
          </a:bodyPr>
          <a:lstStyle/>
          <a:p>
            <a:endParaRPr lang="en-US"/>
          </a:p>
        </p:txBody>
      </p:sp>
      <p:grpSp>
        <p:nvGrpSpPr>
          <p:cNvPr id="1030" name="Group 1029" descr="Schematic diagram showing how protein condensates bind actin filaments and drive actin bundling, and optical microscope images demonstrating that behavior experimentally.">
            <a:extLst>
              <a:ext uri="{FF2B5EF4-FFF2-40B4-BE49-F238E27FC236}">
                <a16:creationId xmlns:a16="http://schemas.microsoft.com/office/drawing/2014/main" id="{C666A09E-3748-0E6F-BB4D-08168BDE00F4}"/>
              </a:ext>
            </a:extLst>
          </p:cNvPr>
          <p:cNvGrpSpPr/>
          <p:nvPr/>
        </p:nvGrpSpPr>
        <p:grpSpPr>
          <a:xfrm>
            <a:off x="5294952" y="3258344"/>
            <a:ext cx="3335238" cy="2918649"/>
            <a:chOff x="5595006" y="782765"/>
            <a:chExt cx="4980607" cy="4358503"/>
          </a:xfrm>
        </p:grpSpPr>
        <p:pic>
          <p:nvPicPr>
            <p:cNvPr id="1031" name="Picture 1030">
              <a:extLst>
                <a:ext uri="{FF2B5EF4-FFF2-40B4-BE49-F238E27FC236}">
                  <a16:creationId xmlns:a16="http://schemas.microsoft.com/office/drawing/2014/main" id="{4CDD13F4-8F97-7338-11AD-B26ABB059DEC}"/>
                </a:ext>
              </a:extLst>
            </p:cNvPr>
            <p:cNvPicPr>
              <a:picLocks noChangeAspect="1"/>
            </p:cNvPicPr>
            <p:nvPr/>
          </p:nvPicPr>
          <p:blipFill>
            <a:blip r:embed="rId5"/>
            <a:stretch>
              <a:fillRect/>
            </a:stretch>
          </p:blipFill>
          <p:spPr>
            <a:xfrm>
              <a:off x="6213696" y="4207453"/>
              <a:ext cx="3779816" cy="933815"/>
            </a:xfrm>
            <a:prstGeom prst="rect">
              <a:avLst/>
            </a:prstGeom>
          </p:spPr>
        </p:pic>
        <p:grpSp>
          <p:nvGrpSpPr>
            <p:cNvPr id="1032" name="Group 1031">
              <a:extLst>
                <a:ext uri="{FF2B5EF4-FFF2-40B4-BE49-F238E27FC236}">
                  <a16:creationId xmlns:a16="http://schemas.microsoft.com/office/drawing/2014/main" id="{E9611F23-24EE-3D0B-611D-42984C8944B1}"/>
                </a:ext>
              </a:extLst>
            </p:cNvPr>
            <p:cNvGrpSpPr/>
            <p:nvPr/>
          </p:nvGrpSpPr>
          <p:grpSpPr>
            <a:xfrm>
              <a:off x="6080614" y="782765"/>
              <a:ext cx="4494999" cy="1463675"/>
              <a:chOff x="6080614" y="644525"/>
              <a:chExt cx="4494999" cy="1463675"/>
            </a:xfrm>
          </p:grpSpPr>
          <p:pic>
            <p:nvPicPr>
              <p:cNvPr id="1043" name="Picture 1042">
                <a:extLst>
                  <a:ext uri="{FF2B5EF4-FFF2-40B4-BE49-F238E27FC236}">
                    <a16:creationId xmlns:a16="http://schemas.microsoft.com/office/drawing/2014/main" id="{91E440EC-94F5-4B54-C698-599E7CE9F165}"/>
                  </a:ext>
                </a:extLst>
              </p:cNvPr>
              <p:cNvPicPr>
                <a:picLocks noChangeAspect="1"/>
              </p:cNvPicPr>
              <p:nvPr/>
            </p:nvPicPr>
            <p:blipFill>
              <a:blip r:embed="rId6"/>
              <a:srcRect l="33055" b="16012"/>
              <a:stretch/>
            </p:blipFill>
            <p:spPr>
              <a:xfrm>
                <a:off x="6096000" y="644525"/>
                <a:ext cx="1346377" cy="1336675"/>
              </a:xfrm>
              <a:prstGeom prst="rect">
                <a:avLst/>
              </a:prstGeom>
            </p:spPr>
          </p:pic>
          <p:pic>
            <p:nvPicPr>
              <p:cNvPr id="1044" name="Picture 1043">
                <a:extLst>
                  <a:ext uri="{FF2B5EF4-FFF2-40B4-BE49-F238E27FC236}">
                    <a16:creationId xmlns:a16="http://schemas.microsoft.com/office/drawing/2014/main" id="{206E1944-B0E8-86AE-4D8F-D843D7B09B49}"/>
                  </a:ext>
                </a:extLst>
              </p:cNvPr>
              <p:cNvPicPr>
                <a:picLocks noChangeAspect="1"/>
              </p:cNvPicPr>
              <p:nvPr/>
            </p:nvPicPr>
            <p:blipFill>
              <a:blip r:embed="rId7"/>
              <a:srcRect b="21062"/>
              <a:stretch/>
            </p:blipFill>
            <p:spPr>
              <a:xfrm>
                <a:off x="7533963" y="644525"/>
                <a:ext cx="3041650" cy="1463675"/>
              </a:xfrm>
              <a:prstGeom prst="rect">
                <a:avLst/>
              </a:prstGeom>
            </p:spPr>
          </p:pic>
          <p:sp>
            <p:nvSpPr>
              <p:cNvPr id="1045" name="Rectangle 1044">
                <a:extLst>
                  <a:ext uri="{FF2B5EF4-FFF2-40B4-BE49-F238E27FC236}">
                    <a16:creationId xmlns:a16="http://schemas.microsoft.com/office/drawing/2014/main" id="{0FC7D442-33E6-C1EB-23A6-FFB111775FA3}"/>
                  </a:ext>
                </a:extLst>
              </p:cNvPr>
              <p:cNvSpPr/>
              <p:nvPr/>
            </p:nvSpPr>
            <p:spPr>
              <a:xfrm>
                <a:off x="6080614" y="1102337"/>
                <a:ext cx="396386" cy="457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grpSp>
        <p:grpSp>
          <p:nvGrpSpPr>
            <p:cNvPr id="1033" name="Group 1032">
              <a:extLst>
                <a:ext uri="{FF2B5EF4-FFF2-40B4-BE49-F238E27FC236}">
                  <a16:creationId xmlns:a16="http://schemas.microsoft.com/office/drawing/2014/main" id="{3C3BC7D0-B11C-5DAC-C4E8-33ACFF0C3AE5}"/>
                </a:ext>
              </a:extLst>
            </p:cNvPr>
            <p:cNvGrpSpPr/>
            <p:nvPr/>
          </p:nvGrpSpPr>
          <p:grpSpPr>
            <a:xfrm>
              <a:off x="5595006" y="2487481"/>
              <a:ext cx="4980607" cy="1664560"/>
              <a:chOff x="5595006" y="2487481"/>
              <a:chExt cx="4980607" cy="1664560"/>
            </a:xfrm>
          </p:grpSpPr>
          <p:pic>
            <p:nvPicPr>
              <p:cNvPr id="1038" name="Picture 1037">
                <a:extLst>
                  <a:ext uri="{FF2B5EF4-FFF2-40B4-BE49-F238E27FC236}">
                    <a16:creationId xmlns:a16="http://schemas.microsoft.com/office/drawing/2014/main" id="{32ADCCCD-ABDF-AF10-C50C-AD6EE3D7759F}"/>
                  </a:ext>
                </a:extLst>
              </p:cNvPr>
              <p:cNvPicPr>
                <a:picLocks noChangeAspect="1"/>
              </p:cNvPicPr>
              <p:nvPr/>
            </p:nvPicPr>
            <p:blipFill>
              <a:blip r:embed="rId8"/>
              <a:srcRect l="5507" b="11077"/>
              <a:stretch/>
            </p:blipFill>
            <p:spPr>
              <a:xfrm>
                <a:off x="5638800" y="2487481"/>
                <a:ext cx="1926150" cy="1463676"/>
              </a:xfrm>
              <a:prstGeom prst="rect">
                <a:avLst/>
              </a:prstGeom>
            </p:spPr>
          </p:pic>
          <p:pic>
            <p:nvPicPr>
              <p:cNvPr id="1039" name="Picture 1038">
                <a:extLst>
                  <a:ext uri="{FF2B5EF4-FFF2-40B4-BE49-F238E27FC236}">
                    <a16:creationId xmlns:a16="http://schemas.microsoft.com/office/drawing/2014/main" id="{D749207C-C51A-240E-5E3D-B50E4FB197AF}"/>
                  </a:ext>
                </a:extLst>
              </p:cNvPr>
              <p:cNvPicPr>
                <a:picLocks noChangeAspect="1"/>
              </p:cNvPicPr>
              <p:nvPr/>
            </p:nvPicPr>
            <p:blipFill>
              <a:blip r:embed="rId9"/>
              <a:srcRect l="7764" r="69516" b="21331"/>
              <a:stretch/>
            </p:blipFill>
            <p:spPr>
              <a:xfrm>
                <a:off x="7599961" y="2498725"/>
                <a:ext cx="1422531" cy="1463675"/>
              </a:xfrm>
              <a:prstGeom prst="rect">
                <a:avLst/>
              </a:prstGeom>
            </p:spPr>
          </p:pic>
          <p:pic>
            <p:nvPicPr>
              <p:cNvPr id="1040" name="Picture 1039">
                <a:extLst>
                  <a:ext uri="{FF2B5EF4-FFF2-40B4-BE49-F238E27FC236}">
                    <a16:creationId xmlns:a16="http://schemas.microsoft.com/office/drawing/2014/main" id="{9734F490-18DE-21AA-0095-C62680F898A1}"/>
                  </a:ext>
                </a:extLst>
              </p:cNvPr>
              <p:cNvPicPr>
                <a:picLocks noChangeAspect="1"/>
              </p:cNvPicPr>
              <p:nvPr/>
            </p:nvPicPr>
            <p:blipFill>
              <a:blip r:embed="rId9"/>
              <a:srcRect l="74701" b="21331"/>
              <a:stretch/>
            </p:blipFill>
            <p:spPr>
              <a:xfrm>
                <a:off x="8991600" y="2498725"/>
                <a:ext cx="1584013" cy="1463675"/>
              </a:xfrm>
              <a:prstGeom prst="rect">
                <a:avLst/>
              </a:prstGeom>
            </p:spPr>
          </p:pic>
          <p:sp>
            <p:nvSpPr>
              <p:cNvPr id="1041" name="Rectangle 1040">
                <a:extLst>
                  <a:ext uri="{FF2B5EF4-FFF2-40B4-BE49-F238E27FC236}">
                    <a16:creationId xmlns:a16="http://schemas.microsoft.com/office/drawing/2014/main" id="{B68C6BDB-7EF2-096B-115F-4737DB8A77A6}"/>
                  </a:ext>
                </a:extLst>
              </p:cNvPr>
              <p:cNvSpPr/>
              <p:nvPr/>
            </p:nvSpPr>
            <p:spPr>
              <a:xfrm>
                <a:off x="5595006" y="3694841"/>
                <a:ext cx="396386" cy="457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1042" name="Rectangle 1041">
                <a:extLst>
                  <a:ext uri="{FF2B5EF4-FFF2-40B4-BE49-F238E27FC236}">
                    <a16:creationId xmlns:a16="http://schemas.microsoft.com/office/drawing/2014/main" id="{AA1B7B24-E3CE-FDBE-E26A-A8004A18730A}"/>
                  </a:ext>
                </a:extLst>
              </p:cNvPr>
              <p:cNvSpPr/>
              <p:nvPr/>
            </p:nvSpPr>
            <p:spPr>
              <a:xfrm>
                <a:off x="5991391" y="3862248"/>
                <a:ext cx="1272931" cy="2897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grpSp>
        <p:sp>
          <p:nvSpPr>
            <p:cNvPr id="1034" name="TextBox 1033">
              <a:extLst>
                <a:ext uri="{FF2B5EF4-FFF2-40B4-BE49-F238E27FC236}">
                  <a16:creationId xmlns:a16="http://schemas.microsoft.com/office/drawing/2014/main" id="{65F4D7C3-5785-7A6E-B40B-8B9F1735C671}"/>
                </a:ext>
              </a:extLst>
            </p:cNvPr>
            <p:cNvSpPr txBox="1"/>
            <p:nvPr/>
          </p:nvSpPr>
          <p:spPr>
            <a:xfrm>
              <a:off x="7651913" y="3839578"/>
              <a:ext cx="1211748" cy="459612"/>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no actin</a:t>
              </a:r>
            </a:p>
          </p:txBody>
        </p:sp>
        <p:sp>
          <p:nvSpPr>
            <p:cNvPr id="1035" name="TextBox 1034">
              <a:extLst>
                <a:ext uri="{FF2B5EF4-FFF2-40B4-BE49-F238E27FC236}">
                  <a16:creationId xmlns:a16="http://schemas.microsoft.com/office/drawing/2014/main" id="{F024A265-5412-DBC0-FBEA-A87D171F81BF}"/>
                </a:ext>
              </a:extLst>
            </p:cNvPr>
            <p:cNvSpPr txBox="1"/>
            <p:nvPr/>
          </p:nvSpPr>
          <p:spPr>
            <a:xfrm>
              <a:off x="8991600" y="3849762"/>
              <a:ext cx="1391282" cy="459612"/>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with actin</a:t>
              </a:r>
            </a:p>
          </p:txBody>
        </p:sp>
        <p:sp>
          <p:nvSpPr>
            <p:cNvPr id="1036" name="TextBox 1035">
              <a:extLst>
                <a:ext uri="{FF2B5EF4-FFF2-40B4-BE49-F238E27FC236}">
                  <a16:creationId xmlns:a16="http://schemas.microsoft.com/office/drawing/2014/main" id="{BCB4B449-06CF-4EA7-520B-A8BBFB49964B}"/>
                </a:ext>
              </a:extLst>
            </p:cNvPr>
            <p:cNvSpPr txBox="1"/>
            <p:nvPr/>
          </p:nvSpPr>
          <p:spPr>
            <a:xfrm>
              <a:off x="7711968" y="2075936"/>
              <a:ext cx="1092056" cy="459612"/>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droplet</a:t>
              </a:r>
            </a:p>
          </p:txBody>
        </p:sp>
        <p:sp>
          <p:nvSpPr>
            <p:cNvPr id="1037" name="TextBox 1036">
              <a:extLst>
                <a:ext uri="{FF2B5EF4-FFF2-40B4-BE49-F238E27FC236}">
                  <a16:creationId xmlns:a16="http://schemas.microsoft.com/office/drawing/2014/main" id="{46CBBB86-93DF-B3A1-224C-69353A037264}"/>
                </a:ext>
              </a:extLst>
            </p:cNvPr>
            <p:cNvSpPr txBox="1"/>
            <p:nvPr/>
          </p:nvSpPr>
          <p:spPr>
            <a:xfrm>
              <a:off x="9299116" y="2075936"/>
              <a:ext cx="840707" cy="459612"/>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actin</a:t>
              </a:r>
            </a:p>
          </p:txBody>
        </p:sp>
      </p:grpSp>
      <p:sp>
        <p:nvSpPr>
          <p:cNvPr id="1046" name="TextBox 1045">
            <a:extLst>
              <a:ext uri="{FF2B5EF4-FFF2-40B4-BE49-F238E27FC236}">
                <a16:creationId xmlns:a16="http://schemas.microsoft.com/office/drawing/2014/main" id="{B862F8F8-EAF0-8C0E-6D23-1037ECE80125}"/>
              </a:ext>
            </a:extLst>
          </p:cNvPr>
          <p:cNvSpPr txBox="1"/>
          <p:nvPr/>
        </p:nvSpPr>
        <p:spPr>
          <a:xfrm>
            <a:off x="5986595" y="1625032"/>
            <a:ext cx="2482481" cy="1323439"/>
          </a:xfrm>
          <a:prstGeom prst="rect">
            <a:avLst/>
          </a:prstGeom>
          <a:noFill/>
        </p:spPr>
        <p:txBody>
          <a:bodyPr wrap="square" rtlCol="0">
            <a:spAutoFit/>
          </a:bodyPr>
          <a:lstStyle/>
          <a:p>
            <a:r>
              <a:rPr lang="en-US" sz="1600" i="1" dirty="0">
                <a:solidFill>
                  <a:srgbClr val="0070C0"/>
                </a:solidFill>
                <a:latin typeface="Arial" panose="020B0604020202020204" pitchFamily="34" charset="0"/>
                <a:cs typeface="Arial" panose="020B0604020202020204" pitchFamily="34" charset="0"/>
              </a:rPr>
              <a:t>Actin bundling increases with the size and stoichiometry of polymer depletants. (Clarke et al, J Chem Phys 2024).</a:t>
            </a:r>
          </a:p>
        </p:txBody>
      </p:sp>
      <p:sp>
        <p:nvSpPr>
          <p:cNvPr id="1047" name="TextBox 1046">
            <a:extLst>
              <a:ext uri="{FF2B5EF4-FFF2-40B4-BE49-F238E27FC236}">
                <a16:creationId xmlns:a16="http://schemas.microsoft.com/office/drawing/2014/main" id="{63586F4E-A996-FDC0-33F3-8728251329FD}"/>
              </a:ext>
            </a:extLst>
          </p:cNvPr>
          <p:cNvSpPr txBox="1"/>
          <p:nvPr/>
        </p:nvSpPr>
        <p:spPr>
          <a:xfrm>
            <a:off x="8832664" y="4358889"/>
            <a:ext cx="2482481" cy="1569660"/>
          </a:xfrm>
          <a:prstGeom prst="rect">
            <a:avLst/>
          </a:prstGeom>
          <a:noFill/>
        </p:spPr>
        <p:txBody>
          <a:bodyPr wrap="square" rtlCol="0">
            <a:spAutoFit/>
          </a:bodyPr>
          <a:lstStyle/>
          <a:p>
            <a:r>
              <a:rPr lang="en-US" sz="1600" i="1" dirty="0">
                <a:solidFill>
                  <a:srgbClr val="0070C0"/>
                </a:solidFill>
                <a:latin typeface="Arial" panose="020B0604020202020204" pitchFamily="34" charset="0"/>
                <a:cs typeface="Arial" panose="020B0604020202020204" pitchFamily="34" charset="0"/>
              </a:rPr>
              <a:t>Protein condensates that bind actin filaments can use their surface tension to drive actin bundling. (Walker et al, Dev Cell 2025). </a:t>
            </a:r>
          </a:p>
        </p:txBody>
      </p:sp>
    </p:spTree>
    <p:extLst>
      <p:ext uri="{BB962C8B-B14F-4D97-AF65-F5344CB8AC3E}">
        <p14:creationId xmlns:p14="http://schemas.microsoft.com/office/powerpoint/2010/main" val="38660260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3563</TotalTime>
  <Words>589</Words>
  <Application>Microsoft Office PowerPoint</Application>
  <PresentationFormat>Widescreen</PresentationFormat>
  <Paragraphs>33</Paragraphs>
  <Slides>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vt:i4>
      </vt:variant>
    </vt:vector>
  </HeadingPairs>
  <TitlesOfParts>
    <vt:vector size="12" baseType="lpstr">
      <vt:lpstr>Arial</vt:lpstr>
      <vt:lpstr>Calibri</vt:lpstr>
      <vt:lpstr>Calibri Light</vt:lpstr>
      <vt:lpstr>ElsevierSans</vt:lpstr>
      <vt:lpstr>Helvetica</vt:lpstr>
      <vt:lpstr>Microsoft Sans Serif</vt:lpstr>
      <vt:lpstr>New York</vt:lpstr>
      <vt:lpstr>Sitka Subheading</vt:lpstr>
      <vt:lpstr>Times New Roman</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dc:creator>
  <cp:lastModifiedBy>Yu, Edward T</cp:lastModifiedBy>
  <cp:revision>278</cp:revision>
  <cp:lastPrinted>2018-03-20T12:31:18Z</cp:lastPrinted>
  <dcterms:created xsi:type="dcterms:W3CDTF">2017-10-05T17:34:54Z</dcterms:created>
  <dcterms:modified xsi:type="dcterms:W3CDTF">2025-04-04T22:53:00Z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9b3d174c-23b2-471b-a915-ef0585a807c5</vt:lpwstr>
  </property>
  <property fmtid="{D5CDD505-2E9C-101B-9397-08002B2CF9AE}" pid="3" name="ContainsCUI">
    <vt:lpwstr>No</vt:lpwstr>
  </property>
</Properties>
</file>