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3"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en, Allison" initials="GA" lastIdx="4" clrIdx="0">
    <p:extLst>
      <p:ext uri="{19B8F6BF-5375-455C-9EA6-DF929625EA0E}">
        <p15:presenceInfo xmlns:p15="http://schemas.microsoft.com/office/powerpoint/2012/main" userId="Green, Alli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0" autoAdjust="0"/>
    <p:restoredTop sz="84275" autoAdjust="0"/>
  </p:normalViewPr>
  <p:slideViewPr>
    <p:cSldViewPr snapToGrid="0" snapToObjects="1">
      <p:cViewPr>
        <p:scale>
          <a:sx n="100" d="100"/>
          <a:sy n="100" d="100"/>
        </p:scale>
        <p:origin x="153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03482A5-CACD-40B2-BE8A-4376665E244A}" type="datetimeFigureOut">
              <a:rPr lang="en-US" smtClean="0"/>
              <a:t>4/12/2021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1832FFD-6EE6-4D02-B389-1EB1ED674233}" type="slidenum">
              <a:rPr lang="en-US" smtClean="0"/>
              <a:t>‹#›</a:t>
            </a:fld>
            <a:endParaRPr lang="en-US"/>
          </a:p>
        </p:txBody>
      </p:sp>
    </p:spTree>
    <p:extLst>
      <p:ext uri="{BB962C8B-B14F-4D97-AF65-F5344CB8AC3E}">
        <p14:creationId xmlns:p14="http://schemas.microsoft.com/office/powerpoint/2010/main" val="337560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Arial" panose="020B0604020202020204" pitchFamily="34" charset="0"/>
                <a:ea typeface="Times New Roman" panose="02020603050405020304" pitchFamily="18" charset="0"/>
              </a:rPr>
              <a:t>This highlight demonstrates the combination of colloidal nanocrystals with uniquely developed ligands for the use of gelation assembly. Linking molecules that are paired with ligand functional groups are used for control the assembly from small clusters to full spanning gel networks. Small angle x-ray scattering was used to monitor the assembly over time and at different concentrations of linking agent, and to observe how the assembly can be reversed when molecular capping agents or excess nanocrystals with available functional groups are introduced to the gel assembly. Optical properties from the colloidal nanocrystals were manipulated when assembled and returned to their original state when the assembly was reversed. Molecular simulations revealed a competition between looping and bridging when linker molecules were introduced to nanocrystals capped with their linking pair. The assembly behavior was rationalized using a thermodynamic perturbation theory to compute a phase diagram. Through this combined experimental, computational and theoretical work provided a platform for controlling and designing the properties of reversible colloidal assemblies.</a:t>
            </a:r>
            <a:endParaRPr lang="en-US" sz="1800" dirty="0">
              <a:effectLst/>
              <a:latin typeface="Times New Roman" panose="02020603050405020304" pitchFamily="18" charset="0"/>
              <a:ea typeface="Times New Roman" panose="02020603050405020304" pitchFamily="18" charset="0"/>
            </a:endParaRPr>
          </a:p>
          <a:p>
            <a:endParaRPr lang="en-US" baseline="0" dirty="0"/>
          </a:p>
          <a:p>
            <a:r>
              <a:rPr lang="en-US" baseline="0" dirty="0"/>
              <a:t>Publication citation for this work:</a:t>
            </a:r>
          </a:p>
          <a:p>
            <a:endParaRPr lang="en-US" baseline="0" dirty="0"/>
          </a:p>
          <a:p>
            <a:r>
              <a:rPr lang="en-US" sz="1200" dirty="0">
                <a:solidFill>
                  <a:schemeClr val="tx1">
                    <a:lumMod val="65000"/>
                    <a:lumOff val="35000"/>
                  </a:schemeClr>
                </a:solidFill>
                <a:effectLst/>
              </a:rPr>
              <a:t>Dominguez, M. N.; Howard, M. P.; Maier, J. M.; Valenzuela, S. A.; Sherman, Z. M.; Reuther, J. F.; </a:t>
            </a:r>
            <a:r>
              <a:rPr lang="en-US" sz="1200" dirty="0" err="1">
                <a:solidFill>
                  <a:schemeClr val="tx1">
                    <a:lumMod val="65000"/>
                    <a:lumOff val="35000"/>
                  </a:schemeClr>
                </a:solidFill>
                <a:effectLst/>
              </a:rPr>
              <a:t>Reimnitz</a:t>
            </a:r>
            <a:r>
              <a:rPr lang="en-US" sz="1200" dirty="0">
                <a:solidFill>
                  <a:schemeClr val="tx1">
                    <a:lumMod val="65000"/>
                    <a:lumOff val="35000"/>
                  </a:schemeClr>
                </a:solidFill>
                <a:effectLst/>
              </a:rPr>
              <a:t>, L. C.; Kang, J.; Cho, S. H.; Gibbs, S. L.; Menta, A. K.; Zhuang, D. L.; van der Stok, A.; Kline, S. J.; </a:t>
            </a:r>
            <a:r>
              <a:rPr lang="en-US" sz="1200" dirty="0" err="1">
                <a:solidFill>
                  <a:schemeClr val="tx1">
                    <a:lumMod val="65000"/>
                    <a:lumOff val="35000"/>
                  </a:schemeClr>
                </a:solidFill>
                <a:effectLst/>
              </a:rPr>
              <a:t>Anslyn</a:t>
            </a:r>
            <a:r>
              <a:rPr lang="en-US" sz="1200" dirty="0">
                <a:solidFill>
                  <a:schemeClr val="tx1">
                    <a:lumMod val="65000"/>
                    <a:lumOff val="35000"/>
                  </a:schemeClr>
                </a:solidFill>
                <a:effectLst/>
              </a:rPr>
              <a:t>, E. V.; </a:t>
            </a:r>
            <a:r>
              <a:rPr lang="en-US" sz="1200" dirty="0" err="1">
                <a:solidFill>
                  <a:schemeClr val="tx1">
                    <a:lumMod val="65000"/>
                    <a:lumOff val="35000"/>
                  </a:schemeClr>
                </a:solidFill>
                <a:effectLst/>
              </a:rPr>
              <a:t>Truskett</a:t>
            </a:r>
            <a:r>
              <a:rPr lang="en-US" sz="1200" dirty="0">
                <a:solidFill>
                  <a:schemeClr val="tx1">
                    <a:lumMod val="65000"/>
                    <a:lumOff val="35000"/>
                  </a:schemeClr>
                </a:solidFill>
                <a:effectLst/>
              </a:rPr>
              <a:t>, T. M.; </a:t>
            </a:r>
            <a:r>
              <a:rPr lang="en-US" sz="1200" dirty="0" err="1">
                <a:solidFill>
                  <a:schemeClr val="tx1">
                    <a:lumMod val="65000"/>
                    <a:lumOff val="35000"/>
                  </a:schemeClr>
                </a:solidFill>
                <a:effectLst/>
              </a:rPr>
              <a:t>Milliron</a:t>
            </a:r>
            <a:r>
              <a:rPr lang="en-US" sz="1200" dirty="0">
                <a:solidFill>
                  <a:schemeClr val="tx1">
                    <a:lumMod val="65000"/>
                    <a:lumOff val="35000"/>
                  </a:schemeClr>
                </a:solidFill>
                <a:effectLst/>
              </a:rPr>
              <a:t>, D. J. Assembly of Linked Nanocrystal Colloids by Reversible Covalent Bonds. </a:t>
            </a:r>
            <a:r>
              <a:rPr lang="en-US" sz="1200" i="1" dirty="0">
                <a:solidFill>
                  <a:schemeClr val="tx1">
                    <a:lumMod val="65000"/>
                    <a:lumOff val="35000"/>
                  </a:schemeClr>
                </a:solidFill>
                <a:effectLst/>
              </a:rPr>
              <a:t>Chemistry of Materials</a:t>
            </a:r>
            <a:r>
              <a:rPr lang="en-US" sz="1200" dirty="0">
                <a:solidFill>
                  <a:schemeClr val="tx1">
                    <a:lumMod val="65000"/>
                    <a:lumOff val="35000"/>
                  </a:schemeClr>
                </a:solidFill>
                <a:effectLst/>
              </a:rPr>
              <a:t> </a:t>
            </a:r>
            <a:r>
              <a:rPr lang="en-US" sz="1200" b="1" dirty="0">
                <a:solidFill>
                  <a:schemeClr val="tx1">
                    <a:lumMod val="65000"/>
                    <a:lumOff val="35000"/>
                  </a:schemeClr>
                </a:solidFill>
                <a:effectLst/>
              </a:rPr>
              <a:t>2020</a:t>
            </a:r>
            <a:r>
              <a:rPr lang="en-US" sz="1200" dirty="0">
                <a:solidFill>
                  <a:schemeClr val="tx1">
                    <a:lumMod val="65000"/>
                    <a:lumOff val="35000"/>
                  </a:schemeClr>
                </a:solidFill>
                <a:effectLst/>
              </a:rPr>
              <a:t>, </a:t>
            </a:r>
            <a:r>
              <a:rPr lang="en-US" sz="1200" i="1" dirty="0">
                <a:solidFill>
                  <a:schemeClr val="tx1">
                    <a:lumMod val="65000"/>
                    <a:lumOff val="35000"/>
                  </a:schemeClr>
                </a:solidFill>
                <a:effectLst/>
              </a:rPr>
              <a:t>32</a:t>
            </a:r>
            <a:r>
              <a:rPr lang="en-US" sz="1200" i="1" dirty="0">
                <a:solidFill>
                  <a:schemeClr val="tx1">
                    <a:lumMod val="65000"/>
                    <a:lumOff val="35000"/>
                  </a:schemeClr>
                </a:solidFill>
              </a:rPr>
              <a:t>, </a:t>
            </a:r>
            <a:r>
              <a:rPr lang="en-US" sz="1200" dirty="0">
                <a:solidFill>
                  <a:schemeClr val="tx1">
                    <a:lumMod val="65000"/>
                    <a:lumOff val="35000"/>
                  </a:schemeClr>
                </a:solidFill>
                <a:effectLst/>
              </a:rPr>
              <a:t>10235–10245.</a:t>
            </a:r>
            <a:endParaRPr lang="en-US" dirty="0"/>
          </a:p>
        </p:txBody>
      </p:sp>
      <p:sp>
        <p:nvSpPr>
          <p:cNvPr id="4" name="Slide Number Placeholder 3"/>
          <p:cNvSpPr>
            <a:spLocks noGrp="1"/>
          </p:cNvSpPr>
          <p:nvPr>
            <p:ph type="sldNum" sz="quarter" idx="10"/>
          </p:nvPr>
        </p:nvSpPr>
        <p:spPr/>
        <p:txBody>
          <a:bodyPr/>
          <a:lstStyle/>
          <a:p>
            <a:fld id="{41832FFD-6EE6-4D02-B389-1EB1ED674233}" type="slidenum">
              <a:rPr lang="en-US" smtClean="0"/>
              <a:t>1</a:t>
            </a:fld>
            <a:endParaRPr lang="en-US"/>
          </a:p>
        </p:txBody>
      </p:sp>
    </p:spTree>
    <p:extLst>
      <p:ext uri="{BB962C8B-B14F-4D97-AF65-F5344CB8AC3E}">
        <p14:creationId xmlns:p14="http://schemas.microsoft.com/office/powerpoint/2010/main" val="1551991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30651"/>
            <a:ext cx="5281622" cy="803189"/>
          </a:xfrm>
        </p:spPr>
        <p:txBody>
          <a:bodyPr/>
          <a:lstStyle>
            <a:lvl1pPr algn="l">
              <a:defRPr sz="2000" b="1">
                <a:solidFill>
                  <a:schemeClr val="tx1"/>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4/12/2021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5391" y="12822"/>
            <a:ext cx="5757872" cy="803189"/>
          </a:xfrm>
        </p:spPr>
        <p:txBody>
          <a:bodyPr/>
          <a:lstStyle/>
          <a:p>
            <a:pPr marL="0" marR="0" algn="just">
              <a:spcBef>
                <a:spcPts val="0"/>
              </a:spcBef>
              <a:spcAft>
                <a:spcPts val="0"/>
              </a:spcAft>
            </a:pPr>
            <a:r>
              <a:rPr lang="en-US" b="1" dirty="0">
                <a:effectLst/>
                <a:ea typeface="Times New Roman" panose="02020603050405020304" pitchFamily="18" charset="0"/>
              </a:rPr>
              <a:t>Assembly of Linked Nanocrystal Colloids by Reversible Covalent Bonds</a:t>
            </a:r>
            <a:endParaRPr lang="en-US" dirty="0">
              <a:effectLst/>
              <a:ea typeface="Times New Roman" panose="02020603050405020304" pitchFamily="18" charset="0"/>
            </a:endParaRPr>
          </a:p>
        </p:txBody>
      </p:sp>
      <p:sp>
        <p:nvSpPr>
          <p:cNvPr id="3" name="Content Placeholder 2"/>
          <p:cNvSpPr>
            <a:spLocks noGrp="1"/>
          </p:cNvSpPr>
          <p:nvPr>
            <p:ph idx="1"/>
          </p:nvPr>
        </p:nvSpPr>
        <p:spPr>
          <a:xfrm>
            <a:off x="205740" y="1413377"/>
            <a:ext cx="4175759" cy="4705483"/>
          </a:xfrm>
        </p:spPr>
        <p:txBody>
          <a:bodyPr>
            <a:normAutofit fontScale="55000" lnSpcReduction="20000"/>
          </a:bodyPr>
          <a:lstStyle/>
          <a:p>
            <a:r>
              <a:rPr lang="en-US" dirty="0"/>
              <a:t>Most colloidal assembly techniques are irreversible and rely on direct nanocrystal to nanocrystal bonding. Here we show how control of valence through molecular linkers gives control of clustering and gelation assembly.</a:t>
            </a:r>
          </a:p>
          <a:p>
            <a:r>
              <a:rPr lang="en-US" dirty="0"/>
              <a:t>This work demonstrated that dynamic covalent chemistry can be applied to control the gelation of colloidal nanocrystals through specific linking pairs as well as allow for the reversal of these assemblies.</a:t>
            </a:r>
          </a:p>
          <a:p>
            <a:r>
              <a:rPr lang="en-US" dirty="0">
                <a:effectLst/>
              </a:rPr>
              <a:t>The assembled state exhibited distinct optical properties from the original colloid, and using capping agents, was easily manipulated to recover the original optical response.</a:t>
            </a:r>
          </a:p>
          <a:p>
            <a:r>
              <a:rPr lang="en-US" dirty="0"/>
              <a:t>Molecular dynamics simulations and theory predictions were used to compute a phase diagram for the molecular linking system and nanocrystals as well as reveal the competition between looping and bridging linking motifs. </a:t>
            </a:r>
          </a:p>
          <a:p>
            <a:endParaRPr lang="en-US" dirty="0"/>
          </a:p>
        </p:txBody>
      </p:sp>
      <p:sp>
        <p:nvSpPr>
          <p:cNvPr id="4" name="Rectangle 3"/>
          <p:cNvSpPr/>
          <p:nvPr/>
        </p:nvSpPr>
        <p:spPr>
          <a:xfrm>
            <a:off x="152400" y="346918"/>
            <a:ext cx="2759824" cy="276999"/>
          </a:xfrm>
          <a:prstGeom prst="rect">
            <a:avLst/>
          </a:prstGeom>
        </p:spPr>
        <p:txBody>
          <a:bodyPr wrap="square" anchor="ctr">
            <a:spAutoFit/>
          </a:bodyPr>
          <a:lstStyle/>
          <a:p>
            <a:r>
              <a:rPr lang="en-US" sz="1200" b="1" dirty="0">
                <a:solidFill>
                  <a:schemeClr val="bg1"/>
                </a:solidFill>
              </a:rPr>
              <a:t>MRSEC: DMR-1720595</a:t>
            </a:r>
          </a:p>
        </p:txBody>
      </p:sp>
      <p:sp>
        <p:nvSpPr>
          <p:cNvPr id="5" name="Rectangle 4"/>
          <p:cNvSpPr/>
          <p:nvPr/>
        </p:nvSpPr>
        <p:spPr>
          <a:xfrm>
            <a:off x="286612" y="746950"/>
            <a:ext cx="688748" cy="276999"/>
          </a:xfrm>
          <a:prstGeom prst="rect">
            <a:avLst/>
          </a:prstGeom>
        </p:spPr>
        <p:txBody>
          <a:bodyPr wrap="square" anchor="ctr">
            <a:spAutoFit/>
          </a:bodyPr>
          <a:lstStyle/>
          <a:p>
            <a:r>
              <a:rPr lang="en-US" sz="1200" b="1" dirty="0">
                <a:solidFill>
                  <a:srgbClr val="002060"/>
                </a:solidFill>
              </a:rPr>
              <a:t>2021</a:t>
            </a:r>
          </a:p>
        </p:txBody>
      </p:sp>
      <p:sp>
        <p:nvSpPr>
          <p:cNvPr id="6" name="Rectangle 5"/>
          <p:cNvSpPr/>
          <p:nvPr/>
        </p:nvSpPr>
        <p:spPr>
          <a:xfrm>
            <a:off x="4451423" y="1115087"/>
            <a:ext cx="4692577" cy="276999"/>
          </a:xfrm>
          <a:prstGeom prst="rect">
            <a:avLst/>
          </a:prstGeom>
        </p:spPr>
        <p:txBody>
          <a:bodyPr wrap="square" anchor="ctr">
            <a:spAutoFit/>
          </a:bodyPr>
          <a:lstStyle/>
          <a:p>
            <a:r>
              <a:rPr lang="en-US" sz="1200" b="1" dirty="0">
                <a:solidFill>
                  <a:schemeClr val="bg1"/>
                </a:solidFill>
              </a:rPr>
              <a:t>D. </a:t>
            </a:r>
            <a:r>
              <a:rPr lang="en-US" sz="1200" b="1" dirty="0" err="1">
                <a:solidFill>
                  <a:schemeClr val="bg1"/>
                </a:solidFill>
              </a:rPr>
              <a:t>Milliron</a:t>
            </a:r>
            <a:r>
              <a:rPr lang="en-US" sz="1200" b="1" dirty="0">
                <a:solidFill>
                  <a:schemeClr val="bg1"/>
                </a:solidFill>
              </a:rPr>
              <a:t>, E. </a:t>
            </a:r>
            <a:r>
              <a:rPr lang="en-US" sz="1200" b="1" dirty="0" err="1">
                <a:solidFill>
                  <a:schemeClr val="bg1"/>
                </a:solidFill>
              </a:rPr>
              <a:t>Anslyn</a:t>
            </a:r>
            <a:r>
              <a:rPr lang="en-US" sz="1200" b="1" dirty="0">
                <a:solidFill>
                  <a:schemeClr val="bg1"/>
                </a:solidFill>
              </a:rPr>
              <a:t>, T. </a:t>
            </a:r>
            <a:r>
              <a:rPr lang="en-US" sz="1200" b="1" dirty="0" err="1">
                <a:solidFill>
                  <a:schemeClr val="bg1"/>
                </a:solidFill>
              </a:rPr>
              <a:t>Truskett</a:t>
            </a:r>
            <a:r>
              <a:rPr lang="en-US" sz="1200" b="1" dirty="0">
                <a:solidFill>
                  <a:schemeClr val="bg1"/>
                </a:solidFill>
              </a:rPr>
              <a:t>: Univ. of Texas at Austin</a:t>
            </a:r>
          </a:p>
        </p:txBody>
      </p:sp>
      <p:sp>
        <p:nvSpPr>
          <p:cNvPr id="11" name="Rectangle 10"/>
          <p:cNvSpPr/>
          <p:nvPr/>
        </p:nvSpPr>
        <p:spPr>
          <a:xfrm>
            <a:off x="4892040" y="1546860"/>
            <a:ext cx="3535680" cy="457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042962" y="6214952"/>
            <a:ext cx="6101038" cy="646331"/>
          </a:xfrm>
          <a:prstGeom prst="rect">
            <a:avLst/>
          </a:prstGeom>
          <a:noFill/>
        </p:spPr>
        <p:txBody>
          <a:bodyPr wrap="square" rtlCol="0">
            <a:spAutoFit/>
          </a:bodyPr>
          <a:lstStyle/>
          <a:p>
            <a:r>
              <a:rPr lang="en-US" sz="900" dirty="0">
                <a:solidFill>
                  <a:schemeClr val="tx1">
                    <a:lumMod val="65000"/>
                    <a:lumOff val="35000"/>
                  </a:schemeClr>
                </a:solidFill>
              </a:rPr>
              <a:t>[</a:t>
            </a:r>
            <a:r>
              <a:rPr lang="en-US" sz="900" dirty="0">
                <a:solidFill>
                  <a:schemeClr val="tx1">
                    <a:lumMod val="65000"/>
                    <a:lumOff val="35000"/>
                  </a:schemeClr>
                </a:solidFill>
                <a:effectLst/>
              </a:rPr>
              <a:t>Dominguez, M. N.; Howard, M. P.; Maier, J. M.; Valenzuela, S. A.; Sherman, Z. M.; Reuther, J. F.; </a:t>
            </a:r>
            <a:r>
              <a:rPr lang="en-US" sz="900" dirty="0" err="1">
                <a:solidFill>
                  <a:schemeClr val="tx1">
                    <a:lumMod val="65000"/>
                    <a:lumOff val="35000"/>
                  </a:schemeClr>
                </a:solidFill>
                <a:effectLst/>
              </a:rPr>
              <a:t>Reimnitz</a:t>
            </a:r>
            <a:r>
              <a:rPr lang="en-US" sz="900" dirty="0">
                <a:solidFill>
                  <a:schemeClr val="tx1">
                    <a:lumMod val="65000"/>
                    <a:lumOff val="35000"/>
                  </a:schemeClr>
                </a:solidFill>
                <a:effectLst/>
              </a:rPr>
              <a:t>, L. C.; Kang, J.; Cho, S. H.; Gibbs, S. L.; Menta, A. K.; Zhuang, D. L.; van der Stok, A.; Kline, S. J.; </a:t>
            </a:r>
            <a:r>
              <a:rPr lang="en-US" sz="900" dirty="0" err="1">
                <a:solidFill>
                  <a:schemeClr val="tx1">
                    <a:lumMod val="65000"/>
                    <a:lumOff val="35000"/>
                  </a:schemeClr>
                </a:solidFill>
                <a:effectLst/>
              </a:rPr>
              <a:t>Anslyn</a:t>
            </a:r>
            <a:r>
              <a:rPr lang="en-US" sz="900" dirty="0">
                <a:solidFill>
                  <a:schemeClr val="tx1">
                    <a:lumMod val="65000"/>
                    <a:lumOff val="35000"/>
                  </a:schemeClr>
                </a:solidFill>
                <a:effectLst/>
              </a:rPr>
              <a:t>, E. V.; </a:t>
            </a:r>
            <a:r>
              <a:rPr lang="en-US" sz="900" dirty="0" err="1">
                <a:solidFill>
                  <a:schemeClr val="tx1">
                    <a:lumMod val="65000"/>
                    <a:lumOff val="35000"/>
                  </a:schemeClr>
                </a:solidFill>
                <a:effectLst/>
              </a:rPr>
              <a:t>Truskett</a:t>
            </a:r>
            <a:r>
              <a:rPr lang="en-US" sz="900" dirty="0">
                <a:solidFill>
                  <a:schemeClr val="tx1">
                    <a:lumMod val="65000"/>
                    <a:lumOff val="35000"/>
                  </a:schemeClr>
                </a:solidFill>
                <a:effectLst/>
              </a:rPr>
              <a:t>, T. M.; </a:t>
            </a:r>
            <a:r>
              <a:rPr lang="en-US" sz="900" dirty="0" err="1">
                <a:solidFill>
                  <a:schemeClr val="tx1">
                    <a:lumMod val="65000"/>
                    <a:lumOff val="35000"/>
                  </a:schemeClr>
                </a:solidFill>
                <a:effectLst/>
              </a:rPr>
              <a:t>Milliron</a:t>
            </a:r>
            <a:r>
              <a:rPr lang="en-US" sz="900" dirty="0">
                <a:solidFill>
                  <a:schemeClr val="tx1">
                    <a:lumMod val="65000"/>
                    <a:lumOff val="35000"/>
                  </a:schemeClr>
                </a:solidFill>
                <a:effectLst/>
              </a:rPr>
              <a:t>, D. J. Assembly of Linked Nanocrystal Colloids by Reversible Covalent Bonds. </a:t>
            </a:r>
            <a:r>
              <a:rPr lang="en-US" sz="900" i="1" dirty="0">
                <a:solidFill>
                  <a:schemeClr val="tx1">
                    <a:lumMod val="65000"/>
                    <a:lumOff val="35000"/>
                  </a:schemeClr>
                </a:solidFill>
                <a:effectLst/>
              </a:rPr>
              <a:t>Chemistry of Materials</a:t>
            </a:r>
            <a:r>
              <a:rPr lang="en-US" sz="900" dirty="0">
                <a:solidFill>
                  <a:schemeClr val="tx1">
                    <a:lumMod val="65000"/>
                    <a:lumOff val="35000"/>
                  </a:schemeClr>
                </a:solidFill>
                <a:effectLst/>
              </a:rPr>
              <a:t> </a:t>
            </a:r>
            <a:r>
              <a:rPr lang="en-US" sz="900" b="1" dirty="0">
                <a:solidFill>
                  <a:schemeClr val="tx1">
                    <a:lumMod val="65000"/>
                    <a:lumOff val="35000"/>
                  </a:schemeClr>
                </a:solidFill>
                <a:effectLst/>
              </a:rPr>
              <a:t>2020</a:t>
            </a:r>
            <a:r>
              <a:rPr lang="en-US" sz="900" dirty="0">
                <a:solidFill>
                  <a:schemeClr val="tx1">
                    <a:lumMod val="65000"/>
                    <a:lumOff val="35000"/>
                  </a:schemeClr>
                </a:solidFill>
                <a:effectLst/>
              </a:rPr>
              <a:t>, </a:t>
            </a:r>
            <a:r>
              <a:rPr lang="en-US" sz="900" i="1" dirty="0">
                <a:solidFill>
                  <a:schemeClr val="tx1">
                    <a:lumMod val="65000"/>
                    <a:lumOff val="35000"/>
                  </a:schemeClr>
                </a:solidFill>
                <a:effectLst/>
              </a:rPr>
              <a:t>32</a:t>
            </a:r>
            <a:r>
              <a:rPr lang="en-US" sz="900" i="1" dirty="0">
                <a:solidFill>
                  <a:schemeClr val="tx1">
                    <a:lumMod val="65000"/>
                    <a:lumOff val="35000"/>
                  </a:schemeClr>
                </a:solidFill>
              </a:rPr>
              <a:t>, </a:t>
            </a:r>
            <a:r>
              <a:rPr lang="en-US" sz="900" dirty="0">
                <a:solidFill>
                  <a:schemeClr val="tx1">
                    <a:lumMod val="65000"/>
                    <a:lumOff val="35000"/>
                  </a:schemeClr>
                </a:solidFill>
                <a:effectLst/>
              </a:rPr>
              <a:t>10235–10245.</a:t>
            </a:r>
            <a:r>
              <a:rPr lang="en-US" sz="900" dirty="0">
                <a:solidFill>
                  <a:schemeClr val="tx1">
                    <a:lumMod val="65000"/>
                    <a:lumOff val="35000"/>
                  </a:schemeClr>
                </a:solidFill>
              </a:rPr>
              <a:t>] </a:t>
            </a:r>
          </a:p>
        </p:txBody>
      </p:sp>
      <p:pic>
        <p:nvPicPr>
          <p:cNvPr id="9" name="Picture 8" descr="Photograph of vials containing linked (gel) and capped (dispersion) nanocrystal assemblies; plots of scattering and optical absorbance data for different nanocrystal assembly states; molecular dynamics simulations of nanocrystal assemblies.">
            <a:extLst>
              <a:ext uri="{FF2B5EF4-FFF2-40B4-BE49-F238E27FC236}">
                <a16:creationId xmlns:a16="http://schemas.microsoft.com/office/drawing/2014/main" id="{2844BA70-2407-4F44-AAB4-3B08591C5312}"/>
              </a:ext>
            </a:extLst>
          </p:cNvPr>
          <p:cNvPicPr>
            <a:picLocks noChangeAspect="1"/>
          </p:cNvPicPr>
          <p:nvPr/>
        </p:nvPicPr>
        <p:blipFill>
          <a:blip r:embed="rId3"/>
          <a:stretch>
            <a:fillRect/>
          </a:stretch>
        </p:blipFill>
        <p:spPr>
          <a:xfrm>
            <a:off x="5048517" y="1725916"/>
            <a:ext cx="3222726" cy="4213887"/>
          </a:xfrm>
          <a:prstGeom prst="rect">
            <a:avLst/>
          </a:prstGeom>
        </p:spPr>
      </p:pic>
    </p:spTree>
    <p:extLst>
      <p:ext uri="{BB962C8B-B14F-4D97-AF65-F5344CB8AC3E}">
        <p14:creationId xmlns:p14="http://schemas.microsoft.com/office/powerpoint/2010/main" val="21953384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13169</TotalTime>
  <Words>575</Words>
  <Application>Microsoft Office PowerPoint</Application>
  <PresentationFormat>On-screen Show (4:3)</PresentationFormat>
  <Paragraphs>15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News Gothic MT</vt:lpstr>
      <vt:lpstr>Times New Roman</vt:lpstr>
      <vt:lpstr>Wingdings 2</vt:lpstr>
      <vt:lpstr>Breeze</vt:lpstr>
      <vt:lpstr>Assembly of Linked Nanocrystal Colloids by Reversible Covalent Bonds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Yu, Edward T</cp:lastModifiedBy>
  <cp:revision>93</cp:revision>
  <cp:lastPrinted>2016-08-01T15:14:13Z</cp:lastPrinted>
  <dcterms:created xsi:type="dcterms:W3CDTF">2016-07-19T18:16:54Z</dcterms:created>
  <dcterms:modified xsi:type="dcterms:W3CDTF">2021-04-13T01:06:59Z</dcterms:modified>
  <cp:category/>
</cp:coreProperties>
</file>