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8"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7" autoAdjust="0"/>
    <p:restoredTop sz="78069" autoAdjust="0"/>
  </p:normalViewPr>
  <p:slideViewPr>
    <p:cSldViewPr snapToGrid="0" snapToObjects="1">
      <p:cViewPr varScale="1">
        <p:scale>
          <a:sx n="84" d="100"/>
          <a:sy n="84" d="100"/>
        </p:scale>
        <p:origin x="1734" y="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6/6/2025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6/6/2025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has been achieved</a:t>
            </a:r>
          </a:p>
          <a:p>
            <a:r>
              <a:rPr lang="en-US" dirty="0"/>
              <a:t>The research team successfully demonstrated a new class of materials—polymer-infiltrated nanoparticle films (PINFs)—that can harvest water from humid air without any energy input. These materials condense water vapor at relative humidity levels as low as 90% and spontaneously release it as collectible droplets. The key innovation lies in creating amphiphilic nanopores that combine water-attracting and water-repelling surfaces at the nanoscale, enabling both condensation and release.</a:t>
            </a:r>
          </a:p>
          <a:p>
            <a:endParaRPr lang="en-US" dirty="0"/>
          </a:p>
          <a:p>
            <a:r>
              <a:rPr lang="en-US" b="1" dirty="0"/>
              <a:t>Importance of the Achievement</a:t>
            </a:r>
          </a:p>
          <a:p>
            <a:r>
              <a:rPr lang="en-US" dirty="0"/>
              <a:t>This discovery addresses critical global challenges in water scarcity and energy-efficient cooling. Current atmospheric water harvesting technologies require substantial energy for cooling below the dew point, making them impractical for many applications. These new materials work at ambient temperature with zero energy input, potentially revolutionizing water collection in arid regions and enabling passive cooling systems for electronics.</a:t>
            </a:r>
          </a:p>
          <a:p>
            <a:endParaRPr lang="en-US" dirty="0"/>
          </a:p>
          <a:p>
            <a:r>
              <a:rPr lang="en-US" b="1" dirty="0"/>
              <a:t>Relationship to Broader Research Goals</a:t>
            </a:r>
          </a:p>
          <a:p>
            <a:r>
              <a:rPr lang="en-US" dirty="0"/>
              <a:t>This achievement directly supports the research project's goal of understanding "Rules of Life" for condensed mesophases of polymers. The work demonstrates how engineered phase transitions in polymer systems can create functional materials with emergent properties. By controlling the structure and dynamics of polymer-nanoparticle assemblies, the team has created materials that exhibit spontaneous water collection behavior—a key step toward developing synthetic biomaterials that can augment cellular functions and create new biotechnological applications. This research provides fundamental insights into how mesoscale organization in synthetic materials can mimic and enhance biological processes.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2000" b="0" i="0" dirty="0">
              <a:solidFill>
                <a:srgbClr val="424242"/>
              </a:solidFill>
              <a:effectLst/>
              <a:latin typeface="Segoe Sans"/>
            </a:endParaRP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endParaRPr lang="en-US"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mn-lt"/>
              </a:rPr>
              <a:t>Where the findings are published: </a:t>
            </a:r>
            <a:r>
              <a:rPr lang="en-US" sz="1200" dirty="0"/>
              <a:t>BQ Kim, Z Vicars, M Füredi, LF Escobedo, RB Venkatesh, S Guldin, AJ Patel, and D Lee. “Amphiphilic nanopores that condense undersaturated water vapor and exude water droplets”, </a:t>
            </a:r>
            <a:r>
              <a:rPr lang="en-US" sz="1200" b="1" dirty="0"/>
              <a:t>Science Advances</a:t>
            </a:r>
            <a:r>
              <a:rPr lang="en-US" sz="1200" dirty="0"/>
              <a:t> (2025). https://</a:t>
            </a:r>
            <a:r>
              <a:rPr lang="en-US" sz="1200" dirty="0" err="1"/>
              <a:t>doi.org</a:t>
            </a:r>
            <a:r>
              <a:rPr lang="en-US" sz="1200" dirty="0"/>
              <a:t>/10.1126/sciadv.adu8349</a:t>
            </a:r>
            <a:endParaRPr lang="en-US" sz="1200" dirty="0">
              <a:effectLst/>
              <a:latin typeface="Helvetica" pitchFamily="2" charset="0"/>
            </a:endParaRPr>
          </a:p>
          <a:p>
            <a:endParaRPr lang="en-US" sz="1200"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3952240" y="807282"/>
            <a:ext cx="8239760"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6/6/2025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4119239" y="151087"/>
            <a:ext cx="7767961"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spcBef>
                <a:spcPts val="150"/>
              </a:spcBef>
              <a:spcAft>
                <a:spcPts val="450"/>
              </a:spcAft>
            </a:pPr>
            <a:r>
              <a:rPr lang="en-US" sz="2400" b="1" i="0" dirty="0">
                <a:solidFill>
                  <a:srgbClr val="C00000"/>
                </a:solidFill>
                <a:effectLst/>
                <a:latin typeface="Segoe Sans"/>
              </a:rPr>
              <a:t>Amphiphilic Nanopores:</a:t>
            </a:r>
            <a:br>
              <a:rPr lang="en-US" sz="2400" b="1" i="0" dirty="0">
                <a:solidFill>
                  <a:srgbClr val="C00000"/>
                </a:solidFill>
                <a:effectLst/>
                <a:latin typeface="Segoe Sans"/>
              </a:rPr>
            </a:br>
            <a:r>
              <a:rPr lang="en-US" sz="2400" b="1" i="0" dirty="0">
                <a:solidFill>
                  <a:srgbClr val="C00000"/>
                </a:solidFill>
                <a:effectLst/>
                <a:latin typeface="Segoe Sans"/>
              </a:rPr>
              <a:t>Spontaneous Water Harvesting from Air</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Penn MRSEC </a:t>
            </a:r>
          </a:p>
          <a:p>
            <a:r>
              <a:rPr lang="en-US" sz="1400" b="1" dirty="0">
                <a:latin typeface="Arial" panose="020B0604020202020204" pitchFamily="34" charset="0"/>
                <a:cs typeface="Arial" panose="020B0604020202020204" pitchFamily="34" charset="0"/>
              </a:rPr>
              <a:t>DMR-</a:t>
            </a:r>
            <a:r>
              <a:rPr lang="en-US" sz="1400" b="1" dirty="0">
                <a:solidFill>
                  <a:srgbClr val="0D0D14"/>
                </a:solidFill>
                <a:effectLst/>
                <a:latin typeface="Arial" panose="020B0604020202020204" pitchFamily="34" charset="0"/>
                <a:cs typeface="Arial" panose="020B0604020202020204" pitchFamily="34" charset="0"/>
              </a:rPr>
              <a:t>2309043</a:t>
            </a:r>
          </a:p>
        </p:txBody>
      </p:sp>
      <p:sp>
        <p:nvSpPr>
          <p:cNvPr id="10" name="TextBox 9">
            <a:extLst>
              <a:ext uri="{FF2B5EF4-FFF2-40B4-BE49-F238E27FC236}">
                <a16:creationId xmlns:a16="http://schemas.microsoft.com/office/drawing/2014/main" id="{A3FA201F-7E38-222E-3666-0F5295187A8C}"/>
              </a:ext>
            </a:extLst>
          </p:cNvPr>
          <p:cNvSpPr txBox="1"/>
          <p:nvPr/>
        </p:nvSpPr>
        <p:spPr>
          <a:xfrm>
            <a:off x="5994400" y="862085"/>
            <a:ext cx="5821209" cy="338554"/>
          </a:xfrm>
          <a:prstGeom prst="rect">
            <a:avLst/>
          </a:prstGeom>
          <a:noFill/>
        </p:spPr>
        <p:txBody>
          <a:bodyPr wrap="none" rtlCol="0">
            <a:spAutoFit/>
          </a:bodyPr>
          <a:lstStyle/>
          <a:p>
            <a:r>
              <a:rPr lang="en-US" sz="1600" b="1" dirty="0" err="1">
                <a:latin typeface="Arial" panose="020B0604020202020204" pitchFamily="34" charset="0"/>
                <a:cs typeface="Arial" panose="020B0604020202020204" pitchFamily="34" charset="0"/>
              </a:rPr>
              <a:t>Daeyeon</a:t>
            </a:r>
            <a:r>
              <a:rPr lang="en-US" sz="1600" b="1" dirty="0">
                <a:latin typeface="Arial" panose="020B0604020202020204" pitchFamily="34" charset="0"/>
                <a:cs typeface="Arial" panose="020B0604020202020204" pitchFamily="34" charset="0"/>
              </a:rPr>
              <a:t> Lee and Amish Patel, University of Pennsylvania</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01911" y="1295925"/>
            <a:ext cx="652782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Aft>
                <a:spcPts val="1200"/>
              </a:spcAft>
            </a:pPr>
            <a:r>
              <a:rPr lang="en-US" sz="1550" b="1" dirty="0"/>
              <a:t>Outcomes: Penn MRSEC r</a:t>
            </a:r>
            <a:r>
              <a:rPr lang="en-US" sz="1550" dirty="0"/>
              <a:t>esearchers Lee and Patel developed nanoporous films that spontaneously condense water vapor from undersaturated air and release it as collectible droplets at room temperature, requiring no external energy.</a:t>
            </a:r>
          </a:p>
          <a:p>
            <a:pPr algn="just">
              <a:spcAft>
                <a:spcPts val="1200"/>
              </a:spcAft>
            </a:pPr>
            <a:r>
              <a:rPr lang="en-US" sz="1550" b="1" dirty="0"/>
              <a:t>Impacts and Benefits: </a:t>
            </a:r>
            <a:r>
              <a:rPr lang="en-US" sz="1550" dirty="0"/>
              <a:t>This breakthrough enables energy-efficient water harvesting in arid environments, autonomous cooling systems for electronics, and sustainable water management technologies that could address water scarcity challenges globally.</a:t>
            </a:r>
          </a:p>
          <a:p>
            <a:pPr algn="just">
              <a:spcAft>
                <a:spcPts val="1200"/>
              </a:spcAft>
            </a:pPr>
            <a:r>
              <a:rPr lang="en-US" sz="1550" b="1" dirty="0"/>
              <a:t>Explanation: </a:t>
            </a:r>
            <a:r>
              <a:rPr lang="en-US" sz="1550" dirty="0"/>
              <a:t>The team created amphiphilic nanoporous films by combining hydrophobic polymers with hydrophilic nanoparticles. These materials exploit capillary condensation to capture water vapor from air below saturation conditions, then spontaneously exude the condensed water as microscopic droplets on the surface. Unlike existing water harvesting technologies that require significant energy for cooling or heating, these materials work isothermally through carefully engineered nanoscale surface properties that balance hydrophilic water attraction with hydrophobic water release.</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Box 1">
            <a:extLst>
              <a:ext uri="{FF2B5EF4-FFF2-40B4-BE49-F238E27FC236}">
                <a16:creationId xmlns:a16="http://schemas.microsoft.com/office/drawing/2014/main" id="{28E95E24-2D31-4947-DE60-5F4ACC553B59}"/>
              </a:ext>
            </a:extLst>
          </p:cNvPr>
          <p:cNvSpPr txBox="1"/>
          <p:nvPr/>
        </p:nvSpPr>
        <p:spPr>
          <a:xfrm>
            <a:off x="147781" y="5780311"/>
            <a:ext cx="6830068" cy="400110"/>
          </a:xfrm>
          <a:prstGeom prst="rect">
            <a:avLst/>
          </a:prstGeom>
          <a:noFill/>
        </p:spPr>
        <p:txBody>
          <a:bodyPr wrap="square" rtlCol="0">
            <a:spAutoFit/>
          </a:bodyPr>
          <a:lstStyle/>
          <a:p>
            <a:r>
              <a:rPr lang="en-US" sz="1000" dirty="0"/>
              <a:t>BQ Kim, Z Vicars, M </a:t>
            </a:r>
            <a:r>
              <a:rPr lang="en-US" sz="1000" dirty="0" err="1"/>
              <a:t>Füredi</a:t>
            </a:r>
            <a:r>
              <a:rPr lang="en-US" sz="1000" dirty="0"/>
              <a:t>, LF Escobedo, RB Venkatesh, S </a:t>
            </a:r>
            <a:r>
              <a:rPr lang="en-US" sz="1000" dirty="0" err="1"/>
              <a:t>Guldin</a:t>
            </a:r>
            <a:r>
              <a:rPr lang="en-US" sz="1000" dirty="0"/>
              <a:t>, AJ Patel, and D Lee. “Amphiphilic nanopores that condense undersaturated water vapor and exude water droplets”, </a:t>
            </a:r>
            <a:r>
              <a:rPr lang="en-US" sz="1000" b="1" dirty="0"/>
              <a:t>Science Advances</a:t>
            </a:r>
            <a:r>
              <a:rPr lang="en-US" sz="1000" dirty="0"/>
              <a:t> (2025). https://doi.org/10.1126/sciadv.adu8349</a:t>
            </a:r>
            <a:endParaRPr lang="en-US" sz="1000" dirty="0">
              <a:effectLst/>
              <a:latin typeface="Helvetica" pitchFamily="2" charset="0"/>
            </a:endParaRPr>
          </a:p>
        </p:txBody>
      </p:sp>
      <p:sp>
        <p:nvSpPr>
          <p:cNvPr id="3" name="TextBox 2">
            <a:extLst>
              <a:ext uri="{FF2B5EF4-FFF2-40B4-BE49-F238E27FC236}">
                <a16:creationId xmlns:a16="http://schemas.microsoft.com/office/drawing/2014/main" id="{C7B3CAAB-FC5A-78F7-CBE3-43BF2FFEF13A}"/>
              </a:ext>
            </a:extLst>
          </p:cNvPr>
          <p:cNvSpPr txBox="1"/>
          <p:nvPr/>
        </p:nvSpPr>
        <p:spPr>
          <a:xfrm>
            <a:off x="7120467" y="5436740"/>
            <a:ext cx="4258733" cy="261610"/>
          </a:xfrm>
          <a:prstGeom prst="rect">
            <a:avLst/>
          </a:prstGeom>
          <a:noFill/>
        </p:spPr>
        <p:txBody>
          <a:bodyPr wrap="square" rtlCol="0">
            <a:spAutoFit/>
          </a:bodyPr>
          <a:lstStyle/>
          <a:p>
            <a:pPr algn="ctr"/>
            <a:r>
              <a:rPr lang="en-US" sz="1100" b="0" i="1" dirty="0">
                <a:effectLst/>
                <a:latin typeface="Segoe UI" panose="020B0502040204020203" pitchFamily="34" charset="0"/>
                <a:cs typeface="Segoe UI" panose="020B0502040204020203" pitchFamily="34" charset="0"/>
              </a:rPr>
              <a:t>Extreme close up of water drop on the hologram color paper</a:t>
            </a:r>
            <a:endParaRPr lang="en-US" sz="1100" dirty="0">
              <a:latin typeface="Segoe UI" panose="020B0502040204020203" pitchFamily="34" charset="0"/>
              <a:cs typeface="Segoe UI" panose="020B0502040204020203" pitchFamily="34" charset="0"/>
            </a:endParaRPr>
          </a:p>
        </p:txBody>
      </p:sp>
      <p:pic>
        <p:nvPicPr>
          <p:cNvPr id="8" name="Picture 7" descr="Extreme close up of water drop on the hologram color paper">
            <a:extLst>
              <a:ext uri="{FF2B5EF4-FFF2-40B4-BE49-F238E27FC236}">
                <a16:creationId xmlns:a16="http://schemas.microsoft.com/office/drawing/2014/main" id="{26706F13-CEB7-4DF0-8B30-63B868D92BB3}"/>
              </a:ext>
            </a:extLst>
          </p:cNvPr>
          <p:cNvPicPr>
            <a:picLocks noChangeAspect="1"/>
          </p:cNvPicPr>
          <p:nvPr/>
        </p:nvPicPr>
        <p:blipFill rotWithShape="1">
          <a:blip r:embed="rId4"/>
          <a:srcRect l="13866"/>
          <a:stretch/>
        </p:blipFill>
        <p:spPr>
          <a:xfrm>
            <a:off x="6770201" y="1476955"/>
            <a:ext cx="5045408" cy="3904090"/>
          </a:xfrm>
          <a:prstGeom prst="rect">
            <a:avLst/>
          </a:prstGeom>
        </p:spPr>
      </p:pic>
    </p:spTree>
    <p:extLst>
      <p:ext uri="{BB962C8B-B14F-4D97-AF65-F5344CB8AC3E}">
        <p14:creationId xmlns:p14="http://schemas.microsoft.com/office/powerpoint/2010/main" val="567587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adf694-15e9-4d71-8e50-50117366a586">
      <Terms xmlns="http://schemas.microsoft.com/office/infopath/2007/PartnerControls"/>
    </lcf76f155ced4ddcb4097134ff3c332f>
    <TaxCatchAll xmlns="116ee817-c198-43a2-9f4d-5f1562156b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6333CEA9DAB48A70A400D82EC208D" ma:contentTypeVersion="18" ma:contentTypeDescription="Create a new document." ma:contentTypeScope="" ma:versionID="d3f461112a8c169e4674c39a4d0bcdf4">
  <xsd:schema xmlns:xsd="http://www.w3.org/2001/XMLSchema" xmlns:xs="http://www.w3.org/2001/XMLSchema" xmlns:p="http://schemas.microsoft.com/office/2006/metadata/properties" xmlns:ns2="56adf694-15e9-4d71-8e50-50117366a586" xmlns:ns3="116ee817-c198-43a2-9f4d-5f1562156b4a" targetNamespace="http://schemas.microsoft.com/office/2006/metadata/properties" ma:root="true" ma:fieldsID="2209be6e2faf24265a3b917de7ab5ab6" ns2:_="" ns3:_="">
    <xsd:import namespace="56adf694-15e9-4d71-8e50-50117366a586"/>
    <xsd:import namespace="116ee817-c198-43a2-9f4d-5f1562156b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adf694-15e9-4d71-8e50-50117366a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41a5f-cbfb-4323-98af-06a6a0c0161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ee817-c198-43a2-9f4d-5f1562156b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1a23386-4d6a-4ef3-810b-19358b93ac17}" ma:internalName="TaxCatchAll" ma:showField="CatchAllData" ma:web="116ee817-c198-43a2-9f4d-5f156215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055006-F025-46AE-9CCF-A4D8814CE86A}">
  <ds:schemaRefs>
    <ds:schemaRef ds:uri="http://schemas.microsoft.com/office/2006/metadata/properties"/>
    <ds:schemaRef ds:uri="http://schemas.microsoft.com/office/infopath/2007/PartnerControls"/>
    <ds:schemaRef ds:uri="56adf694-15e9-4d71-8e50-50117366a586"/>
    <ds:schemaRef ds:uri="116ee817-c198-43a2-9f4d-5f1562156b4a"/>
  </ds:schemaRefs>
</ds:datastoreItem>
</file>

<file path=customXml/itemProps2.xml><?xml version="1.0" encoding="utf-8"?>
<ds:datastoreItem xmlns:ds="http://schemas.openxmlformats.org/officeDocument/2006/customXml" ds:itemID="{B5DA25EA-36E1-42AA-84FD-F4F91C94AE10}">
  <ds:schemaRefs>
    <ds:schemaRef ds:uri="http://schemas.microsoft.com/sharepoint/v3/contenttype/forms"/>
  </ds:schemaRefs>
</ds:datastoreItem>
</file>

<file path=customXml/itemProps3.xml><?xml version="1.0" encoding="utf-8"?>
<ds:datastoreItem xmlns:ds="http://schemas.openxmlformats.org/officeDocument/2006/customXml" ds:itemID="{79C6ECDC-6370-444F-A473-39DBC11B7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adf694-15e9-4d71-8e50-50117366a586"/>
    <ds:schemaRef ds:uri="116ee817-c198-43a2-9f4d-5f1562156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3164</TotalTime>
  <Words>542</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Calibri Light</vt:lpstr>
      <vt:lpstr>Helvetica</vt:lpstr>
      <vt:lpstr>Microsoft Sans Serif</vt:lpstr>
      <vt:lpstr>Segoe Sans</vt:lpstr>
      <vt:lpstr>Segoe UI</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Macera, Felice</cp:lastModifiedBy>
  <cp:revision>287</cp:revision>
  <cp:lastPrinted>2018-03-20T12:31:18Z</cp:lastPrinted>
  <dcterms:created xsi:type="dcterms:W3CDTF">2017-10-05T17:34:54Z</dcterms:created>
  <dcterms:modified xsi:type="dcterms:W3CDTF">2025-06-06T15:23:41Z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0x010100D686333CEA9DAB48A70A400D82EC208D</vt:lpwstr>
  </property>
  <property fmtid="{D5CDD505-2E9C-101B-9397-08002B2CF9AE}" pid="5" name="MediaServiceImageTags">
    <vt:lpwstr/>
  </property>
</Properties>
</file>