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handoutMasterIdLst>
    <p:handoutMasterId r:id="rId7"/>
  </p:handoutMasterIdLst>
  <p:sldIdLst>
    <p:sldId id="387"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8" autoAdjust="0"/>
    <p:restoredTop sz="85782" autoAdjust="0"/>
  </p:normalViewPr>
  <p:slideViewPr>
    <p:cSldViewPr snapToGrid="0" snapToObjects="1">
      <p:cViewPr varScale="1">
        <p:scale>
          <a:sx n="122" d="100"/>
          <a:sy n="122" d="100"/>
        </p:scale>
        <p:origin x="96" y="222"/>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cera, Felice" userId="74a33ec6-c81e-4f33-b832-00725cf96b37" providerId="ADAL" clId="{39667AAC-C9E1-42AE-9721-7C13E8340CFF}"/>
    <pc:docChg chg="modSld">
      <pc:chgData name="Macera, Felice" userId="74a33ec6-c81e-4f33-b832-00725cf96b37" providerId="ADAL" clId="{39667AAC-C9E1-42AE-9721-7C13E8340CFF}" dt="2023-05-19T20:08:38.589" v="19" actId="1076"/>
      <pc:docMkLst>
        <pc:docMk/>
      </pc:docMkLst>
      <pc:sldChg chg="modSp mod">
        <pc:chgData name="Macera, Felice" userId="74a33ec6-c81e-4f33-b832-00725cf96b37" providerId="ADAL" clId="{39667AAC-C9E1-42AE-9721-7C13E8340CFF}" dt="2023-05-19T20:08:38.589" v="19" actId="1076"/>
        <pc:sldMkLst>
          <pc:docMk/>
          <pc:sldMk cId="3866026037" sldId="387"/>
        </pc:sldMkLst>
        <pc:spChg chg="mod">
          <ac:chgData name="Macera, Felice" userId="74a33ec6-c81e-4f33-b832-00725cf96b37" providerId="ADAL" clId="{39667AAC-C9E1-42AE-9721-7C13E8340CFF}" dt="2023-05-19T20:08:38.589" v="19" actId="1076"/>
          <ac:spMkLst>
            <pc:docMk/>
            <pc:sldMk cId="3866026037" sldId="387"/>
            <ac:spMk id="4" creationId="{09310224-7E7C-676D-634D-FCA2C64DD7BD}"/>
          </ac:spMkLst>
        </pc:spChg>
        <pc:spChg chg="mod">
          <ac:chgData name="Macera, Felice" userId="74a33ec6-c81e-4f33-b832-00725cf96b37" providerId="ADAL" clId="{39667AAC-C9E1-42AE-9721-7C13E8340CFF}" dt="2023-05-19T20:06:36.256" v="1" actId="14100"/>
          <ac:spMkLst>
            <pc:docMk/>
            <pc:sldMk cId="3866026037" sldId="387"/>
            <ac:spMk id="8" creationId="{40D0B52D-C2A4-CC05-FEF9-54B14E8AB138}"/>
          </ac:spMkLst>
        </pc:spChg>
        <pc:picChg chg="mod">
          <ac:chgData name="Macera, Felice" userId="74a33ec6-c81e-4f33-b832-00725cf96b37" providerId="ADAL" clId="{39667AAC-C9E1-42AE-9721-7C13E8340CFF}" dt="2023-05-19T20:08:38.589" v="19" actId="1076"/>
          <ac:picMkLst>
            <pc:docMk/>
            <pc:sldMk cId="3866026037" sldId="387"/>
            <ac:picMk id="7" creationId="{4021F527-ADFA-16A9-A010-A7956FFF71C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5/19/2023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5/19/2023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Add your narrative here.</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Add your narrative here.</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Add your narrative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dirty="0">
                <a:solidFill>
                  <a:schemeClr val="tx1"/>
                </a:solidFill>
                <a:latin typeface="+mn-lt"/>
              </a:rPr>
              <a:t>Enter citation and DOI here.</a:t>
            </a: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Adding new dimensions to quantum communication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622122" y="845156"/>
            <a:ext cx="5959067"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Liang Feng and Ritesh Agarwal, University of Pennsylvania</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275185" y="1193528"/>
            <a:ext cx="4467430"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a:t>A way to make communication and computing devices faster, better, and less noisy is to use more kinds of information and combine them in new ways. Quantum communication uses light particles that can be in many states at the same time. These states are different features of light particles, and they can only show one state when someone looks at them, making them hard to spy on or copy. </a:t>
            </a:r>
          </a:p>
          <a:p>
            <a:pPr eaLnBrk="1" hangingPunct="1"/>
            <a:endParaRPr lang="en-US" sz="1400" dirty="0"/>
          </a:p>
          <a:p>
            <a:pPr eaLnBrk="1" hangingPunct="1"/>
            <a:r>
              <a:rPr lang="en-US" sz="1400" dirty="0"/>
              <a:t>Researchers at the University of Pennsylvania have made a microfabricated laser using semiconductor fabrication methods that can control two features of the light particles: their orbit and their spin. This allows them to make light particles with four states simultaneously. These higher-dimensional quantum bits (</a:t>
            </a:r>
            <a:r>
              <a:rPr lang="en-US" sz="1400" dirty="0" err="1"/>
              <a:t>qudits</a:t>
            </a:r>
            <a:r>
              <a:rPr lang="en-US" sz="1400" dirty="0"/>
              <a:t>) can store more information and better avoid noise. They can also make quantum communication more secure and faster and allow more secure communications.</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4" name="TextBox 3">
            <a:extLst>
              <a:ext uri="{FF2B5EF4-FFF2-40B4-BE49-F238E27FC236}">
                <a16:creationId xmlns:a16="http://schemas.microsoft.com/office/drawing/2014/main" id="{09310224-7E7C-676D-634D-FCA2C64DD7BD}"/>
              </a:ext>
            </a:extLst>
          </p:cNvPr>
          <p:cNvSpPr txBox="1"/>
          <p:nvPr/>
        </p:nvSpPr>
        <p:spPr>
          <a:xfrm>
            <a:off x="5267569" y="4997181"/>
            <a:ext cx="6821773" cy="1015663"/>
          </a:xfrm>
          <a:prstGeom prst="rect">
            <a:avLst/>
          </a:prstGeom>
          <a:noFill/>
        </p:spPr>
        <p:txBody>
          <a:bodyPr wrap="square">
            <a:spAutoFit/>
          </a:bodyPr>
          <a:lstStyle/>
          <a:p>
            <a:r>
              <a:rPr lang="en-US" sz="1200" b="1" i="1" dirty="0">
                <a:latin typeface="Arial" panose="020B0604020202020204" pitchFamily="34" charset="0"/>
                <a:cs typeface="Arial" panose="020B0604020202020204" pitchFamily="34" charset="0"/>
              </a:rPr>
              <a:t>The hyperdimensional spin–orbit laser: </a:t>
            </a:r>
            <a:r>
              <a:rPr lang="en-US" sz="1200" b="0" i="1" dirty="0">
                <a:solidFill>
                  <a:srgbClr val="111111"/>
                </a:solidFill>
                <a:effectLst/>
                <a:latin typeface="Arial" panose="020B0604020202020204" pitchFamily="34" charset="0"/>
                <a:cs typeface="Arial" panose="020B0604020202020204" pitchFamily="34" charset="0"/>
              </a:rPr>
              <a:t>Today’s quantum communication devices use qubits, which can store two kinds of information at the same time. But this is not enough to hold much information or avoid noise. This </a:t>
            </a:r>
            <a:r>
              <a:rPr lang="en-US" sz="1200" i="1" dirty="0">
                <a:solidFill>
                  <a:srgbClr val="111111"/>
                </a:solidFill>
                <a:latin typeface="Arial" panose="020B0604020202020204" pitchFamily="34" charset="0"/>
                <a:cs typeface="Arial" panose="020B0604020202020204" pitchFamily="34" charset="0"/>
              </a:rPr>
              <a:t>study reports the development of an on-chip microfabricated </a:t>
            </a:r>
            <a:r>
              <a:rPr lang="en-US" sz="1200" b="0" i="1" dirty="0">
                <a:solidFill>
                  <a:srgbClr val="111111"/>
                </a:solidFill>
                <a:effectLst/>
                <a:latin typeface="Arial" panose="020B0604020202020204" pitchFamily="34" charset="0"/>
                <a:cs typeface="Arial" panose="020B0604020202020204" pitchFamily="34" charset="0"/>
              </a:rPr>
              <a:t>laser that makes </a:t>
            </a:r>
            <a:r>
              <a:rPr lang="en-US" sz="1200" b="0" i="1" dirty="0" err="1">
                <a:solidFill>
                  <a:srgbClr val="111111"/>
                </a:solidFill>
                <a:effectLst/>
                <a:latin typeface="Arial" panose="020B0604020202020204" pitchFamily="34" charset="0"/>
                <a:cs typeface="Arial" panose="020B0604020202020204" pitchFamily="34" charset="0"/>
              </a:rPr>
              <a:t>qudits</a:t>
            </a:r>
            <a:r>
              <a:rPr lang="en-US" sz="1200" b="0" i="1" dirty="0">
                <a:solidFill>
                  <a:srgbClr val="111111"/>
                </a:solidFill>
                <a:effectLst/>
                <a:latin typeface="Arial" panose="020B0604020202020204" pitchFamily="34" charset="0"/>
                <a:cs typeface="Arial" panose="020B0604020202020204" pitchFamily="34" charset="0"/>
              </a:rPr>
              <a:t>, which are light particles with four kinds of information simultaneously. The more kinds of information, the better the quantum communication device can work in the real world.</a:t>
            </a:r>
            <a:endParaRPr lang="en-US" sz="1200" i="1"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0D0B52D-C2A4-CC05-FEF9-54B14E8AB138}"/>
              </a:ext>
            </a:extLst>
          </p:cNvPr>
          <p:cNvSpPr txBox="1"/>
          <p:nvPr/>
        </p:nvSpPr>
        <p:spPr>
          <a:xfrm>
            <a:off x="42888" y="5602822"/>
            <a:ext cx="4699727" cy="553998"/>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Reference</a:t>
            </a:r>
            <a:endParaRPr kumimoji="0" lang="en-US" sz="10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Zhang, Z., Zhao, H., Wu, S., Wu, T., Qiao, X., Gao, Z., </a:t>
            </a:r>
            <a:r>
              <a:rPr kumimoji="0" lang="en-US" sz="1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Agarwal, R.</a:t>
            </a:r>
            <a:r>
              <a:rPr kumimoji="0" lang="en-US" sz="10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Longhi, R., Litchinitser, N.M., Ge, L., </a:t>
            </a:r>
            <a:r>
              <a:rPr kumimoji="0" lang="en-US" sz="1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Feng, L.</a:t>
            </a:r>
            <a:r>
              <a:rPr kumimoji="0" lang="en-US" sz="10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00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Nature </a:t>
            </a:r>
            <a:r>
              <a:rPr kumimoji="0" lang="en-US" sz="1000" b="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612</a:t>
            </a:r>
            <a:r>
              <a:rPr kumimoji="0" lang="en-US" sz="100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246-251 </a:t>
            </a:r>
            <a:r>
              <a:rPr kumimoji="0" lang="en-US" sz="10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(2022). </a:t>
            </a:r>
          </a:p>
        </p:txBody>
      </p:sp>
      <p:sp>
        <p:nvSpPr>
          <p:cNvPr id="2" name="TextBox 1">
            <a:extLst>
              <a:ext uri="{FF2B5EF4-FFF2-40B4-BE49-F238E27FC236}">
                <a16:creationId xmlns:a16="http://schemas.microsoft.com/office/drawing/2014/main" id="{03465A3A-94BE-CC58-FB33-DC0AED7E7462}"/>
              </a:ext>
            </a:extLst>
          </p:cNvPr>
          <p:cNvSpPr txBox="1"/>
          <p:nvPr/>
        </p:nvSpPr>
        <p:spPr>
          <a:xfrm>
            <a:off x="147780" y="200554"/>
            <a:ext cx="2817841"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Univ. of Pennsylvania MRSEC </a:t>
            </a:r>
          </a:p>
          <a:p>
            <a:r>
              <a:rPr lang="en-US" sz="1400" b="1" dirty="0">
                <a:latin typeface="Arial" panose="020B0604020202020204" pitchFamily="34" charset="0"/>
                <a:cs typeface="Arial" panose="020B0604020202020204" pitchFamily="34" charset="0"/>
              </a:rPr>
              <a:t>DMR-1720530</a:t>
            </a:r>
            <a:endParaRPr lang="en-US" sz="1600" b="1" dirty="0">
              <a:latin typeface="Arial" panose="020B0604020202020204" pitchFamily="34" charset="0"/>
              <a:cs typeface="Arial" panose="020B0604020202020204" pitchFamily="34" charset="0"/>
            </a:endParaRPr>
          </a:p>
        </p:txBody>
      </p:sp>
      <p:pic>
        <p:nvPicPr>
          <p:cNvPr id="7" name="Picture 6" descr="graphic of qudits, which are light particles with four kinds of information simultaneously. ">
            <a:extLst>
              <a:ext uri="{FF2B5EF4-FFF2-40B4-BE49-F238E27FC236}">
                <a16:creationId xmlns:a16="http://schemas.microsoft.com/office/drawing/2014/main" id="{4021F527-ADFA-16A9-A010-A7956FFF71C9}"/>
              </a:ext>
            </a:extLst>
          </p:cNvPr>
          <p:cNvPicPr>
            <a:picLocks noChangeAspect="1"/>
          </p:cNvPicPr>
          <p:nvPr/>
        </p:nvPicPr>
        <p:blipFill rotWithShape="1">
          <a:blip r:embed="rId4"/>
          <a:srcRect l="9893" r="10332"/>
          <a:stretch/>
        </p:blipFill>
        <p:spPr>
          <a:xfrm>
            <a:off x="6487297" y="1600798"/>
            <a:ext cx="3974534" cy="3321442"/>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86333CEA9DAB48A70A400D82EC208D" ma:contentTypeVersion="16" ma:contentTypeDescription="Create a new document." ma:contentTypeScope="" ma:versionID="00cebeeb6c9a5c450fa276bd36afe6c6">
  <xsd:schema xmlns:xsd="http://www.w3.org/2001/XMLSchema" xmlns:xs="http://www.w3.org/2001/XMLSchema" xmlns:p="http://schemas.microsoft.com/office/2006/metadata/properties" xmlns:ns2="56adf694-15e9-4d71-8e50-50117366a586" xmlns:ns3="116ee817-c198-43a2-9f4d-5f1562156b4a" targetNamespace="http://schemas.microsoft.com/office/2006/metadata/properties" ma:root="true" ma:fieldsID="771f4b384f933df2b6a0ebf4fc1cf1e0" ns2:_="" ns3:_="">
    <xsd:import namespace="56adf694-15e9-4d71-8e50-50117366a586"/>
    <xsd:import namespace="116ee817-c198-43a2-9f4d-5f1562156b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adf694-15e9-4d71-8e50-50117366a5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41a5f-cbfb-4323-98af-06a6a0c01619"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6ee817-c198-43a2-9f4d-5f1562156b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1a23386-4d6a-4ef3-810b-19358b93ac17}" ma:internalName="TaxCatchAll" ma:showField="CatchAllData" ma:web="116ee817-c198-43a2-9f4d-5f1562156b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adf694-15e9-4d71-8e50-50117366a586">
      <Terms xmlns="http://schemas.microsoft.com/office/infopath/2007/PartnerControls"/>
    </lcf76f155ced4ddcb4097134ff3c332f>
    <TaxCatchAll xmlns="116ee817-c198-43a2-9f4d-5f1562156b4a" xsi:nil="true"/>
  </documentManagement>
</p:properties>
</file>

<file path=customXml/itemProps1.xml><?xml version="1.0" encoding="utf-8"?>
<ds:datastoreItem xmlns:ds="http://schemas.openxmlformats.org/officeDocument/2006/customXml" ds:itemID="{FC2D7309-15A6-4F72-B18F-170B1C6C3DED}">
  <ds:schemaRefs>
    <ds:schemaRef ds:uri="http://schemas.microsoft.com/sharepoint/v3/contenttype/forms"/>
  </ds:schemaRefs>
</ds:datastoreItem>
</file>

<file path=customXml/itemProps2.xml><?xml version="1.0" encoding="utf-8"?>
<ds:datastoreItem xmlns:ds="http://schemas.openxmlformats.org/officeDocument/2006/customXml" ds:itemID="{11007F47-928B-45FF-87A7-067C0E9FDB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adf694-15e9-4d71-8e50-50117366a586"/>
    <ds:schemaRef ds:uri="116ee817-c198-43a2-9f4d-5f1562156b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4EBE8C1-ED2F-4314-A973-7497F2CC1C20}">
  <ds:schemaRefs>
    <ds:schemaRef ds:uri="http://schemas.microsoft.com/office/2006/documentManagement/types"/>
    <ds:schemaRef ds:uri="http://schemas.microsoft.com/office/2006/metadata/properties"/>
    <ds:schemaRef ds:uri="http://purl.org/dc/terms/"/>
    <ds:schemaRef ds:uri="http://purl.org/dc/dcmitype/"/>
    <ds:schemaRef ds:uri="56adf694-15e9-4d71-8e50-50117366a586"/>
    <ds:schemaRef ds:uri="http://schemas.microsoft.com/office/infopath/2007/PartnerControls"/>
    <ds:schemaRef ds:uri="http://schemas.openxmlformats.org/package/2006/metadata/core-properties"/>
    <ds:schemaRef ds:uri="116ee817-c198-43a2-9f4d-5f1562156b4a"/>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3023</TotalTime>
  <Words>368</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Macera, Felice</cp:lastModifiedBy>
  <cp:revision>275</cp:revision>
  <cp:lastPrinted>2018-03-20T12:31:18Z</cp:lastPrinted>
  <dcterms:created xsi:type="dcterms:W3CDTF">2017-10-05T17:34:54Z</dcterms:created>
  <dcterms:modified xsi:type="dcterms:W3CDTF">2023-05-19T20:08:43Z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0x010100D686333CEA9DAB48A70A400D82EC208D</vt:lpwstr>
  </property>
  <property fmtid="{D5CDD505-2E9C-101B-9397-08002B2CF9AE}" pid="5" name="MediaServiceImageTags">
    <vt:lpwstr/>
  </property>
</Properties>
</file>