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autoAdjust="0"/>
    <p:restoredTop sz="85782" autoAdjust="0"/>
  </p:normalViewPr>
  <p:slideViewPr>
    <p:cSldViewPr snapToGrid="0" snapToObjects="1">
      <p:cViewPr>
        <p:scale>
          <a:sx n="100" d="100"/>
          <a:sy n="100" d="100"/>
        </p:scale>
        <p:origin x="654" y="696"/>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ra, Felice" userId="74a33ec6-c81e-4f33-b832-00725cf96b37" providerId="ADAL" clId="{0B7B44A1-8531-4441-8C30-B2ED122298A1}"/>
    <pc:docChg chg="undo custSel modSld">
      <pc:chgData name="Macera, Felice" userId="74a33ec6-c81e-4f33-b832-00725cf96b37" providerId="ADAL" clId="{0B7B44A1-8531-4441-8C30-B2ED122298A1}" dt="2023-05-19T20:03:18.663" v="9"/>
      <pc:docMkLst>
        <pc:docMk/>
      </pc:docMkLst>
      <pc:sldChg chg="modSp mod">
        <pc:chgData name="Macera, Felice" userId="74a33ec6-c81e-4f33-b832-00725cf96b37" providerId="ADAL" clId="{0B7B44A1-8531-4441-8C30-B2ED122298A1}" dt="2023-05-19T20:03:18.663" v="9"/>
        <pc:sldMkLst>
          <pc:docMk/>
          <pc:sldMk cId="3866026037" sldId="387"/>
        </pc:sldMkLst>
        <pc:spChg chg="mod">
          <ac:chgData name="Macera, Felice" userId="74a33ec6-c81e-4f33-b832-00725cf96b37" providerId="ADAL" clId="{0B7B44A1-8531-4441-8C30-B2ED122298A1}" dt="2023-05-19T20:03:18.663" v="9"/>
          <ac:spMkLst>
            <pc:docMk/>
            <pc:sldMk cId="3866026037" sldId="387"/>
            <ac:spMk id="6" creationId="{6F59F56C-CEF7-F252-EC1B-9B65C3815178}"/>
          </ac:spMkLst>
        </pc:spChg>
        <pc:spChg chg="mod">
          <ac:chgData name="Macera, Felice" userId="74a33ec6-c81e-4f33-b832-00725cf96b37" providerId="ADAL" clId="{0B7B44A1-8531-4441-8C30-B2ED122298A1}" dt="2023-05-19T20:02:01.746" v="0" actId="20577"/>
          <ac:spMkLst>
            <pc:docMk/>
            <pc:sldMk cId="3866026037" sldId="387"/>
            <ac:spMk id="10" creationId="{A3FA201F-7E38-222E-3666-0F5295187A8C}"/>
          </ac:spMkLst>
        </pc:spChg>
        <pc:spChg chg="mod">
          <ac:chgData name="Macera, Felice" userId="74a33ec6-c81e-4f33-b832-00725cf96b37" providerId="ADAL" clId="{0B7B44A1-8531-4441-8C30-B2ED122298A1}" dt="2023-05-19T20:02:47.629" v="2" actId="1076"/>
          <ac:spMkLst>
            <pc:docMk/>
            <pc:sldMk cId="3866026037" sldId="387"/>
            <ac:spMk id="11" creationId="{497B452A-7E74-750D-1BF9-14450F9B5C39}"/>
          </ac:spMkLst>
        </pc:spChg>
        <pc:spChg chg="mod">
          <ac:chgData name="Macera, Felice" userId="74a33ec6-c81e-4f33-b832-00725cf96b37" providerId="ADAL" clId="{0B7B44A1-8531-4441-8C30-B2ED122298A1}" dt="2023-05-19T20:02:56.909" v="3" actId="14100"/>
          <ac:spMkLst>
            <pc:docMk/>
            <pc:sldMk cId="3866026037" sldId="387"/>
            <ac:spMk id="20" creationId="{1ABD062A-AD84-920C-1C9F-A1FF52B54B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5/19/2023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Add your narrative here.</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Add your narrative here.</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Add your narrative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dirty="0">
                <a:solidFill>
                  <a:schemeClr val="tx1"/>
                </a:solidFill>
                <a:latin typeface="+mn-lt"/>
              </a:rPr>
              <a:t>Enter citation and DOI here.</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157315" y="164029"/>
            <a:ext cx="9034685" cy="5667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An electronic metamaterial capable of decentralized physics-driven learning</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0" y="200554"/>
            <a:ext cx="2817841"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Univ. of Pennsylvania MRSEC </a:t>
            </a:r>
          </a:p>
          <a:p>
            <a:r>
              <a:rPr lang="en-US" sz="1400" b="1" dirty="0">
                <a:latin typeface="Arial" panose="020B0604020202020204" pitchFamily="34" charset="0"/>
                <a:cs typeface="Arial" panose="020B0604020202020204" pitchFamily="34" charset="0"/>
              </a:rPr>
              <a:t>DMR-1720530</a:t>
            </a:r>
            <a:endParaRPr 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45156"/>
            <a:ext cx="608249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Douglas Durian and Andrea Liu, University of Pennsylvania</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371709" y="1421629"/>
            <a:ext cx="481887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Aft>
                <a:spcPts val="600"/>
              </a:spcAft>
            </a:pPr>
            <a:r>
              <a:rPr lang="en-US" sz="1400" dirty="0"/>
              <a:t>In conventional machine learning, a computer is used to minimize a cost function that specifies a desired task, using global information about the entire network. We have now demonstrated how machine learning tasks can be learned and performed </a:t>
            </a:r>
            <a:r>
              <a:rPr lang="en-US" sz="1400" i="1" dirty="0"/>
              <a:t>without</a:t>
            </a:r>
            <a:r>
              <a:rPr lang="en-US" sz="1400" dirty="0"/>
              <a:t> either a computer or global information by taking advantage of physics via a scheme called coupled learning</a:t>
            </a:r>
            <a:r>
              <a:rPr lang="en-US" sz="1400" baseline="30000" dirty="0"/>
              <a:t>1</a:t>
            </a:r>
            <a:r>
              <a:rPr lang="en-US" sz="1400" dirty="0"/>
              <a:t>. Specifically, twin variable-resistor networks are run under different boundary conditions and corresponding edges are compared against only each other for determining resistance updates</a:t>
            </a:r>
            <a:r>
              <a:rPr lang="en-US" sz="1400" baseline="30000" dirty="0"/>
              <a:t>2</a:t>
            </a:r>
            <a:r>
              <a:rPr lang="en-US" sz="1400" dirty="0"/>
              <a:t>. This permits straightforward hardware implementation (see figure) and offers significant scaling advantages in speed and power-consumption for very large networks. Our scheme can potentially be applied to fluidic and mechanical networks. As such, it holds great promise for creating broad new classes of metamaterials that can learn complex and adaptable functionalities.</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 name="TextBox 1">
            <a:extLst>
              <a:ext uri="{FF2B5EF4-FFF2-40B4-BE49-F238E27FC236}">
                <a16:creationId xmlns:a16="http://schemas.microsoft.com/office/drawing/2014/main" id="{401F3FDE-C85C-C3A1-5831-92E3B3F0BEE5}"/>
              </a:ext>
            </a:extLst>
          </p:cNvPr>
          <p:cNvSpPr txBox="1"/>
          <p:nvPr/>
        </p:nvSpPr>
        <p:spPr>
          <a:xfrm>
            <a:off x="147781" y="5586195"/>
            <a:ext cx="5494240"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News Gothic MT"/>
                <a:ea typeface="+mn-ea"/>
                <a:cs typeface="+mn-cs"/>
              </a:rPr>
              <a:t>References:</a:t>
            </a:r>
            <a:r>
              <a:rPr kumimoji="0" lang="en-US" sz="1000" i="0" u="none" strike="noStrike" kern="1200" cap="none" spc="0" normalizeH="0" baseline="0" noProof="0" dirty="0">
                <a:ln>
                  <a:noFill/>
                </a:ln>
                <a:solidFill>
                  <a:prstClr val="black"/>
                </a:solidFill>
                <a:effectLst/>
                <a:uLnTx/>
                <a:uFillTx/>
                <a:latin typeface="News Gothic MT"/>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noProof="0" dirty="0">
                <a:solidFill>
                  <a:prstClr val="black"/>
                </a:solidFill>
                <a:latin typeface="News Gothic MT"/>
              </a:rPr>
              <a:t>[1] </a:t>
            </a:r>
            <a:r>
              <a:rPr kumimoji="0" lang="en-US" sz="1000" i="0" u="none" strike="noStrike" kern="1200" cap="none" spc="0" normalizeH="0" baseline="0" noProof="0" dirty="0">
                <a:ln>
                  <a:noFill/>
                </a:ln>
                <a:solidFill>
                  <a:prstClr val="black"/>
                </a:solidFill>
                <a:effectLst/>
                <a:uLnTx/>
                <a:uFillTx/>
                <a:latin typeface="News Gothic MT"/>
                <a:ea typeface="+mn-ea"/>
                <a:cs typeface="+mn-cs"/>
              </a:rPr>
              <a:t>Stern M, </a:t>
            </a:r>
            <a:r>
              <a:rPr kumimoji="0" lang="en-US" sz="1000" i="0" u="none" strike="noStrike" kern="1200" cap="none" spc="0" normalizeH="0" baseline="0" noProof="0" dirty="0" err="1">
                <a:ln>
                  <a:noFill/>
                </a:ln>
                <a:solidFill>
                  <a:prstClr val="black"/>
                </a:solidFill>
                <a:effectLst/>
                <a:uLnTx/>
                <a:uFillTx/>
                <a:latin typeface="News Gothic MT"/>
                <a:ea typeface="+mn-ea"/>
                <a:cs typeface="+mn-cs"/>
              </a:rPr>
              <a:t>Hexner</a:t>
            </a:r>
            <a:r>
              <a:rPr kumimoji="0" lang="en-US" sz="1000" i="0" u="none" strike="noStrike" kern="1200" cap="none" spc="0" normalizeH="0" baseline="0" noProof="0" dirty="0">
                <a:ln>
                  <a:noFill/>
                </a:ln>
                <a:solidFill>
                  <a:prstClr val="black"/>
                </a:solidFill>
                <a:effectLst/>
                <a:uLnTx/>
                <a:uFillTx/>
                <a:latin typeface="News Gothic MT"/>
                <a:ea typeface="+mn-ea"/>
                <a:cs typeface="+mn-cs"/>
              </a:rPr>
              <a:t> D, Rocks JW, </a:t>
            </a:r>
            <a:r>
              <a:rPr kumimoji="0" lang="en-US" sz="1000" b="1" i="0" u="none" strike="noStrike" kern="1200" cap="none" spc="0" normalizeH="0" baseline="0" noProof="0" dirty="0">
                <a:ln>
                  <a:noFill/>
                </a:ln>
                <a:solidFill>
                  <a:prstClr val="black"/>
                </a:solidFill>
                <a:effectLst/>
                <a:uLnTx/>
                <a:uFillTx/>
                <a:latin typeface="News Gothic MT"/>
                <a:ea typeface="+mn-ea"/>
                <a:cs typeface="+mn-cs"/>
              </a:rPr>
              <a:t>Liu, AJ</a:t>
            </a:r>
            <a:r>
              <a:rPr kumimoji="0" lang="en-US" sz="1000" i="0" u="none" strike="noStrike" kern="1200" cap="none" spc="0" normalizeH="0" baseline="0" noProof="0" dirty="0">
                <a:ln>
                  <a:noFill/>
                </a:ln>
                <a:solidFill>
                  <a:prstClr val="black"/>
                </a:solidFill>
                <a:effectLst/>
                <a:uLnTx/>
                <a:uFillTx/>
                <a:latin typeface="News Gothic MT"/>
                <a:ea typeface="+mn-ea"/>
                <a:cs typeface="+mn-cs"/>
              </a:rPr>
              <a:t>. Physical Review X 2021; </a:t>
            </a:r>
            <a:r>
              <a:rPr kumimoji="0" lang="en-US" sz="1000" b="1" i="0" u="none" strike="noStrike" kern="1200" cap="none" spc="0" normalizeH="0" baseline="0" noProof="0" dirty="0">
                <a:ln>
                  <a:noFill/>
                </a:ln>
                <a:solidFill>
                  <a:prstClr val="black"/>
                </a:solidFill>
                <a:effectLst/>
                <a:uLnTx/>
                <a:uFillTx/>
                <a:latin typeface="News Gothic MT"/>
                <a:ea typeface="+mn-ea"/>
                <a:cs typeface="+mn-cs"/>
              </a:rPr>
              <a:t>11</a:t>
            </a:r>
            <a:r>
              <a:rPr kumimoji="0" lang="en-US" sz="1000" i="0" u="none" strike="noStrike" kern="1200" cap="none" spc="0" normalizeH="0" baseline="0" noProof="0" dirty="0">
                <a:ln>
                  <a:noFill/>
                </a:ln>
                <a:solidFill>
                  <a:prstClr val="black"/>
                </a:solidFill>
                <a:effectLst/>
                <a:uLnTx/>
                <a:uFillTx/>
                <a:latin typeface="News Gothic MT"/>
                <a:ea typeface="+mn-ea"/>
                <a:cs typeface="+mn-cs"/>
              </a:rPr>
              <a:t>, 021045.</a:t>
            </a:r>
            <a:endParaRPr lang="en-US" sz="1000" dirty="0">
              <a:solidFill>
                <a:prstClr val="black"/>
              </a:solidFill>
              <a:latin typeface="News Gothic MT"/>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News Gothic MT"/>
              </a:rPr>
              <a:t>[2] </a:t>
            </a:r>
            <a:r>
              <a:rPr kumimoji="0" lang="en-US" sz="1000" i="0" u="none" strike="noStrike" kern="1200" cap="none" spc="0" normalizeH="0" baseline="0" noProof="0" dirty="0">
                <a:ln>
                  <a:noFill/>
                </a:ln>
                <a:solidFill>
                  <a:prstClr val="black"/>
                </a:solidFill>
                <a:effectLst/>
                <a:uLnTx/>
                <a:uFillTx/>
                <a:latin typeface="News Gothic MT"/>
                <a:ea typeface="+mn-ea"/>
                <a:cs typeface="+mn-cs"/>
              </a:rPr>
              <a:t>Dillavou S, Stern M, </a:t>
            </a:r>
            <a:r>
              <a:rPr kumimoji="0" lang="en-US" sz="1000" b="1" i="0" u="none" strike="noStrike" kern="1200" cap="none" spc="0" normalizeH="0" baseline="0" noProof="0" dirty="0">
                <a:ln>
                  <a:noFill/>
                </a:ln>
                <a:solidFill>
                  <a:prstClr val="black"/>
                </a:solidFill>
                <a:effectLst/>
                <a:uLnTx/>
                <a:uFillTx/>
                <a:latin typeface="News Gothic MT"/>
                <a:ea typeface="+mn-ea"/>
                <a:cs typeface="+mn-cs"/>
              </a:rPr>
              <a:t>Liu AJ</a:t>
            </a:r>
            <a:r>
              <a:rPr kumimoji="0" lang="en-US" sz="1000" i="0" u="none" strike="noStrike" kern="1200" cap="none" spc="0" normalizeH="0" baseline="0" noProof="0" dirty="0">
                <a:ln>
                  <a:noFill/>
                </a:ln>
                <a:solidFill>
                  <a:prstClr val="black"/>
                </a:solidFill>
                <a:effectLst/>
                <a:uLnTx/>
                <a:uFillTx/>
                <a:latin typeface="News Gothic MT"/>
                <a:ea typeface="+mn-ea"/>
                <a:cs typeface="+mn-cs"/>
              </a:rPr>
              <a:t>, </a:t>
            </a:r>
            <a:r>
              <a:rPr kumimoji="0" lang="en-US" sz="1000" b="1" i="0" u="none" strike="noStrike" kern="1200" cap="none" spc="0" normalizeH="0" baseline="0" noProof="0" dirty="0">
                <a:ln>
                  <a:noFill/>
                </a:ln>
                <a:solidFill>
                  <a:prstClr val="black"/>
                </a:solidFill>
                <a:effectLst/>
                <a:uLnTx/>
                <a:uFillTx/>
                <a:latin typeface="News Gothic MT"/>
                <a:ea typeface="+mn-ea"/>
                <a:cs typeface="+mn-cs"/>
              </a:rPr>
              <a:t>Durian DJ</a:t>
            </a:r>
            <a:r>
              <a:rPr kumimoji="0" lang="en-US" sz="1000" i="0" u="none" strike="noStrike" kern="1200" cap="none" spc="0" normalizeH="0" baseline="0" noProof="0" dirty="0">
                <a:ln>
                  <a:noFill/>
                </a:ln>
                <a:solidFill>
                  <a:prstClr val="black"/>
                </a:solidFill>
                <a:effectLst/>
                <a:uLnTx/>
                <a:uFillTx/>
                <a:latin typeface="News Gothic MT"/>
                <a:ea typeface="+mn-ea"/>
                <a:cs typeface="+mn-cs"/>
              </a:rPr>
              <a:t>. Physical Review Applied 2022; </a:t>
            </a:r>
            <a:r>
              <a:rPr kumimoji="0" lang="en-US" sz="1000" b="1" i="0" u="none" strike="noStrike" kern="1200" cap="none" spc="0" normalizeH="0" baseline="0" noProof="0" dirty="0">
                <a:ln>
                  <a:noFill/>
                </a:ln>
                <a:solidFill>
                  <a:prstClr val="black"/>
                </a:solidFill>
                <a:effectLst/>
                <a:uLnTx/>
                <a:uFillTx/>
                <a:latin typeface="News Gothic MT"/>
                <a:ea typeface="+mn-ea"/>
                <a:cs typeface="+mn-cs"/>
              </a:rPr>
              <a:t>18</a:t>
            </a:r>
            <a:r>
              <a:rPr kumimoji="0" lang="en-US" sz="1000" i="0" u="none" strike="noStrike" kern="1200" cap="none" spc="0" normalizeH="0" baseline="0" noProof="0" dirty="0">
                <a:ln>
                  <a:noFill/>
                </a:ln>
                <a:solidFill>
                  <a:prstClr val="black"/>
                </a:solidFill>
                <a:effectLst/>
                <a:uLnTx/>
                <a:uFillTx/>
                <a:latin typeface="News Gothic MT"/>
                <a:ea typeface="+mn-ea"/>
                <a:cs typeface="+mn-cs"/>
              </a:rPr>
              <a:t>, 014040.</a:t>
            </a:r>
          </a:p>
        </p:txBody>
      </p:sp>
      <p:pic>
        <p:nvPicPr>
          <p:cNvPr id="5" name="Picture 4" descr="An electronic learning machine of a randomly-connected network of fifteen edges as the repeat unit.  ">
            <a:extLst>
              <a:ext uri="{FF2B5EF4-FFF2-40B4-BE49-F238E27FC236}">
                <a16:creationId xmlns:a16="http://schemas.microsoft.com/office/drawing/2014/main" id="{46E1014F-95DD-0A92-814F-9238A627A3C6}"/>
              </a:ext>
            </a:extLst>
          </p:cNvPr>
          <p:cNvPicPr>
            <a:picLocks noChangeAspect="1"/>
          </p:cNvPicPr>
          <p:nvPr/>
        </p:nvPicPr>
        <p:blipFill rotWithShape="1">
          <a:blip r:embed="rId4"/>
          <a:srcRect l="-110" b="63245"/>
          <a:stretch/>
        </p:blipFill>
        <p:spPr>
          <a:xfrm>
            <a:off x="7674657" y="1398799"/>
            <a:ext cx="3606040" cy="1911142"/>
          </a:xfrm>
          <a:prstGeom prst="rect">
            <a:avLst/>
          </a:prstGeom>
        </p:spPr>
      </p:pic>
      <p:pic>
        <p:nvPicPr>
          <p:cNvPr id="7" name="Picture 6" descr="electronic learning machine with one variable-resistor edge with circuity to adjust its resistance each clock cycle.  ">
            <a:extLst>
              <a:ext uri="{FF2B5EF4-FFF2-40B4-BE49-F238E27FC236}">
                <a16:creationId xmlns:a16="http://schemas.microsoft.com/office/drawing/2014/main" id="{DE3EDA51-F39A-8DF5-5B31-4295DA4F1770}"/>
              </a:ext>
            </a:extLst>
          </p:cNvPr>
          <p:cNvPicPr>
            <a:picLocks noChangeAspect="1"/>
          </p:cNvPicPr>
          <p:nvPr/>
        </p:nvPicPr>
        <p:blipFill rotWithShape="1">
          <a:blip r:embed="rId5"/>
          <a:srcRect t="1" b="272"/>
          <a:stretch/>
        </p:blipFill>
        <p:spPr>
          <a:xfrm>
            <a:off x="6095999" y="1398799"/>
            <a:ext cx="1283363" cy="1902028"/>
          </a:xfrm>
          <a:prstGeom prst="rect">
            <a:avLst/>
          </a:prstGeom>
        </p:spPr>
      </p:pic>
      <p:grpSp>
        <p:nvGrpSpPr>
          <p:cNvPr id="8" name="Group 7" descr="A graph/plot of training step input and output nodes">
            <a:extLst>
              <a:ext uri="{FF2B5EF4-FFF2-40B4-BE49-F238E27FC236}">
                <a16:creationId xmlns:a16="http://schemas.microsoft.com/office/drawing/2014/main" id="{9B974347-77DD-ACC9-1F66-AF5389A39FC6}"/>
              </a:ext>
            </a:extLst>
          </p:cNvPr>
          <p:cNvGrpSpPr/>
          <p:nvPr/>
        </p:nvGrpSpPr>
        <p:grpSpPr>
          <a:xfrm>
            <a:off x="7227776" y="3428999"/>
            <a:ext cx="3073400" cy="1409700"/>
            <a:chOff x="5002996" y="3253157"/>
            <a:chExt cx="3073400" cy="1409700"/>
          </a:xfrm>
        </p:grpSpPr>
        <p:grpSp>
          <p:nvGrpSpPr>
            <p:cNvPr id="14" name="Group 13">
              <a:extLst>
                <a:ext uri="{FF2B5EF4-FFF2-40B4-BE49-F238E27FC236}">
                  <a16:creationId xmlns:a16="http://schemas.microsoft.com/office/drawing/2014/main" id="{44E7A5A6-CD13-9821-FAFD-25796777B079}"/>
                </a:ext>
              </a:extLst>
            </p:cNvPr>
            <p:cNvGrpSpPr/>
            <p:nvPr/>
          </p:nvGrpSpPr>
          <p:grpSpPr>
            <a:xfrm>
              <a:off x="5002996" y="3253157"/>
              <a:ext cx="3073400" cy="1409700"/>
              <a:chOff x="5002996" y="3221627"/>
              <a:chExt cx="3073400" cy="1409700"/>
            </a:xfrm>
          </p:grpSpPr>
          <p:pic>
            <p:nvPicPr>
              <p:cNvPr id="16" name="Picture 15">
                <a:extLst>
                  <a:ext uri="{FF2B5EF4-FFF2-40B4-BE49-F238E27FC236}">
                    <a16:creationId xmlns:a16="http://schemas.microsoft.com/office/drawing/2014/main" id="{D49DD03A-A605-2BFE-F9C6-1A8284ECE63E}"/>
                  </a:ext>
                </a:extLst>
              </p:cNvPr>
              <p:cNvPicPr>
                <a:picLocks noChangeAspect="1"/>
              </p:cNvPicPr>
              <p:nvPr/>
            </p:nvPicPr>
            <p:blipFill>
              <a:blip r:embed="rId6"/>
              <a:stretch>
                <a:fillRect/>
              </a:stretch>
            </p:blipFill>
            <p:spPr>
              <a:xfrm>
                <a:off x="5002996" y="3221627"/>
                <a:ext cx="3073400" cy="1409700"/>
              </a:xfrm>
              <a:prstGeom prst="rect">
                <a:avLst/>
              </a:prstGeom>
              <a:solidFill>
                <a:schemeClr val="bg1"/>
              </a:solidFill>
            </p:spPr>
          </p:pic>
          <p:sp>
            <p:nvSpPr>
              <p:cNvPr id="17" name="Rectangle 16">
                <a:extLst>
                  <a:ext uri="{FF2B5EF4-FFF2-40B4-BE49-F238E27FC236}">
                    <a16:creationId xmlns:a16="http://schemas.microsoft.com/office/drawing/2014/main" id="{2128041B-BAC4-6968-0F1D-BBFF2B282853}"/>
                  </a:ext>
                </a:extLst>
              </p:cNvPr>
              <p:cNvSpPr/>
              <p:nvPr/>
            </p:nvSpPr>
            <p:spPr>
              <a:xfrm>
                <a:off x="5069191" y="4444678"/>
                <a:ext cx="220437" cy="1844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BE96FDCD-07DE-61BD-D6E5-9DD16BE024D9}"/>
                </a:ext>
              </a:extLst>
            </p:cNvPr>
            <p:cNvSpPr/>
            <p:nvPr/>
          </p:nvSpPr>
          <p:spPr>
            <a:xfrm>
              <a:off x="5042921" y="3262271"/>
              <a:ext cx="220437" cy="1844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58507CD8-5FA5-216D-E9A8-44D1CBF8348A}"/>
              </a:ext>
              <a:ext uri="{C183D7F6-B498-43B3-948B-1728B52AA6E4}">
                <adec:decorative xmlns:adec="http://schemas.microsoft.com/office/drawing/2017/decorative" val="1"/>
              </a:ext>
            </a:extLst>
          </p:cNvPr>
          <p:cNvSpPr txBox="1"/>
          <p:nvPr/>
        </p:nvSpPr>
        <p:spPr>
          <a:xfrm>
            <a:off x="13839568" y="-556054"/>
            <a:ext cx="184731" cy="369332"/>
          </a:xfrm>
          <a:prstGeom prst="rect">
            <a:avLst/>
          </a:prstGeom>
          <a:noFill/>
        </p:spPr>
        <p:txBody>
          <a:bodyPr wrap="none" rtlCol="0">
            <a:spAutoFit/>
          </a:bodyPr>
          <a:lstStyle/>
          <a:p>
            <a:endParaRPr lang="en-US" dirty="0"/>
          </a:p>
        </p:txBody>
      </p:sp>
      <p:sp>
        <p:nvSpPr>
          <p:cNvPr id="20" name="TextBox 19">
            <a:extLst>
              <a:ext uri="{FF2B5EF4-FFF2-40B4-BE49-F238E27FC236}">
                <a16:creationId xmlns:a16="http://schemas.microsoft.com/office/drawing/2014/main" id="{1ABD062A-AD84-920C-1C9F-A1FF52B54BC3}"/>
              </a:ext>
            </a:extLst>
          </p:cNvPr>
          <p:cNvSpPr txBox="1"/>
          <p:nvPr/>
        </p:nvSpPr>
        <p:spPr>
          <a:xfrm>
            <a:off x="5724525" y="4770745"/>
            <a:ext cx="6209185" cy="138499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Physics-driven electronic learning machine. (Left) One variable-resistor edge with circuity to adjust its resistance each clock cycle.  (Right) A randomly-connected network of fifteen such edges as the repeat unit.  (Bottom) The three red nodes are designed as the inputs and the three open nodes are designated as the outputs. During the training phase for an “allostery” task, specific voltages are applied to the inputs, and the edges self-adjust until the output nodes evolve to the desired values. Regression and classification tasks were also demonstrated using appropriate supervision during the training phase.</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adf694-15e9-4d71-8e50-50117366a586">
      <Terms xmlns="http://schemas.microsoft.com/office/infopath/2007/PartnerControls"/>
    </lcf76f155ced4ddcb4097134ff3c332f>
    <TaxCatchAll xmlns="116ee817-c198-43a2-9f4d-5f1562156b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6" ma:contentTypeDescription="Create a new document." ma:contentTypeScope="" ma:versionID="00cebeeb6c9a5c450fa276bd36afe6c6">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771f4b384f933df2b6a0ebf4fc1cf1e0"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055006-F025-46AE-9CCF-A4D8814CE86A}">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56adf694-15e9-4d71-8e50-50117366a586"/>
    <ds:schemaRef ds:uri="http://purl.org/dc/elements/1.1/"/>
    <ds:schemaRef ds:uri="http://schemas.openxmlformats.org/package/2006/metadata/core-properties"/>
    <ds:schemaRef ds:uri="116ee817-c198-43a2-9f4d-5f1562156b4a"/>
    <ds:schemaRef ds:uri="http://www.w3.org/XML/1998/namespace"/>
  </ds:schemaRefs>
</ds:datastoreItem>
</file>

<file path=customXml/itemProps2.xml><?xml version="1.0" encoding="utf-8"?>
<ds:datastoreItem xmlns:ds="http://schemas.openxmlformats.org/officeDocument/2006/customXml" ds:itemID="{1E05381D-26A6-4B16-8695-9F4587F9A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DA25EA-36E1-42AA-84FD-F4F91C94AE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3019</TotalTime>
  <Words>382</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Microsoft Sans Serif</vt:lpstr>
      <vt:lpstr>News Gothic MT</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Macera, Felice</cp:lastModifiedBy>
  <cp:revision>275</cp:revision>
  <cp:lastPrinted>2018-03-20T12:31:18Z</cp:lastPrinted>
  <dcterms:created xsi:type="dcterms:W3CDTF">2017-10-05T17:34:54Z</dcterms:created>
  <dcterms:modified xsi:type="dcterms:W3CDTF">2023-05-19T20:03:29Z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0x010100D686333CEA9DAB48A70A400D82EC208D</vt:lpwstr>
  </property>
  <property fmtid="{D5CDD505-2E9C-101B-9397-08002B2CF9AE}" pid="5" name="MediaServiceImageTags">
    <vt:lpwstr/>
  </property>
</Properties>
</file>