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6"/>
  </p:notesMasterIdLst>
  <p:handoutMasterIdLst>
    <p:handoutMasterId r:id="rId7"/>
  </p:handoutMasterIdLst>
  <p:sldIdLst>
    <p:sldId id="387" r:id="rId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CFA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ADB8C7-64C6-4753-9E1E-73374D725C3B}" v="15" dt="2023-05-10T20:29:25.2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69211" autoAdjust="0"/>
  </p:normalViewPr>
  <p:slideViewPr>
    <p:cSldViewPr snapToGrid="0" snapToObjects="1">
      <p:cViewPr varScale="1">
        <p:scale>
          <a:sx n="107" d="100"/>
          <a:sy n="107" d="100"/>
        </p:scale>
        <p:origin x="249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40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cera, Felice" userId="74a33ec6-c81e-4f33-b832-00725cf96b37" providerId="ADAL" clId="{E77913BD-7AC7-4EFB-8D06-BC52F44A8666}"/>
    <pc:docChg chg="modSld">
      <pc:chgData name="Macera, Felice" userId="74a33ec6-c81e-4f33-b832-00725cf96b37" providerId="ADAL" clId="{E77913BD-7AC7-4EFB-8D06-BC52F44A8666}" dt="2023-05-10T20:05:43.142" v="163" actId="14100"/>
      <pc:docMkLst>
        <pc:docMk/>
      </pc:docMkLst>
      <pc:sldChg chg="addSp modSp mod">
        <pc:chgData name="Macera, Felice" userId="74a33ec6-c81e-4f33-b832-00725cf96b37" providerId="ADAL" clId="{E77913BD-7AC7-4EFB-8D06-BC52F44A8666}" dt="2023-05-10T20:05:43.142" v="163" actId="14100"/>
        <pc:sldMkLst>
          <pc:docMk/>
          <pc:sldMk cId="3866026037" sldId="387"/>
        </pc:sldMkLst>
        <pc:spChg chg="mod">
          <ac:chgData name="Macera, Felice" userId="74a33ec6-c81e-4f33-b832-00725cf96b37" providerId="ADAL" clId="{E77913BD-7AC7-4EFB-8D06-BC52F44A8666}" dt="2023-05-10T20:05:18.512" v="160" actId="14100"/>
          <ac:spMkLst>
            <pc:docMk/>
            <pc:sldMk cId="3866026037" sldId="387"/>
            <ac:spMk id="11" creationId="{497B452A-7E74-750D-1BF9-14450F9B5C39}"/>
          </ac:spMkLst>
        </pc:spChg>
        <pc:spChg chg="mod">
          <ac:chgData name="Macera, Felice" userId="74a33ec6-c81e-4f33-b832-00725cf96b37" providerId="ADAL" clId="{E77913BD-7AC7-4EFB-8D06-BC52F44A8666}" dt="2023-05-10T20:05:43.142" v="163" actId="14100"/>
          <ac:spMkLst>
            <pc:docMk/>
            <pc:sldMk cId="3866026037" sldId="387"/>
            <ac:spMk id="12" creationId="{CE6048A3-AEC8-2F76-073A-A6282D051B35}"/>
          </ac:spMkLst>
        </pc:spChg>
        <pc:spChg chg="mod">
          <ac:chgData name="Macera, Felice" userId="74a33ec6-c81e-4f33-b832-00725cf96b37" providerId="ADAL" clId="{E77913BD-7AC7-4EFB-8D06-BC52F44A8666}" dt="2023-05-10T20:05:14.860" v="159" actId="1076"/>
          <ac:spMkLst>
            <pc:docMk/>
            <pc:sldMk cId="3866026037" sldId="387"/>
            <ac:spMk id="13" creationId="{42533880-C9A3-31C5-2550-1719D9FB82EC}"/>
          </ac:spMkLst>
        </pc:spChg>
        <pc:picChg chg="add mod">
          <ac:chgData name="Macera, Felice" userId="74a33ec6-c81e-4f33-b832-00725cf96b37" providerId="ADAL" clId="{E77913BD-7AC7-4EFB-8D06-BC52F44A8666}" dt="2023-05-10T20:05:14.860" v="159" actId="1076"/>
          <ac:picMkLst>
            <pc:docMk/>
            <pc:sldMk cId="3866026037" sldId="387"/>
            <ac:picMk id="3" creationId="{AA6282A8-DE75-4249-902B-8923AEB41BD6}"/>
          </ac:picMkLst>
        </pc:picChg>
      </pc:sldChg>
    </pc:docChg>
  </pc:docChgLst>
  <pc:docChgLst>
    <pc:chgData name="Licurse, Mark W" userId="cb99c7cc-9fd7-435c-96dc-dd9b6650e8bf" providerId="ADAL" clId="{A6ADB8C7-64C6-4753-9E1E-73374D725C3B}"/>
    <pc:docChg chg="undo redo custSel modSld">
      <pc:chgData name="Licurse, Mark W" userId="cb99c7cc-9fd7-435c-96dc-dd9b6650e8bf" providerId="ADAL" clId="{A6ADB8C7-64C6-4753-9E1E-73374D725C3B}" dt="2023-05-10T20:29:37.370" v="788" actId="20577"/>
      <pc:docMkLst>
        <pc:docMk/>
      </pc:docMkLst>
      <pc:sldChg chg="modSp mod modNotesTx">
        <pc:chgData name="Licurse, Mark W" userId="cb99c7cc-9fd7-435c-96dc-dd9b6650e8bf" providerId="ADAL" clId="{A6ADB8C7-64C6-4753-9E1E-73374D725C3B}" dt="2023-05-10T20:29:37.370" v="788" actId="20577"/>
        <pc:sldMkLst>
          <pc:docMk/>
          <pc:sldMk cId="3866026037" sldId="387"/>
        </pc:sldMkLst>
        <pc:spChg chg="mod">
          <ac:chgData name="Licurse, Mark W" userId="cb99c7cc-9fd7-435c-96dc-dd9b6650e8bf" providerId="ADAL" clId="{A6ADB8C7-64C6-4753-9E1E-73374D725C3B}" dt="2023-05-10T20:29:37.370" v="788" actId="20577"/>
          <ac:spMkLst>
            <pc:docMk/>
            <pc:sldMk cId="3866026037" sldId="387"/>
            <ac:spMk id="6" creationId="{6F59F56C-CEF7-F252-EC1B-9B65C3815178}"/>
          </ac:spMkLst>
        </pc:spChg>
        <pc:spChg chg="mod">
          <ac:chgData name="Licurse, Mark W" userId="cb99c7cc-9fd7-435c-96dc-dd9b6650e8bf" providerId="ADAL" clId="{A6ADB8C7-64C6-4753-9E1E-73374D725C3B}" dt="2023-05-10T19:11:18.493" v="73" actId="20577"/>
          <ac:spMkLst>
            <pc:docMk/>
            <pc:sldMk cId="3866026037" sldId="387"/>
            <ac:spMk id="9" creationId="{7AC7D99B-1EFC-61F2-9703-F085A3591D9E}"/>
          </ac:spMkLst>
        </pc:spChg>
        <pc:spChg chg="mod">
          <ac:chgData name="Licurse, Mark W" userId="cb99c7cc-9fd7-435c-96dc-dd9b6650e8bf" providerId="ADAL" clId="{A6ADB8C7-64C6-4753-9E1E-73374D725C3B}" dt="2023-05-10T19:11:55.880" v="76"/>
          <ac:spMkLst>
            <pc:docMk/>
            <pc:sldMk cId="3866026037" sldId="387"/>
            <ac:spMk id="10" creationId="{A3FA201F-7E38-222E-3666-0F5295187A8C}"/>
          </ac:spMkLst>
        </pc:spChg>
        <pc:spChg chg="mod">
          <ac:chgData name="Licurse, Mark W" userId="cb99c7cc-9fd7-435c-96dc-dd9b6650e8bf" providerId="ADAL" clId="{A6ADB8C7-64C6-4753-9E1E-73374D725C3B}" dt="2023-05-10T19:46:39.266" v="781" actId="20577"/>
          <ac:spMkLst>
            <pc:docMk/>
            <pc:sldMk cId="3866026037" sldId="387"/>
            <ac:spMk id="11" creationId="{497B452A-7E74-750D-1BF9-14450F9B5C39}"/>
          </ac:spMkLst>
        </pc:spChg>
        <pc:spChg chg="mod">
          <ac:chgData name="Licurse, Mark W" userId="cb99c7cc-9fd7-435c-96dc-dd9b6650e8bf" providerId="ADAL" clId="{A6ADB8C7-64C6-4753-9E1E-73374D725C3B}" dt="2023-05-10T20:29:25.680" v="786" actId="20577"/>
          <ac:spMkLst>
            <pc:docMk/>
            <pc:sldMk cId="3866026037" sldId="387"/>
            <ac:spMk id="12" creationId="{CE6048A3-AEC8-2F76-073A-A6282D051B3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0CAD82-A0C8-4D0A-ABD4-C7506DA867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0B8966-CA86-4F8B-A1DC-E4B27EA05F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72AFE-C766-4234-802D-4743A0E558C8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F46503-97A3-4D9E-9B73-906CF497EA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24FD7-5E8B-4800-B492-5643BF03B6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CB36C-FB73-4403-8335-B2E006F35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27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8FB3966-F140-43F2-BB90-69495BF7B5CD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17D0DCA-A90A-4D9A-9651-03AC7085F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D0DCA-A90A-4D9A-9651-03AC7085FB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04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A3C91C77-9858-7D47-A426-16DA406264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hcSlideMaster.Title SlideHeader">
            <a:extLst>
              <a:ext uri="{FF2B5EF4-FFF2-40B4-BE49-F238E27FC236}">
                <a16:creationId xmlns:a16="http://schemas.microsoft.com/office/drawing/2014/main" id="{D55EAFC1-6677-C402-F523-AA055515E857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8" name="hcTitle SlideHeader">
            <a:extLst>
              <a:ext uri="{FF2B5EF4-FFF2-40B4-BE49-F238E27FC236}">
                <a16:creationId xmlns:a16="http://schemas.microsoft.com/office/drawing/2014/main" id="{9B41BAF7-2C55-9AAA-EA0B-CFCEEDA335E1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8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67172BC-940E-4A2E-8CD8-C0B883DE9C6B}"/>
              </a:ext>
            </a:extLst>
          </p:cNvPr>
          <p:cNvSpPr txBox="1"/>
          <p:nvPr userDrawn="1"/>
        </p:nvSpPr>
        <p:spPr>
          <a:xfrm>
            <a:off x="1" y="3483"/>
            <a:ext cx="12217051" cy="80595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0BC564"/>
              </a:solidFill>
              <a:latin typeface="Sitka Sub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32" y="1334133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243697"/>
            <a:ext cx="12192000" cy="653979"/>
            <a:chOff x="0" y="6243697"/>
            <a:chExt cx="12192000" cy="6539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243697"/>
              <a:ext cx="12192000" cy="65397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326" y="6272178"/>
              <a:ext cx="2200675" cy="54754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640136" y="6470393"/>
              <a:ext cx="4693357" cy="2308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00" b="0" i="1" dirty="0">
                  <a:ln w="0"/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Where Materials Begin and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999" y="6257889"/>
              <a:ext cx="616493" cy="61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8D7F3-969C-475E-B572-7EC9EB537821}"/>
              </a:ext>
            </a:extLst>
          </p:cNvPr>
          <p:cNvSpPr/>
          <p:nvPr userDrawn="1"/>
        </p:nvSpPr>
        <p:spPr>
          <a:xfrm>
            <a:off x="0" y="262753"/>
            <a:ext cx="2765425" cy="4164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DB0C155-8A7C-43CC-9880-AC3AE5A1C484}"/>
              </a:ext>
            </a:extLst>
          </p:cNvPr>
          <p:cNvSpPr/>
          <p:nvPr userDrawn="1"/>
        </p:nvSpPr>
        <p:spPr>
          <a:xfrm>
            <a:off x="2762250" y="261462"/>
            <a:ext cx="457269" cy="41770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4ECD3F-7969-485E-B278-53AC0106BB8A}"/>
              </a:ext>
            </a:extLst>
          </p:cNvPr>
          <p:cNvGrpSpPr/>
          <p:nvPr userDrawn="1"/>
        </p:nvGrpSpPr>
        <p:grpSpPr>
          <a:xfrm>
            <a:off x="4707584" y="807282"/>
            <a:ext cx="7484416" cy="444970"/>
            <a:chOff x="4707584" y="910048"/>
            <a:chExt cx="7484416" cy="44497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5E91AE-8319-479A-ADB1-63FB2919E1FE}"/>
                </a:ext>
              </a:extLst>
            </p:cNvPr>
            <p:cNvSpPr/>
            <p:nvPr/>
          </p:nvSpPr>
          <p:spPr>
            <a:xfrm>
              <a:off x="5164853" y="910048"/>
              <a:ext cx="7027147" cy="444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F552B3A4-7B10-43CC-A171-543453CE49FF}"/>
                </a:ext>
              </a:extLst>
            </p:cNvPr>
            <p:cNvSpPr/>
            <p:nvPr/>
          </p:nvSpPr>
          <p:spPr>
            <a:xfrm rot="10800000">
              <a:off x="4707584" y="910048"/>
              <a:ext cx="457269" cy="44497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hcSlideMaster.Title and ContentHeader">
            <a:extLst>
              <a:ext uri="{FF2B5EF4-FFF2-40B4-BE49-F238E27FC236}">
                <a16:creationId xmlns:a16="http://schemas.microsoft.com/office/drawing/2014/main" id="{935B9966-9F10-34D3-B98C-E010585E9047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0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@@T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67172BC-940E-4A2E-8CD8-C0B883DE9C6B}"/>
              </a:ext>
            </a:extLst>
          </p:cNvPr>
          <p:cNvSpPr txBox="1"/>
          <p:nvPr userDrawn="1"/>
        </p:nvSpPr>
        <p:spPr>
          <a:xfrm>
            <a:off x="1" y="3483"/>
            <a:ext cx="12217051" cy="80595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0BC564"/>
              </a:solidFill>
              <a:latin typeface="Sitka Sub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32" y="1334133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243697"/>
            <a:ext cx="12192000" cy="653979"/>
            <a:chOff x="0" y="6243697"/>
            <a:chExt cx="12192000" cy="6539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243697"/>
              <a:ext cx="12192000" cy="65397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326" y="6272178"/>
              <a:ext cx="2200675" cy="54754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640136" y="6470393"/>
              <a:ext cx="4693357" cy="2308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00" b="0" i="1" dirty="0">
                  <a:ln w="0"/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Where Materials Begin and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999" y="6257889"/>
              <a:ext cx="616493" cy="61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8D7F3-969C-475E-B572-7EC9EB537821}"/>
              </a:ext>
            </a:extLst>
          </p:cNvPr>
          <p:cNvSpPr/>
          <p:nvPr userDrawn="1"/>
        </p:nvSpPr>
        <p:spPr>
          <a:xfrm>
            <a:off x="0" y="262753"/>
            <a:ext cx="2765425" cy="4164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DB0C155-8A7C-43CC-9880-AC3AE5A1C484}"/>
              </a:ext>
            </a:extLst>
          </p:cNvPr>
          <p:cNvSpPr/>
          <p:nvPr userDrawn="1"/>
        </p:nvSpPr>
        <p:spPr>
          <a:xfrm>
            <a:off x="2762250" y="261462"/>
            <a:ext cx="457269" cy="41770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4ECD3F-7969-485E-B278-53AC0106BB8A}"/>
              </a:ext>
            </a:extLst>
          </p:cNvPr>
          <p:cNvGrpSpPr/>
          <p:nvPr userDrawn="1"/>
        </p:nvGrpSpPr>
        <p:grpSpPr>
          <a:xfrm>
            <a:off x="4707584" y="807282"/>
            <a:ext cx="7484416" cy="444970"/>
            <a:chOff x="4707584" y="910048"/>
            <a:chExt cx="7484416" cy="44497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5E91AE-8319-479A-ADB1-63FB2919E1FE}"/>
                </a:ext>
              </a:extLst>
            </p:cNvPr>
            <p:cNvSpPr/>
            <p:nvPr/>
          </p:nvSpPr>
          <p:spPr>
            <a:xfrm>
              <a:off x="5164853" y="910048"/>
              <a:ext cx="7027147" cy="444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F552B3A4-7B10-43CC-A171-543453CE49FF}"/>
                </a:ext>
              </a:extLst>
            </p:cNvPr>
            <p:cNvSpPr/>
            <p:nvPr/>
          </p:nvSpPr>
          <p:spPr>
            <a:xfrm rot="10800000">
              <a:off x="4707584" y="910048"/>
              <a:ext cx="457269" cy="44497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3907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515" y="152008"/>
            <a:ext cx="10962967" cy="566719"/>
          </a:xfrm>
        </p:spPr>
        <p:txBody>
          <a:bodyPr>
            <a:normAutofit/>
          </a:bodyPr>
          <a:lstStyle>
            <a:lvl1pPr algn="ctr">
              <a:defRPr sz="28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514" y="1211301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163799"/>
            <a:ext cx="12192000" cy="733878"/>
            <a:chOff x="0" y="6163799"/>
            <a:chExt cx="12192000" cy="7338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163799"/>
              <a:ext cx="12192000" cy="733878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694" y="6201502"/>
              <a:ext cx="2445810" cy="60853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921219" y="6374350"/>
              <a:ext cx="4693357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Where Materials Begin &amp;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381" y="6201502"/>
              <a:ext cx="647112" cy="650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52E7C3-15CD-4B7F-B5C0-8618139B0E1C}" type="slidenum">
              <a:rPr lang="en-US" sz="2000" smtClean="0">
                <a:solidFill>
                  <a:schemeClr val="tx1"/>
                </a:solidFill>
              </a:rPr>
              <a:t>‹#›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6F2311-A370-47F6-8671-AADFADC6F053}"/>
              </a:ext>
            </a:extLst>
          </p:cNvPr>
          <p:cNvSpPr txBox="1"/>
          <p:nvPr userDrawn="1"/>
        </p:nvSpPr>
        <p:spPr>
          <a:xfrm>
            <a:off x="25052" y="-3562"/>
            <a:ext cx="12192000" cy="131031"/>
          </a:xfrm>
          <a:prstGeom prst="rect">
            <a:avLst/>
          </a:prstGeom>
          <a:gradFill>
            <a:gsLst>
              <a:gs pos="0">
                <a:schemeClr val="accent6"/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00" dirty="0"/>
          </a:p>
        </p:txBody>
      </p:sp>
      <p:sp>
        <p:nvSpPr>
          <p:cNvPr id="7" name="hcSlideMaster.1_Title and ContentHeader">
            <a:extLst>
              <a:ext uri="{FF2B5EF4-FFF2-40B4-BE49-F238E27FC236}">
                <a16:creationId xmlns:a16="http://schemas.microsoft.com/office/drawing/2014/main" id="{0F10F7D9-9545-70EC-36A7-C1567C3AB29E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0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BlankHeader">
            <a:extLst>
              <a:ext uri="{FF2B5EF4-FFF2-40B4-BE49-F238E27FC236}">
                <a16:creationId xmlns:a16="http://schemas.microsoft.com/office/drawing/2014/main" id="{F41EB265-4203-FF1B-9937-8E54D3A8607C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8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FBA00-CEC0-FF45-A57B-8470651015F1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3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5" r:id="rId3"/>
    <p:sldLayoutId id="2147483684" r:id="rId4"/>
    <p:sldLayoutId id="214748367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F59F56C-CEF7-F252-EC1B-9B65C3815178}"/>
              </a:ext>
            </a:extLst>
          </p:cNvPr>
          <p:cNvSpPr txBox="1">
            <a:spLocks/>
          </p:cNvSpPr>
          <p:nvPr/>
        </p:nvSpPr>
        <p:spPr>
          <a:xfrm>
            <a:off x="3818375" y="151087"/>
            <a:ext cx="7759108" cy="566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000" b="1" baseline="30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Philadelphia Materials Day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C7D99B-1EFC-61F2-9703-F085A3591D9E}"/>
              </a:ext>
            </a:extLst>
          </p:cNvPr>
          <p:cNvSpPr txBox="1"/>
          <p:nvPr/>
        </p:nvSpPr>
        <p:spPr>
          <a:xfrm>
            <a:off x="147781" y="200554"/>
            <a:ext cx="2963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Univ. of Pennsylvania MRSEC 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DMR-1720530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FA201F-7E38-222E-3666-0F5295187A8C}"/>
              </a:ext>
            </a:extLst>
          </p:cNvPr>
          <p:cNvSpPr txBox="1"/>
          <p:nvPr/>
        </p:nvSpPr>
        <p:spPr>
          <a:xfrm>
            <a:off x="5622122" y="845156"/>
            <a:ext cx="5919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Mark Licurse &amp; Ashley Wallace, University of Pennsylvania</a:t>
            </a:r>
          </a:p>
        </p:txBody>
      </p:sp>
      <p:sp>
        <p:nvSpPr>
          <p:cNvPr id="11" name="Text Box 28">
            <a:extLst>
              <a:ext uri="{FF2B5EF4-FFF2-40B4-BE49-F238E27FC236}">
                <a16:creationId xmlns:a16="http://schemas.microsoft.com/office/drawing/2014/main" id="{497B452A-7E74-750D-1BF9-14450F9B5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82" y="1326857"/>
            <a:ext cx="6157768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Philadelphia Materials Day is a collaborative effort between the University of Pennsylvania MRSEC and the Materials Science &amp; Engineering Department at Drexel University to promote materials research in the region. The 12</a:t>
            </a:r>
            <a:r>
              <a:rPr lang="en-US" sz="12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annual Philadelphia Materials Day took place on February 11, 2023 at the </a:t>
            </a:r>
            <a:r>
              <a:rPr lang="en-US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Bossone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Research Center at Drexel University. </a:t>
            </a:r>
          </a:p>
          <a:p>
            <a:pPr eaLnBrk="1" hangingPunct="1"/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More than 85 volunteers from 14 different University of Pennsylvania MRSEC-affiliated research groups combined efforts with Drexel to run a series of demonstrations for more than 600 attendees (K-12 and their families). University of Pennsylvania participating groups included &amp; demo titles were as follows:</a:t>
            </a:r>
          </a:p>
          <a:p>
            <a:pPr eaLnBrk="1" hangingPunct="1"/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Eric </a:t>
            </a:r>
            <a:r>
              <a:rPr lang="en-US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Stach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(MSE): Superconducting Levitation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Shu Yang (MSE): Origami/</a:t>
            </a:r>
            <a:r>
              <a:rPr lang="en-US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Kirigami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Hydrogels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Kevin Turner (MEAM): Sticky Materials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Zahra </a:t>
            </a:r>
            <a:r>
              <a:rPr lang="en-US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Fakhraai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(Chemistry): Fun with Lights and Glasses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Ekaterina </a:t>
            </a:r>
            <a:r>
              <a:rPr lang="en-US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Grishchuk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(Physiology): Why is blood liquid in our arteries but it clots quickly in laboratory tubes?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Liang Wu (MSE): Electromagnetism Demonstration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E. James </a:t>
            </a:r>
            <a:r>
              <a:rPr lang="en-US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Petersson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(Chemistry): Bright Molecules for Brain Studies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Russel </a:t>
            </a:r>
            <a:r>
              <a:rPr lang="en-US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Composto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(MSE): Shrinking Polymers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Kathleen </a:t>
            </a:r>
            <a:r>
              <a:rPr lang="en-US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Stebe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(CBE): Introduction to Liquid Crystals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Arjun Yodh (Physics): What is an Emulsion?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Rob </a:t>
            </a:r>
            <a:r>
              <a:rPr lang="en-US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Carpick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(MEAM): Tribology – The Science of Friction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Jordan Raney (MEAM): The Utility of Instability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Lee Bassett (ESE): Colors, Lasers, Fluorescence, and Computer Screens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Chris Murray (MSE): Visualizing Nanoscale Materials</a:t>
            </a:r>
          </a:p>
          <a:p>
            <a:pPr eaLnBrk="1" hangingPunct="1"/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 Box 34">
            <a:extLst>
              <a:ext uri="{FF2B5EF4-FFF2-40B4-BE49-F238E27FC236}">
                <a16:creationId xmlns:a16="http://schemas.microsoft.com/office/drawing/2014/main" id="{CE6048A3-AEC8-2F76-073A-A6282D051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4855" y="5254144"/>
            <a:ext cx="482664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100" i="1" dirty="0"/>
              <a:t>Damilola Lawal, from the Raney lab, demonstrates The Utility of Instability to a K-12 student.</a:t>
            </a:r>
          </a:p>
        </p:txBody>
      </p:sp>
      <p:sp>
        <p:nvSpPr>
          <p:cNvPr id="13" name="Rectangle 37">
            <a:extLst>
              <a:ext uri="{FF2B5EF4-FFF2-40B4-BE49-F238E27FC236}">
                <a16:creationId xmlns:a16="http://schemas.microsoft.com/office/drawing/2014/main" id="{42533880-C9A3-31C5-2550-1719D9FB8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101" y="1603856"/>
            <a:ext cx="5371829" cy="41735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807BB26-4F6B-EEA1-E89E-33CFB931E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076981" y="5449001"/>
            <a:ext cx="811215" cy="2088783"/>
          </a:xfrm>
          <a:prstGeom prst="rect">
            <a:avLst/>
          </a:prstGeom>
        </p:spPr>
      </p:pic>
      <p:sp>
        <p:nvSpPr>
          <p:cNvPr id="24" name="flSlide132Footer" descr="  ">
            <a:extLst>
              <a:ext uri="{FF2B5EF4-FFF2-40B4-BE49-F238E27FC236}">
                <a16:creationId xmlns:a16="http://schemas.microsoft.com/office/drawing/2014/main" id="{B923A301-1B35-76BE-D5D0-B71DB711A487}"/>
              </a:ext>
            </a:extLst>
          </p:cNvPr>
          <p:cNvSpPr txBox="1"/>
          <p:nvPr/>
        </p:nvSpPr>
        <p:spPr>
          <a:xfrm>
            <a:off x="0" y="6537960"/>
            <a:ext cx="242374" cy="22313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85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25" name="hcSlide132Header">
            <a:extLst>
              <a:ext uri="{FF2B5EF4-FFF2-40B4-BE49-F238E27FC236}">
                <a16:creationId xmlns:a16="http://schemas.microsoft.com/office/drawing/2014/main" id="{D1B9DD72-0991-8E27-8B97-CE240360EC1C}"/>
              </a:ext>
            </a:extLst>
          </p:cNvPr>
          <p:cNvSpPr txBox="1"/>
          <p:nvPr/>
        </p:nvSpPr>
        <p:spPr>
          <a:xfrm>
            <a:off x="5994400" y="0"/>
            <a:ext cx="184731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 descr="Damilola Lawal, from the Raney lab, demonstrates The Utility of Instability to a k-12 student.">
            <a:extLst>
              <a:ext uri="{FF2B5EF4-FFF2-40B4-BE49-F238E27FC236}">
                <a16:creationId xmlns:a16="http://schemas.microsoft.com/office/drawing/2014/main" id="{AA6282A8-DE75-4249-902B-8923AEB41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927" y="1675724"/>
            <a:ext cx="5210175" cy="347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26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86333CEA9DAB48A70A400D82EC208D" ma:contentTypeVersion="16" ma:contentTypeDescription="Create a new document." ma:contentTypeScope="" ma:versionID="00cebeeb6c9a5c450fa276bd36afe6c6">
  <xsd:schema xmlns:xsd="http://www.w3.org/2001/XMLSchema" xmlns:xs="http://www.w3.org/2001/XMLSchema" xmlns:p="http://schemas.microsoft.com/office/2006/metadata/properties" xmlns:ns2="56adf694-15e9-4d71-8e50-50117366a586" xmlns:ns3="116ee817-c198-43a2-9f4d-5f1562156b4a" targetNamespace="http://schemas.microsoft.com/office/2006/metadata/properties" ma:root="true" ma:fieldsID="771f4b384f933df2b6a0ebf4fc1cf1e0" ns2:_="" ns3:_="">
    <xsd:import namespace="56adf694-15e9-4d71-8e50-50117366a586"/>
    <xsd:import namespace="116ee817-c198-43a2-9f4d-5f1562156b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adf694-15e9-4d71-8e50-50117366a5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6d41a5f-cbfb-4323-98af-06a6a0c016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6ee817-c198-43a2-9f4d-5f1562156b4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1a23386-4d6a-4ef3-810b-19358b93ac17}" ma:internalName="TaxCatchAll" ma:showField="CatchAllData" ma:web="116ee817-c198-43a2-9f4d-5f1562156b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6adf694-15e9-4d71-8e50-50117366a586">
      <Terms xmlns="http://schemas.microsoft.com/office/infopath/2007/PartnerControls"/>
    </lcf76f155ced4ddcb4097134ff3c332f>
    <TaxCatchAll xmlns="116ee817-c198-43a2-9f4d-5f1562156b4a" xsi:nil="true"/>
  </documentManagement>
</p:properties>
</file>

<file path=customXml/itemProps1.xml><?xml version="1.0" encoding="utf-8"?>
<ds:datastoreItem xmlns:ds="http://schemas.openxmlformats.org/officeDocument/2006/customXml" ds:itemID="{F4EE67E3-4724-418A-BD82-06324994B9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71D01D-D1C4-4C0F-8DD6-29331C337DA1}">
  <ds:schemaRefs>
    <ds:schemaRef ds:uri="116ee817-c198-43a2-9f4d-5f1562156b4a"/>
    <ds:schemaRef ds:uri="56adf694-15e9-4d71-8e50-50117366a5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ABD95C7-BA60-41B7-9BBC-9C46EBFBA4D1}">
  <ds:schemaRefs>
    <ds:schemaRef ds:uri="116ee817-c198-43a2-9f4d-5f1562156b4a"/>
    <ds:schemaRef ds:uri="56adf694-15e9-4d71-8e50-50117366a58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3039</TotalTime>
  <Words>281</Words>
  <Application>Microsoft Office PowerPoint</Application>
  <PresentationFormat>Widescreen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Microsoft Sans Serif</vt:lpstr>
      <vt:lpstr>Sitka Subheading</vt:lpstr>
      <vt:lpstr>Times New Roman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TD</dc:creator>
  <cp:lastModifiedBy>Licurse, Mark W</cp:lastModifiedBy>
  <cp:revision>272</cp:revision>
  <cp:lastPrinted>2018-03-20T12:31:18Z</cp:lastPrinted>
  <dcterms:created xsi:type="dcterms:W3CDTF">2017-10-05T17:34:54Z</dcterms:created>
  <dcterms:modified xsi:type="dcterms:W3CDTF">2023-05-10T20:29:39Z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9b3d174c-23b2-471b-a915-ef0585a807c5</vt:lpwstr>
  </property>
  <property fmtid="{D5CDD505-2E9C-101B-9397-08002B2CF9AE}" pid="3" name="ContainsCUI">
    <vt:lpwstr>No</vt:lpwstr>
  </property>
  <property fmtid="{D5CDD505-2E9C-101B-9397-08002B2CF9AE}" pid="4" name="ContentTypeId">
    <vt:lpwstr>0x010100D686333CEA9DAB48A70A400D82EC208D</vt:lpwstr>
  </property>
  <property fmtid="{D5CDD505-2E9C-101B-9397-08002B2CF9AE}" pid="5" name="MediaServiceImageTags">
    <vt:lpwstr/>
  </property>
</Properties>
</file>