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handoutMasterIdLst>
    <p:handoutMasterId r:id="rId7"/>
  </p:handoutMasterIdLst>
  <p:sldIdLst>
    <p:sldId id="387" r:id="rId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02" autoAdjust="0"/>
    <p:restoredTop sz="92556" autoAdjust="0"/>
  </p:normalViewPr>
  <p:slideViewPr>
    <p:cSldViewPr snapToGrid="0" snapToObjects="1">
      <p:cViewPr varScale="1">
        <p:scale>
          <a:sx n="138" d="100"/>
          <a:sy n="138" d="100"/>
        </p:scale>
        <p:origin x="864" y="102"/>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era, Felice" userId="74a33ec6-c81e-4f33-b832-00725cf96b37" providerId="ADAL" clId="{70015D31-8C4A-4E9A-B1DE-578B1D3E04E1}"/>
    <pc:docChg chg="undo custSel modSld">
      <pc:chgData name="Macera, Felice" userId="74a33ec6-c81e-4f33-b832-00725cf96b37" providerId="ADAL" clId="{70015D31-8C4A-4E9A-B1DE-578B1D3E04E1}" dt="2023-05-19T20:41:05.467" v="38" actId="14100"/>
      <pc:docMkLst>
        <pc:docMk/>
      </pc:docMkLst>
      <pc:sldChg chg="modSp mod">
        <pc:chgData name="Macera, Felice" userId="74a33ec6-c81e-4f33-b832-00725cf96b37" providerId="ADAL" clId="{70015D31-8C4A-4E9A-B1DE-578B1D3E04E1}" dt="2023-05-19T20:41:05.467" v="38" actId="14100"/>
        <pc:sldMkLst>
          <pc:docMk/>
          <pc:sldMk cId="3866026037" sldId="387"/>
        </pc:sldMkLst>
        <pc:spChg chg="mod">
          <ac:chgData name="Macera, Felice" userId="74a33ec6-c81e-4f33-b832-00725cf96b37" providerId="ADAL" clId="{70015D31-8C4A-4E9A-B1DE-578B1D3E04E1}" dt="2023-05-19T20:41:05.467" v="38" actId="14100"/>
          <ac:spMkLst>
            <pc:docMk/>
            <pc:sldMk cId="3866026037" sldId="387"/>
            <ac:spMk id="6" creationId="{6F59F56C-CEF7-F252-EC1B-9B65C3815178}"/>
          </ac:spMkLst>
        </pc:spChg>
        <pc:spChg chg="mod">
          <ac:chgData name="Macera, Felice" userId="74a33ec6-c81e-4f33-b832-00725cf96b37" providerId="ADAL" clId="{70015D31-8C4A-4E9A-B1DE-578B1D3E04E1}" dt="2023-05-19T20:30:25.008" v="17" actId="1076"/>
          <ac:spMkLst>
            <pc:docMk/>
            <pc:sldMk cId="3866026037" sldId="387"/>
            <ac:spMk id="10" creationId="{A3FA201F-7E38-222E-3666-0F5295187A8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5/19/2023</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5/19/2023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073/pnas.2210535119"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dirty="0">
                <a:solidFill>
                  <a:schemeClr val="tx1"/>
                </a:solidFill>
                <a:latin typeface="+mn-lt"/>
              </a:rPr>
              <a:t>The PIs explored the potential energy landscapes of three different glassy and glass-forming model systems in simulation; discovering that the lowest energy glassy states of the system have an unexpected arrangement in high-dimensional configuration space.  Specifically, rather than being randomly scattered and separated by steep and tall energy barriers (akin to the lowest points in an Alpine landscape), the states were arranged into quasi-one-dimensional clusters, crumpled into a fractal shape, with only small barriers between them (akin to the low-lying points along the floor of the Grand Canyon).  Remarkably, the shapes of these clusters of glassy states were nearly indistinguishable in the three different models, suggesting they may be a ubiquitous feature of glassy materials.</a:t>
            </a: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dirty="0">
                <a:solidFill>
                  <a:schemeClr val="tx1"/>
                </a:solidFill>
                <a:latin typeface="+mn-lt"/>
              </a:rPr>
              <a:t>This remarkable discovery suggests that it is (computationally) easier than previously believed to locate the lowest energy states of glassy systems—one can just follow the canyon to lower energy—rather than using existing annealing or random walk strategies.  Such low energy states are at the heart of current debates about the thermodynamics of glasses, such as the </a:t>
            </a:r>
            <a:r>
              <a:rPr lang="en-US" sz="1200" dirty="0" err="1">
                <a:solidFill>
                  <a:schemeClr val="tx1"/>
                </a:solidFill>
                <a:latin typeface="+mn-lt"/>
              </a:rPr>
              <a:t>Kauzmann</a:t>
            </a:r>
            <a:r>
              <a:rPr lang="en-US" sz="1200" dirty="0">
                <a:solidFill>
                  <a:schemeClr val="tx1"/>
                </a:solidFill>
                <a:latin typeface="+mn-lt"/>
              </a:rPr>
              <a:t> Paradox.  More generally, future work to understand the origin of this canyon structure could provide deep insights into the origin of the still poorly understood origin of glassy physics.</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dirty="0">
                <a:solidFill>
                  <a:schemeClr val="tx1"/>
                </a:solidFill>
                <a:latin typeface="+mn-lt"/>
              </a:rPr>
              <a:t>This work is informed by the studies of myriad glassy systems in IRG1, and partially supported by funds from a 2020 MRSEC SEED project.  Future work will seek to connect the universal failure </a:t>
            </a:r>
            <a:r>
              <a:rPr lang="en-US" sz="1200" dirty="0" err="1">
                <a:solidFill>
                  <a:schemeClr val="tx1"/>
                </a:solidFill>
                <a:latin typeface="+mn-lt"/>
              </a:rPr>
              <a:t>behaviour</a:t>
            </a:r>
            <a:r>
              <a:rPr lang="en-US" sz="1200" dirty="0">
                <a:solidFill>
                  <a:schemeClr val="tx1"/>
                </a:solidFill>
                <a:latin typeface="+mn-lt"/>
              </a:rPr>
              <a:t> seen in these materials by the IRG1 team to the canyons structures we have found.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b="0" i="0" dirty="0" err="1">
                <a:solidFill>
                  <a:srgbClr val="222222"/>
                </a:solidFill>
                <a:effectLst/>
                <a:latin typeface="Arial" panose="020B0604020202020204" pitchFamily="34" charset="0"/>
              </a:rPr>
              <a:t>Thirumalaiswamy</a:t>
            </a:r>
            <a:r>
              <a:rPr lang="en-US" b="0" i="0" dirty="0">
                <a:solidFill>
                  <a:srgbClr val="222222"/>
                </a:solidFill>
                <a:effectLst/>
                <a:latin typeface="Arial" panose="020B0604020202020204" pitchFamily="34" charset="0"/>
              </a:rPr>
              <a:t>, </a:t>
            </a:r>
            <a:r>
              <a:rPr lang="en-US" b="0" i="0" dirty="0" err="1">
                <a:solidFill>
                  <a:srgbClr val="222222"/>
                </a:solidFill>
                <a:effectLst/>
                <a:latin typeface="Arial" panose="020B0604020202020204" pitchFamily="34" charset="0"/>
              </a:rPr>
              <a:t>Amruthesh</a:t>
            </a:r>
            <a:r>
              <a:rPr lang="en-US" b="0" i="0" dirty="0">
                <a:solidFill>
                  <a:srgbClr val="222222"/>
                </a:solidFill>
                <a:effectLst/>
                <a:latin typeface="Arial" panose="020B0604020202020204" pitchFamily="34" charset="0"/>
              </a:rPr>
              <a:t>, Robert A. </a:t>
            </a:r>
            <a:r>
              <a:rPr lang="en-US" b="0" i="0" dirty="0" err="1">
                <a:solidFill>
                  <a:srgbClr val="222222"/>
                </a:solidFill>
                <a:effectLst/>
                <a:latin typeface="Arial" panose="020B0604020202020204" pitchFamily="34" charset="0"/>
              </a:rPr>
              <a:t>Riggleman</a:t>
            </a:r>
            <a:r>
              <a:rPr lang="en-US" b="0" i="0" dirty="0">
                <a:solidFill>
                  <a:srgbClr val="222222"/>
                </a:solidFill>
                <a:effectLst/>
                <a:latin typeface="Arial" panose="020B0604020202020204" pitchFamily="34" charset="0"/>
              </a:rPr>
              <a:t>, and John C. Crocker. "Exploring canyons in glassy energy landscapes using </a:t>
            </a:r>
            <a:r>
              <a:rPr lang="en-US" b="0" i="0" dirty="0" err="1">
                <a:solidFill>
                  <a:srgbClr val="222222"/>
                </a:solidFill>
                <a:effectLst/>
                <a:latin typeface="Arial" panose="020B0604020202020204" pitchFamily="34" charset="0"/>
              </a:rPr>
              <a:t>metadynamics</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Proceedings of the National Academy of Sciences</a:t>
            </a:r>
            <a:r>
              <a:rPr lang="en-US" b="0" i="0" dirty="0">
                <a:solidFill>
                  <a:srgbClr val="222222"/>
                </a:solidFill>
                <a:effectLst/>
                <a:latin typeface="Arial" panose="020B0604020202020204" pitchFamily="34" charset="0"/>
              </a:rPr>
              <a:t> 119.43 (2022): e2210535119.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DOI: </a:t>
            </a:r>
            <a:r>
              <a:rPr lang="en-US" b="0" i="0" u="sng" dirty="0">
                <a:effectLst/>
                <a:latin typeface="Open Sans" panose="020F0502020204030204" pitchFamily="34" charset="0"/>
                <a:hlinkClick r:id="rId3"/>
              </a:rPr>
              <a:t>https://doi.org/10.1073/pnas.2210535119</a:t>
            </a:r>
            <a:endParaRPr lang="en-US"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Photo credits:</a:t>
            </a:r>
            <a:r>
              <a:rPr lang="en-US" sz="1200" b="0" dirty="0">
                <a:solidFill>
                  <a:schemeClr val="tx1"/>
                </a:solidFill>
                <a:latin typeface="+mn-lt"/>
              </a:rPr>
              <a:t> </a:t>
            </a:r>
            <a:r>
              <a:rPr lang="en-US" b="0" i="0" dirty="0">
                <a:solidFill>
                  <a:srgbClr val="000000"/>
                </a:solidFill>
                <a:effectLst/>
                <a:latin typeface="Apercu Mono"/>
              </a:rPr>
              <a:t>© </a:t>
            </a:r>
            <a:r>
              <a:rPr lang="en-US" b="0" i="0" dirty="0">
                <a:solidFill>
                  <a:srgbClr val="555555"/>
                </a:solidFill>
                <a:effectLst/>
                <a:latin typeface="Source Sans Pro" panose="020F0502020204030204" pitchFamily="34" charset="0"/>
              </a:rPr>
              <a:t>Denis </a:t>
            </a:r>
            <a:r>
              <a:rPr lang="en-US" b="0" i="0" dirty="0" err="1">
                <a:solidFill>
                  <a:srgbClr val="555555"/>
                </a:solidFill>
                <a:effectLst/>
                <a:latin typeface="Source Sans Pro" panose="020F0502020204030204" pitchFamily="34" charset="0"/>
              </a:rPr>
              <a:t>Linine</a:t>
            </a:r>
            <a:r>
              <a:rPr lang="en-US" b="0" i="0" dirty="0">
                <a:solidFill>
                  <a:srgbClr val="555555"/>
                </a:solidFill>
                <a:effectLst/>
                <a:latin typeface="Source Sans Pro" panose="020F0502020204030204" pitchFamily="34" charset="0"/>
              </a:rPr>
              <a:t> </a:t>
            </a:r>
            <a:r>
              <a:rPr lang="en-US" b="0" i="0" dirty="0">
                <a:solidFill>
                  <a:srgbClr val="555555"/>
                </a:solidFill>
                <a:effectLst/>
                <a:latin typeface="Source Sans Pro" panose="020B0503030403020204" pitchFamily="34" charset="0"/>
              </a:rPr>
              <a:t>from </a:t>
            </a:r>
            <a:r>
              <a:rPr lang="en-US" b="0" i="0" dirty="0" err="1">
                <a:solidFill>
                  <a:srgbClr val="555555"/>
                </a:solidFill>
                <a:effectLst/>
                <a:latin typeface="Source Sans Pro" panose="020B0503030403020204" pitchFamily="34" charset="0"/>
              </a:rPr>
              <a:t>Pexels</a:t>
            </a:r>
            <a:r>
              <a:rPr lang="en-US" b="0" i="0" dirty="0">
                <a:solidFill>
                  <a:srgbClr val="555555"/>
                </a:solidFill>
                <a:effectLst/>
                <a:latin typeface="Source Sans Pro" panose="020B0503030403020204" pitchFamily="34" charset="0"/>
              </a:rPr>
              <a:t> (Alps) and </a:t>
            </a:r>
            <a:r>
              <a:rPr lang="en-US" b="0" i="0" dirty="0">
                <a:solidFill>
                  <a:srgbClr val="000000"/>
                </a:solidFill>
                <a:effectLst/>
                <a:latin typeface="Apercu Mono"/>
              </a:rPr>
              <a:t>© Pears2295 for Getty Images  (Grand Canyon)</a:t>
            </a:r>
            <a:endParaRPr lang="en-US" sz="1200" b="0" dirty="0">
              <a:solidFill>
                <a:schemeClr val="tx1"/>
              </a:solidFill>
              <a:latin typeface="+mn-lt"/>
            </a:endParaRP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796145" y="151087"/>
            <a:ext cx="8543338"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Uncovering the Surprising Nature of Glassy Energy Landscapes</a:t>
            </a:r>
          </a:p>
        </p:txBody>
      </p:sp>
      <p:sp>
        <p:nvSpPr>
          <p:cNvPr id="10" name="TextBox 9">
            <a:extLst>
              <a:ext uri="{FF2B5EF4-FFF2-40B4-BE49-F238E27FC236}">
                <a16:creationId xmlns:a16="http://schemas.microsoft.com/office/drawing/2014/main" id="{A3FA201F-7E38-222E-3666-0F5295187A8C}"/>
              </a:ext>
            </a:extLst>
          </p:cNvPr>
          <p:cNvSpPr txBox="1"/>
          <p:nvPr/>
        </p:nvSpPr>
        <p:spPr>
          <a:xfrm>
            <a:off x="5049981" y="858044"/>
            <a:ext cx="723207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John C. Crocker (CBE) and Robert A. </a:t>
            </a:r>
            <a:r>
              <a:rPr lang="en-US" sz="1400" b="1" dirty="0" err="1">
                <a:latin typeface="Arial" panose="020B0604020202020204" pitchFamily="34" charset="0"/>
                <a:cs typeface="Arial" panose="020B0604020202020204" pitchFamily="34" charset="0"/>
              </a:rPr>
              <a:t>Riggleman</a:t>
            </a:r>
            <a:r>
              <a:rPr lang="en-US" sz="1400" b="1" dirty="0">
                <a:latin typeface="Arial" panose="020B0604020202020204" pitchFamily="34" charset="0"/>
                <a:cs typeface="Arial" panose="020B0604020202020204" pitchFamily="34" charset="0"/>
              </a:rPr>
              <a:t> (CBE), University of Pennsylvania </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443230" y="997771"/>
            <a:ext cx="446743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sz="1400" dirty="0"/>
              <a:t>Scientists have long sought to understand the properties of glassy materials, which solidify without crystallizing when cooled.  One approach has been to study their so-called energy landscapes—energy functions in an abstract, high-dimensional space where every point corresponds to a single arrangement of atoms.</a:t>
            </a:r>
          </a:p>
          <a:p>
            <a:pPr algn="just" eaLnBrk="1" hangingPunct="1">
              <a:spcAft>
                <a:spcPts val="600"/>
              </a:spcAft>
            </a:pPr>
            <a:r>
              <a:rPr lang="en-US" sz="1400" dirty="0"/>
              <a:t>MRSEC researchers studying three different types of glasses using simulation found these landscapes resembled the meandering canyons in the Grand Canyon (with many low-lying states near each other, forming an almost one-dimensional arrangement).  This is contrary to earlier work that considered the landscape to be much less easily navigable, more like the Swiss Alps.</a:t>
            </a:r>
          </a:p>
          <a:p>
            <a:pPr algn="just" eaLnBrk="1" hangingPunct="1">
              <a:spcAft>
                <a:spcPts val="600"/>
              </a:spcAft>
            </a:pPr>
            <a:r>
              <a:rPr lang="en-US" sz="1400" dirty="0"/>
              <a:t>This discovery may enable new approaches to simulating glasses to solve current mysteries in glass physics, and provide new insights into the nature of glass solidification, </a:t>
            </a:r>
            <a:r>
              <a:rPr lang="en-US" sz="1400" dirty="0" err="1"/>
              <a:t>inclduing</a:t>
            </a:r>
            <a:r>
              <a:rPr lang="en-US" sz="1400" dirty="0"/>
              <a:t> why it is so similar in very different materials.  Seed funds for this work were provided by the MRSEC.</a:t>
            </a: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3" name="TextBox 2">
            <a:extLst>
              <a:ext uri="{FF2B5EF4-FFF2-40B4-BE49-F238E27FC236}">
                <a16:creationId xmlns:a16="http://schemas.microsoft.com/office/drawing/2014/main" id="{45DAE156-B8FB-B9BC-070C-5CAF9FA2FA3A}"/>
              </a:ext>
            </a:extLst>
          </p:cNvPr>
          <p:cNvSpPr txBox="1"/>
          <p:nvPr/>
        </p:nvSpPr>
        <p:spPr>
          <a:xfrm>
            <a:off x="147780" y="200554"/>
            <a:ext cx="2817841"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Univ. of Pennsylvania MRSEC </a:t>
            </a:r>
          </a:p>
          <a:p>
            <a:r>
              <a:rPr lang="en-US" sz="1400" b="1" dirty="0">
                <a:latin typeface="Arial" panose="020B0604020202020204" pitchFamily="34" charset="0"/>
                <a:cs typeface="Arial" panose="020B0604020202020204" pitchFamily="34" charset="0"/>
              </a:rPr>
              <a:t>DMR-1720530</a:t>
            </a:r>
            <a:endParaRPr lang="en-US" sz="1600" b="1" dirty="0">
              <a:latin typeface="Arial" panose="020B0604020202020204" pitchFamily="34" charset="0"/>
              <a:cs typeface="Arial" panose="020B0604020202020204" pitchFamily="34" charset="0"/>
            </a:endParaRPr>
          </a:p>
        </p:txBody>
      </p:sp>
      <p:pic>
        <p:nvPicPr>
          <p:cNvPr id="7" name="Picture 6" descr="The image shows a landscape consisting of steep-sided rocky mountains, with the valleys between them covered in deep snow. This is an aerial view of the Alps in Switzerland.">
            <a:extLst>
              <a:ext uri="{FF2B5EF4-FFF2-40B4-BE49-F238E27FC236}">
                <a16:creationId xmlns:a16="http://schemas.microsoft.com/office/drawing/2014/main" id="{1585334F-A1F6-D14B-DFE3-D72CED8616D8}"/>
              </a:ext>
            </a:extLst>
          </p:cNvPr>
          <p:cNvPicPr>
            <a:picLocks noChangeAspect="1"/>
          </p:cNvPicPr>
          <p:nvPr/>
        </p:nvPicPr>
        <p:blipFill>
          <a:blip r:embed="rId4"/>
          <a:stretch>
            <a:fillRect/>
          </a:stretch>
        </p:blipFill>
        <p:spPr>
          <a:xfrm>
            <a:off x="5619572" y="1417094"/>
            <a:ext cx="4073068" cy="2417934"/>
          </a:xfrm>
          <a:prstGeom prst="rect">
            <a:avLst/>
          </a:prstGeom>
        </p:spPr>
      </p:pic>
      <p:pic>
        <p:nvPicPr>
          <p:cNvPr id="4" name="Picture 3" descr="The image shows a river at the bottom of a meandering canyon cut into a flat, arid landscape.  This is an aerial view of the Grand Canyon.">
            <a:extLst>
              <a:ext uri="{FF2B5EF4-FFF2-40B4-BE49-F238E27FC236}">
                <a16:creationId xmlns:a16="http://schemas.microsoft.com/office/drawing/2014/main" id="{55B67270-8B0B-9DD9-466E-517AB603864C}"/>
              </a:ext>
            </a:extLst>
          </p:cNvPr>
          <p:cNvPicPr>
            <a:picLocks noChangeAspect="1"/>
          </p:cNvPicPr>
          <p:nvPr/>
        </p:nvPicPr>
        <p:blipFill>
          <a:blip r:embed="rId5"/>
          <a:stretch>
            <a:fillRect/>
          </a:stretch>
        </p:blipFill>
        <p:spPr>
          <a:xfrm>
            <a:off x="7948191" y="3192379"/>
            <a:ext cx="3800579" cy="2852928"/>
          </a:xfrm>
          <a:prstGeom prst="rect">
            <a:avLst/>
          </a:prstGeom>
        </p:spPr>
      </p:pic>
      <p:sp>
        <p:nvSpPr>
          <p:cNvPr id="8" name="TextBox 7">
            <a:extLst>
              <a:ext uri="{FF2B5EF4-FFF2-40B4-BE49-F238E27FC236}">
                <a16:creationId xmlns:a16="http://schemas.microsoft.com/office/drawing/2014/main" id="{90F5B1A4-D929-1112-5ADE-AF144FAD1229}"/>
              </a:ext>
            </a:extLst>
          </p:cNvPr>
          <p:cNvSpPr txBox="1"/>
          <p:nvPr/>
        </p:nvSpPr>
        <p:spPr>
          <a:xfrm>
            <a:off x="5557599" y="3834978"/>
            <a:ext cx="1135375" cy="369332"/>
          </a:xfrm>
          <a:prstGeom prst="rect">
            <a:avLst/>
          </a:prstGeom>
          <a:noFill/>
        </p:spPr>
        <p:txBody>
          <a:bodyPr wrap="none" rtlCol="0">
            <a:spAutoFit/>
          </a:bodyPr>
          <a:lstStyle/>
          <a:p>
            <a:r>
              <a:rPr lang="en-US" dirty="0"/>
              <a:t>Swiss Alps</a:t>
            </a:r>
          </a:p>
        </p:txBody>
      </p:sp>
      <p:sp>
        <p:nvSpPr>
          <p:cNvPr id="9" name="TextBox 8">
            <a:extLst>
              <a:ext uri="{FF2B5EF4-FFF2-40B4-BE49-F238E27FC236}">
                <a16:creationId xmlns:a16="http://schemas.microsoft.com/office/drawing/2014/main" id="{6CA3638A-01A7-EA94-840C-16FBC3B7C263}"/>
              </a:ext>
            </a:extLst>
          </p:cNvPr>
          <p:cNvSpPr txBox="1"/>
          <p:nvPr/>
        </p:nvSpPr>
        <p:spPr>
          <a:xfrm>
            <a:off x="10323164" y="2869558"/>
            <a:ext cx="1509837" cy="369332"/>
          </a:xfrm>
          <a:prstGeom prst="rect">
            <a:avLst/>
          </a:prstGeom>
          <a:noFill/>
        </p:spPr>
        <p:txBody>
          <a:bodyPr wrap="none" rtlCol="0">
            <a:spAutoFit/>
          </a:bodyPr>
          <a:lstStyle/>
          <a:p>
            <a:r>
              <a:rPr lang="en-US" dirty="0"/>
              <a:t>Grand Canyon</a:t>
            </a:r>
          </a:p>
        </p:txBody>
      </p:sp>
      <p:sp>
        <p:nvSpPr>
          <p:cNvPr id="14" name="TextBox 13">
            <a:extLst>
              <a:ext uri="{FF2B5EF4-FFF2-40B4-BE49-F238E27FC236}">
                <a16:creationId xmlns:a16="http://schemas.microsoft.com/office/drawing/2014/main" id="{2B131EE6-32B6-C8FD-C6DA-840DB89C39B0}"/>
              </a:ext>
            </a:extLst>
          </p:cNvPr>
          <p:cNvSpPr txBox="1"/>
          <p:nvPr/>
        </p:nvSpPr>
        <p:spPr>
          <a:xfrm>
            <a:off x="443230" y="5768308"/>
            <a:ext cx="5551170" cy="461665"/>
          </a:xfrm>
          <a:prstGeom prst="rect">
            <a:avLst/>
          </a:prstGeom>
          <a:noFill/>
        </p:spPr>
        <p:txBody>
          <a:bodyPr wrap="square" rtlCol="0">
            <a:spAutoFit/>
          </a:bodyPr>
          <a:lstStyle/>
          <a:p>
            <a:r>
              <a:rPr lang="en-US" sz="1200" b="0" i="0" dirty="0" err="1">
                <a:solidFill>
                  <a:srgbClr val="222222"/>
                </a:solidFill>
                <a:effectLst/>
                <a:latin typeface="Arial" panose="020B0604020202020204" pitchFamily="34" charset="0"/>
              </a:rPr>
              <a:t>Thirumalaiswamy</a:t>
            </a:r>
            <a:r>
              <a:rPr lang="en-US" sz="1200" b="0" i="0" dirty="0">
                <a:solidFill>
                  <a:srgbClr val="222222"/>
                </a:solidFill>
                <a:effectLst/>
                <a:latin typeface="Arial" panose="020B0604020202020204" pitchFamily="34" charset="0"/>
              </a:rPr>
              <a:t>, A, </a:t>
            </a:r>
            <a:r>
              <a:rPr lang="en-US" sz="1200" b="0" i="0" dirty="0" err="1">
                <a:solidFill>
                  <a:srgbClr val="222222"/>
                </a:solidFill>
                <a:effectLst/>
                <a:latin typeface="Arial" panose="020B0604020202020204" pitchFamily="34" charset="0"/>
              </a:rPr>
              <a:t>Riggleman</a:t>
            </a:r>
            <a:r>
              <a:rPr lang="en-US" sz="1200" b="0" i="0" dirty="0">
                <a:solidFill>
                  <a:srgbClr val="222222"/>
                </a:solidFill>
                <a:effectLst/>
                <a:latin typeface="Arial" panose="020B0604020202020204" pitchFamily="34" charset="0"/>
              </a:rPr>
              <a:t>, R and Crocker, JC. "Exploring canyons in glassy energy landscapes using </a:t>
            </a:r>
            <a:r>
              <a:rPr lang="en-US" sz="1200" b="0" i="0" dirty="0" err="1">
                <a:solidFill>
                  <a:srgbClr val="222222"/>
                </a:solidFill>
                <a:effectLst/>
                <a:latin typeface="Arial" panose="020B0604020202020204" pitchFamily="34" charset="0"/>
              </a:rPr>
              <a:t>metadynamics</a:t>
            </a:r>
            <a:r>
              <a:rPr lang="en-US" sz="1200" b="0" i="0" dirty="0">
                <a:solidFill>
                  <a:srgbClr val="222222"/>
                </a:solidFill>
                <a:effectLst/>
                <a:latin typeface="Arial" panose="020B0604020202020204" pitchFamily="34" charset="0"/>
              </a:rPr>
              <a:t>." </a:t>
            </a:r>
            <a:r>
              <a:rPr lang="en-US" sz="1200" b="0" i="1" dirty="0">
                <a:solidFill>
                  <a:srgbClr val="222222"/>
                </a:solidFill>
                <a:effectLst/>
                <a:latin typeface="Arial" panose="020B0604020202020204" pitchFamily="34" charset="0"/>
              </a:rPr>
              <a:t>PNAS</a:t>
            </a:r>
            <a:r>
              <a:rPr lang="en-US" sz="1200" b="0" i="0" dirty="0">
                <a:solidFill>
                  <a:srgbClr val="222222"/>
                </a:solidFill>
                <a:effectLst/>
                <a:latin typeface="Arial" panose="020B0604020202020204" pitchFamily="34" charset="0"/>
              </a:rPr>
              <a:t> 119.43 (2022).</a:t>
            </a:r>
            <a:endParaRPr lang="en-US" sz="1200" dirty="0"/>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6333CEA9DAB48A70A400D82EC208D" ma:contentTypeVersion="16" ma:contentTypeDescription="Create a new document." ma:contentTypeScope="" ma:versionID="00cebeeb6c9a5c450fa276bd36afe6c6">
  <xsd:schema xmlns:xsd="http://www.w3.org/2001/XMLSchema" xmlns:xs="http://www.w3.org/2001/XMLSchema" xmlns:p="http://schemas.microsoft.com/office/2006/metadata/properties" xmlns:ns2="56adf694-15e9-4d71-8e50-50117366a586" xmlns:ns3="116ee817-c198-43a2-9f4d-5f1562156b4a" targetNamespace="http://schemas.microsoft.com/office/2006/metadata/properties" ma:root="true" ma:fieldsID="771f4b384f933df2b6a0ebf4fc1cf1e0" ns2:_="" ns3:_="">
    <xsd:import namespace="56adf694-15e9-4d71-8e50-50117366a586"/>
    <xsd:import namespace="116ee817-c198-43a2-9f4d-5f1562156b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adf694-15e9-4d71-8e50-50117366a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d41a5f-cbfb-4323-98af-06a6a0c01619"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6ee817-c198-43a2-9f4d-5f1562156b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1a23386-4d6a-4ef3-810b-19358b93ac17}" ma:internalName="TaxCatchAll" ma:showField="CatchAllData" ma:web="116ee817-c198-43a2-9f4d-5f1562156b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6adf694-15e9-4d71-8e50-50117366a586">
      <Terms xmlns="http://schemas.microsoft.com/office/infopath/2007/PartnerControls"/>
    </lcf76f155ced4ddcb4097134ff3c332f>
    <TaxCatchAll xmlns="116ee817-c198-43a2-9f4d-5f1562156b4a" xsi:nil="true"/>
  </documentManagement>
</p:properties>
</file>

<file path=customXml/itemProps1.xml><?xml version="1.0" encoding="utf-8"?>
<ds:datastoreItem xmlns:ds="http://schemas.openxmlformats.org/officeDocument/2006/customXml" ds:itemID="{1E05381D-26A6-4B16-8695-9F4587F9A6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adf694-15e9-4d71-8e50-50117366a586"/>
    <ds:schemaRef ds:uri="116ee817-c198-43a2-9f4d-5f1562156b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DA25EA-36E1-42AA-84FD-F4F91C94AE10}">
  <ds:schemaRefs>
    <ds:schemaRef ds:uri="http://schemas.microsoft.com/sharepoint/v3/contenttype/forms"/>
  </ds:schemaRefs>
</ds:datastoreItem>
</file>

<file path=customXml/itemProps3.xml><?xml version="1.0" encoding="utf-8"?>
<ds:datastoreItem xmlns:ds="http://schemas.openxmlformats.org/officeDocument/2006/customXml" ds:itemID="{91055006-F025-46AE-9CCF-A4D8814CE86A}">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116ee817-c198-43a2-9f4d-5f1562156b4a"/>
    <ds:schemaRef ds:uri="56adf694-15e9-4d71-8e50-50117366a586"/>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3174</TotalTime>
  <Words>607</Words>
  <Application>Microsoft Office PowerPoint</Application>
  <PresentationFormat>Widescreen</PresentationFormat>
  <Paragraphs>18</Paragraphs>
  <Slides>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Apercu Mono</vt:lpstr>
      <vt:lpstr>Arial</vt:lpstr>
      <vt:lpstr>Calibri</vt:lpstr>
      <vt:lpstr>Calibri Light</vt:lpstr>
      <vt:lpstr>Microsoft Sans Serif</vt:lpstr>
      <vt:lpstr>Open Sans</vt:lpstr>
      <vt:lpstr>Sitka Subheading</vt:lpstr>
      <vt:lpstr>Source Sans Pro</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Macera, Felice</cp:lastModifiedBy>
  <cp:revision>294</cp:revision>
  <cp:lastPrinted>2018-03-20T12:31:18Z</cp:lastPrinted>
  <dcterms:created xsi:type="dcterms:W3CDTF">2017-10-05T17:34:54Z</dcterms:created>
  <dcterms:modified xsi:type="dcterms:W3CDTF">2023-05-19T20:41:10Z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y fmtid="{D5CDD505-2E9C-101B-9397-08002B2CF9AE}" pid="4" name="ContentTypeId">
    <vt:lpwstr>0x010100D686333CEA9DAB48A70A400D82EC208D</vt:lpwstr>
  </property>
  <property fmtid="{D5CDD505-2E9C-101B-9397-08002B2CF9AE}" pid="5" name="MediaServiceImageTags">
    <vt:lpwstr/>
  </property>
</Properties>
</file>