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400800" cy="8686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ABF3C3"/>
    <a:srgbClr val="CCCCFF"/>
    <a:srgbClr val="FFFF00"/>
    <a:srgbClr val="FFCC00"/>
    <a:srgbClr val="3366FF"/>
    <a:srgbClr val="3399FF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44" autoAdjust="0"/>
  </p:normalViewPr>
  <p:slideViewPr>
    <p:cSldViewPr>
      <p:cViewPr>
        <p:scale>
          <a:sx n="75" d="100"/>
          <a:sy n="75" d="100"/>
        </p:scale>
        <p:origin x="-84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6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625850" y="0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650875"/>
            <a:ext cx="4343400" cy="3257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39763" y="4125913"/>
            <a:ext cx="5121275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defTabSz="862013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625850" y="8250238"/>
            <a:ext cx="2773363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210" tIns="43105" rIns="86210" bIns="43105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/>
            </a:lvl1pPr>
          </a:lstStyle>
          <a:p>
            <a:fld id="{F0E0C882-82A2-4AE6-A45E-9CDD6A74B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52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8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6CD7FE-1095-440C-BE4D-AFD148D89E8D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 Hydrate calcium ions bind to PIP2 in a process that leads to their dehydration and strong binding to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phosphomonoesters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 to ridge between two lipids.   The multivalent structure of PIP2 leads to cluster formation in the presence of Ca2_ but not other divalent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cations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 to form nan0doamosn with a finite size near 80 nm.    Such clusters of PIP2 recruit and activate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actin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 nucleating factors in brain extracts that in turn initiate </a:t>
            </a:r>
            <a:r>
              <a:rPr lang="en-US" sz="1200" kern="1200" dirty="0" err="1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actin</a:t>
            </a:r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ＭＳ Ｐゴシック" pitchFamily="-1" charset="-128"/>
                <a:cs typeface="ＭＳ Ｐゴシック" pitchFamily="-1" charset="-128"/>
              </a:rPr>
              <a:t> assembly t site where the PIP2 is clustered.</a:t>
            </a:r>
            <a:endParaRPr lang="en-US" sz="1200" kern="1200">
              <a:solidFill>
                <a:schemeClr val="tx1"/>
              </a:solidFill>
              <a:latin typeface="Arial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100000">
              <a:srgbClr val="182F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587375" y="6553200"/>
            <a:ext cx="8556625" cy="271463"/>
          </a:xfrm>
          <a:prstGeom prst="rect">
            <a:avLst/>
          </a:prstGeom>
          <a:gradFill rotWithShape="0">
            <a:gsLst>
              <a:gs pos="0">
                <a:srgbClr val="573B9D"/>
              </a:gs>
              <a:gs pos="100000">
                <a:srgbClr val="00005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30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9144" rIns="91440" bIns="9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9" name="Picture 14" descr="lrsm_footer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016625"/>
            <a:ext cx="1752600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15" descr="PENN_MRSEC_logo"/>
          <p:cNvPicPr>
            <a:picLocks noChangeAspect="1" noChangeArrowheads="1"/>
          </p:cNvPicPr>
          <p:nvPr userDrawn="1"/>
        </p:nvPicPr>
        <p:blipFill>
          <a:blip r:embed="rId14" cstate="print">
            <a:lum contrast="-12000"/>
          </a:blip>
          <a:srcRect/>
          <a:stretch>
            <a:fillRect/>
          </a:stretch>
        </p:blipFill>
        <p:spPr bwMode="auto">
          <a:xfrm>
            <a:off x="7543800" y="6324600"/>
            <a:ext cx="1509713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ＭＳ Ｐゴシック" pitchFamily="-8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8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8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pitchFamily="-8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57400" y="6473825"/>
            <a:ext cx="4800600" cy="307975"/>
          </a:xfrm>
          <a:prstGeom prst="rect">
            <a:avLst/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schemeClr val="bg1"/>
                </a:solidFill>
              </a:rPr>
              <a:t>Support: </a:t>
            </a:r>
            <a:r>
              <a:rPr lang="en-US" sz="1400" b="1" dirty="0" smtClean="0">
                <a:solidFill>
                  <a:schemeClr val="bg1"/>
                </a:solidFill>
              </a:rPr>
              <a:t>Primary </a:t>
            </a:r>
            <a:r>
              <a:rPr lang="en-US" sz="1400" b="1" dirty="0">
                <a:solidFill>
                  <a:schemeClr val="bg1"/>
                </a:solidFill>
              </a:rPr>
              <a:t>NSF MRSEC </a:t>
            </a:r>
            <a:r>
              <a:rPr lang="en-US" sz="1400" b="1" dirty="0" smtClean="0">
                <a:solidFill>
                  <a:schemeClr val="bg1"/>
                </a:solidFill>
              </a:rPr>
              <a:t>DMR-11-20901</a:t>
            </a:r>
            <a:endParaRPr lang="en-US" sz="1400" b="1" dirty="0">
              <a:solidFill>
                <a:schemeClr val="bg1"/>
              </a:solidFill>
            </a:endParaRPr>
          </a:p>
        </p:txBody>
      </p:sp>
      <p:pic>
        <p:nvPicPr>
          <p:cNvPr id="14340" name="Picture 4" descr="nsf4c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8400956" y="5724477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55"/>
          <p:cNvSpPr txBox="1">
            <a:spLocks noChangeArrowheads="1"/>
          </p:cNvSpPr>
          <p:nvPr/>
        </p:nvSpPr>
        <p:spPr bwMode="auto">
          <a:xfrm>
            <a:off x="1371600" y="4619625"/>
            <a:ext cx="21097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14400" y="1676400"/>
            <a:ext cx="3962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en-US" sz="2000" b="1" dirty="0" smtClean="0">
                <a:solidFill>
                  <a:schemeClr val="bg1"/>
                </a:solidFill>
                <a:latin typeface="Times New Roman" pitchFamily="-1" charset="0"/>
                <a:cs typeface="Times New Roman" pitchFamily="-1" charset="0"/>
              </a:rPr>
              <a:t>Filaments in the cytoplasm that constitute a three dimensional cytoskeleton are formed by polymerization of the protein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-1" charset="0"/>
                <a:cs typeface="Times New Roman" pitchFamily="-1" charset="0"/>
              </a:rPr>
              <a:t>actin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-1" charset="0"/>
                <a:cs typeface="Times New Roman" pitchFamily="-1" charset="0"/>
              </a:rPr>
              <a:t>, which is initiated at distinct sites near the cell membrane.   Negatively charged lipids in the membrane corm clusters when intracellular calcium increases, and these lipid clusters activate proteins that initiate </a:t>
            </a:r>
            <a:r>
              <a:rPr lang="en-US" sz="2000" b="1" dirty="0" err="1" smtClean="0">
                <a:solidFill>
                  <a:schemeClr val="bg1"/>
                </a:solidFill>
                <a:latin typeface="Times New Roman" pitchFamily="-1" charset="0"/>
                <a:cs typeface="Times New Roman" pitchFamily="-1" charset="0"/>
              </a:rPr>
              <a:t>actin</a:t>
            </a:r>
            <a:r>
              <a:rPr lang="en-US" sz="2000" b="1" dirty="0" smtClean="0">
                <a:solidFill>
                  <a:schemeClr val="bg1"/>
                </a:solidFill>
                <a:latin typeface="Times New Roman" pitchFamily="-1" charset="0"/>
                <a:cs typeface="Times New Roman" pitchFamily="-1" charset="0"/>
              </a:rPr>
              <a:t> assembly.</a:t>
            </a: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0" y="152400"/>
            <a:ext cx="9144000" cy="972574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  <a:effectLst/>
        </p:spPr>
        <p:txBody>
          <a:bodyPr tIns="9144" bIns="9144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A Lipid-Clustering Mechanism to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Trigger</a:t>
            </a:r>
            <a:b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</a:br>
            <a:r>
              <a:rPr lang="en-US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Actin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Assembly in Cell Extracts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Paul A.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Janmey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 </a:t>
            </a:r>
            <a:r>
              <a:rPr 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and Dennis </a:t>
            </a:r>
            <a:r>
              <a:rPr lang="en-US" sz="1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-1" charset="0"/>
                <a:ea typeface="+mn-ea"/>
              </a:rPr>
              <a:t>Discher</a:t>
            </a:r>
            <a:endParaRPr lang="en-US" sz="1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-1" charset="0"/>
              <a:ea typeface="+mn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5638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5334000" y="1259205"/>
            <a:ext cx="2857500" cy="4912995"/>
            <a:chOff x="5524500" y="1228725"/>
            <a:chExt cx="2857500" cy="4912995"/>
          </a:xfrm>
        </p:grpSpPr>
        <p:sp>
          <p:nvSpPr>
            <p:cNvPr id="14347" name="Rectangle 33"/>
            <p:cNvSpPr>
              <a:spLocks noChangeArrowheads="1"/>
            </p:cNvSpPr>
            <p:nvPr/>
          </p:nvSpPr>
          <p:spPr bwMode="auto">
            <a:xfrm>
              <a:off x="5724524" y="1371600"/>
              <a:ext cx="2466975" cy="4705350"/>
            </a:xfrm>
            <a:prstGeom prst="rect">
              <a:avLst/>
            </a:prstGeom>
            <a:solidFill>
              <a:srgbClr val="A5002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>
                <a:solidFill>
                  <a:srgbClr val="A50021"/>
                </a:solidFill>
              </a:endParaRPr>
            </a:p>
          </p:txBody>
        </p:sp>
        <p:sp>
          <p:nvSpPr>
            <p:cNvPr id="14353" name="Rectangle 5"/>
            <p:cNvSpPr>
              <a:spLocks noChangeArrowheads="1"/>
            </p:cNvSpPr>
            <p:nvPr/>
          </p:nvSpPr>
          <p:spPr bwMode="auto">
            <a:xfrm>
              <a:off x="5524500" y="1228725"/>
              <a:ext cx="2857500" cy="4912995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12" name="Picture 12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04202" y="1307112"/>
              <a:ext cx="2701598" cy="158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" name="Group 20"/>
            <p:cNvGrpSpPr/>
            <p:nvPr/>
          </p:nvGrpSpPr>
          <p:grpSpPr>
            <a:xfrm>
              <a:off x="5791200" y="2952750"/>
              <a:ext cx="2333731" cy="1438276"/>
              <a:chOff x="5791200" y="3019424"/>
              <a:chExt cx="2333731" cy="1438276"/>
            </a:xfrm>
          </p:grpSpPr>
          <p:pic>
            <p:nvPicPr>
              <p:cNvPr id="11" name="Picture 11" descr="Figure 8.pdf"/>
              <p:cNvPicPr>
                <a:picLocks noChangeAspect="1"/>
              </p:cNvPicPr>
              <p:nvPr/>
            </p:nvPicPr>
            <p:blipFill>
              <a:blip r:embed="rId5" cstate="print"/>
              <a:srcRect l="24218" t="3388" r="23059" b="25661"/>
              <a:stretch>
                <a:fillRect/>
              </a:stretch>
            </p:blipFill>
            <p:spPr bwMode="auto">
              <a:xfrm>
                <a:off x="5791200" y="3038475"/>
                <a:ext cx="2333731" cy="14192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5" name="Text Box 15"/>
              <p:cNvSpPr txBox="1">
                <a:spLocks noChangeArrowheads="1"/>
              </p:cNvSpPr>
              <p:nvPr/>
            </p:nvSpPr>
            <p:spPr bwMode="auto">
              <a:xfrm>
                <a:off x="6686550" y="3019424"/>
                <a:ext cx="961282" cy="3504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ts val="500"/>
                  </a:spcBef>
                  <a:spcAft>
                    <a:spcPts val="5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80 nm</a:t>
                </a:r>
                <a:endParaRPr kumimoji="0" 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16" name="Straight Connector 16"/>
            <p:cNvCxnSpPr>
              <a:cxnSpLocks noChangeShapeType="1"/>
            </p:cNvCxnSpPr>
            <p:nvPr/>
          </p:nvCxnSpPr>
          <p:spPr bwMode="auto">
            <a:xfrm>
              <a:off x="6711153" y="3278769"/>
              <a:ext cx="741493" cy="0"/>
            </a:xfrm>
            <a:prstGeom prst="line">
              <a:avLst/>
            </a:prstGeom>
            <a:noFill/>
            <a:ln w="57150">
              <a:solidFill>
                <a:srgbClr val="E46C0A"/>
              </a:solidFill>
              <a:round/>
              <a:headEnd/>
              <a:tailEnd/>
            </a:ln>
            <a:effectLst>
              <a:outerShdw dist="20000" dir="5400000" rotWithShape="0">
                <a:srgbClr val="808080">
                  <a:alpha val="37999"/>
                </a:srgbClr>
              </a:outerShdw>
            </a:effectLst>
          </p:spPr>
        </p:cxnSp>
        <p:grpSp>
          <p:nvGrpSpPr>
            <p:cNvPr id="22" name="Group 21"/>
            <p:cNvGrpSpPr/>
            <p:nvPr/>
          </p:nvGrpSpPr>
          <p:grpSpPr>
            <a:xfrm>
              <a:off x="5638800" y="4495800"/>
              <a:ext cx="2618088" cy="1480250"/>
              <a:chOff x="5687712" y="4370810"/>
              <a:chExt cx="2618088" cy="1480250"/>
            </a:xfrm>
          </p:grpSpPr>
          <p:pic>
            <p:nvPicPr>
              <p:cNvPr id="13" name="Picture 13"/>
              <p:cNvPicPr>
                <a:picLocks noChangeAspect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7298273" y="4370810"/>
                <a:ext cx="1007527" cy="148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4"/>
              <p:cNvPicPr>
                <a:picLocks noChangeAspect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5687712" y="4370810"/>
                <a:ext cx="1399838" cy="1480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</TotalTime>
  <Words>153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DOROTHEA COLEMAN</dc:creator>
  <cp:lastModifiedBy>DELLDIM9150</cp:lastModifiedBy>
  <cp:revision>163</cp:revision>
  <dcterms:created xsi:type="dcterms:W3CDTF">2008-05-07T14:22:50Z</dcterms:created>
  <dcterms:modified xsi:type="dcterms:W3CDTF">2013-01-10T14:15:44Z</dcterms:modified>
</cp:coreProperties>
</file>