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1" charset="0"/>
        <a:ea typeface="+mn-ea"/>
        <a:cs typeface="+mn-cs"/>
      </a:defRPr>
    </a:lvl1pPr>
    <a:lvl2pPr marL="457200" algn="l" rtl="0" fontAlgn="base">
      <a:spcBef>
        <a:spcPct val="0"/>
      </a:spcBef>
      <a:spcAft>
        <a:spcPct val="0"/>
      </a:spcAft>
      <a:defRPr kern="1200">
        <a:solidFill>
          <a:schemeClr val="tx1"/>
        </a:solidFill>
        <a:latin typeface="Arial" pitchFamily="1" charset="0"/>
        <a:ea typeface="+mn-ea"/>
        <a:cs typeface="+mn-cs"/>
      </a:defRPr>
    </a:lvl2pPr>
    <a:lvl3pPr marL="914400" algn="l" rtl="0" fontAlgn="base">
      <a:spcBef>
        <a:spcPct val="0"/>
      </a:spcBef>
      <a:spcAft>
        <a:spcPct val="0"/>
      </a:spcAft>
      <a:defRPr kern="1200">
        <a:solidFill>
          <a:schemeClr val="tx1"/>
        </a:solidFill>
        <a:latin typeface="Arial" pitchFamily="1" charset="0"/>
        <a:ea typeface="+mn-ea"/>
        <a:cs typeface="+mn-cs"/>
      </a:defRPr>
    </a:lvl3pPr>
    <a:lvl4pPr marL="1371600" algn="l" rtl="0" fontAlgn="base">
      <a:spcBef>
        <a:spcPct val="0"/>
      </a:spcBef>
      <a:spcAft>
        <a:spcPct val="0"/>
      </a:spcAft>
      <a:defRPr kern="1200">
        <a:solidFill>
          <a:schemeClr val="tx1"/>
        </a:solidFill>
        <a:latin typeface="Arial" pitchFamily="1" charset="0"/>
        <a:ea typeface="+mn-ea"/>
        <a:cs typeface="+mn-cs"/>
      </a:defRPr>
    </a:lvl4pPr>
    <a:lvl5pPr marL="1828800" algn="l" rtl="0" fontAlgn="base">
      <a:spcBef>
        <a:spcPct val="0"/>
      </a:spcBef>
      <a:spcAft>
        <a:spcPct val="0"/>
      </a:spcAft>
      <a:defRPr kern="1200">
        <a:solidFill>
          <a:schemeClr val="tx1"/>
        </a:solidFill>
        <a:latin typeface="Arial" pitchFamily="1" charset="0"/>
        <a:ea typeface="+mn-ea"/>
        <a:cs typeface="+mn-cs"/>
      </a:defRPr>
    </a:lvl5pPr>
    <a:lvl6pPr marL="2286000" algn="l" defTabSz="457200" rtl="0" eaLnBrk="1" latinLnBrk="0" hangingPunct="1">
      <a:defRPr kern="1200">
        <a:solidFill>
          <a:schemeClr val="tx1"/>
        </a:solidFill>
        <a:latin typeface="Arial" pitchFamily="1" charset="0"/>
        <a:ea typeface="+mn-ea"/>
        <a:cs typeface="+mn-cs"/>
      </a:defRPr>
    </a:lvl6pPr>
    <a:lvl7pPr marL="2743200" algn="l" defTabSz="457200" rtl="0" eaLnBrk="1" latinLnBrk="0" hangingPunct="1">
      <a:defRPr kern="1200">
        <a:solidFill>
          <a:schemeClr val="tx1"/>
        </a:solidFill>
        <a:latin typeface="Arial" pitchFamily="1" charset="0"/>
        <a:ea typeface="+mn-ea"/>
        <a:cs typeface="+mn-cs"/>
      </a:defRPr>
    </a:lvl7pPr>
    <a:lvl8pPr marL="3200400" algn="l" defTabSz="457200" rtl="0" eaLnBrk="1" latinLnBrk="0" hangingPunct="1">
      <a:defRPr kern="1200">
        <a:solidFill>
          <a:schemeClr val="tx1"/>
        </a:solidFill>
        <a:latin typeface="Arial" pitchFamily="1" charset="0"/>
        <a:ea typeface="+mn-ea"/>
        <a:cs typeface="+mn-cs"/>
      </a:defRPr>
    </a:lvl8pPr>
    <a:lvl9pPr marL="3657600" algn="l" defTabSz="457200" rtl="0" eaLnBrk="1" latinLnBrk="0" hangingPunct="1">
      <a:defRPr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F3C3"/>
    <a:srgbClr val="CCCCFF"/>
    <a:srgbClr val="FFFF00"/>
    <a:srgbClr val="FFCC00"/>
    <a:srgbClr val="3366FF"/>
    <a:srgbClr val="3399FF"/>
    <a:srgbClr val="0000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53" autoAdjust="0"/>
    <p:restoredTop sz="84152" autoAdjust="0"/>
  </p:normalViewPr>
  <p:slideViewPr>
    <p:cSldViewPr showGuides="1">
      <p:cViewPr varScale="1">
        <p:scale>
          <a:sx n="111" d="100"/>
          <a:sy n="111" d="100"/>
        </p:scale>
        <p:origin x="171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5" d="100"/>
          <a:sy n="95" d="100"/>
        </p:scale>
        <p:origin x="-2364"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493" cy="46550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defTabSz="931664">
              <a:defRPr sz="12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971170" y="0"/>
            <a:ext cx="3037493" cy="46550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algn="r" defTabSz="931664">
              <a:defRPr sz="1200" smtClean="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0694" y="4415451"/>
            <a:ext cx="5609015" cy="4184399"/>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202"/>
            <a:ext cx="3037493" cy="465500"/>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defTabSz="931664">
              <a:defRPr sz="12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71170" y="8829202"/>
            <a:ext cx="3037493" cy="465500"/>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algn="r" defTabSz="931664">
              <a:defRPr sz="1200"/>
            </a:lvl1pPr>
          </a:lstStyle>
          <a:p>
            <a:fld id="{19B1B241-5C7D-8847-9466-E90E5BB927FC}" type="slidenum">
              <a:rPr lang="en-US"/>
              <a:pPr/>
              <a:t>‹#›</a:t>
            </a:fld>
            <a:endParaRPr lang="en-US"/>
          </a:p>
        </p:txBody>
      </p:sp>
    </p:spTree>
    <p:extLst>
      <p:ext uri="{BB962C8B-B14F-4D97-AF65-F5344CB8AC3E}">
        <p14:creationId xmlns:p14="http://schemas.microsoft.com/office/powerpoint/2010/main" val="6542222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A447041B-D35B-B644-B7A2-3A8687FC21FA}" type="slidenum">
              <a:rPr lang="en-US"/>
              <a:pPr/>
              <a:t>1</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r>
              <a:rPr lang="en-US" sz="1300" dirty="0"/>
              <a:t>Copper nitride, first synthesized in] 1939, is stable in air at room temperature with a cubic anti-ReO3 structure in space group 221 (</a:t>
            </a:r>
            <a:r>
              <a:rPr lang="en-US" sz="1300" dirty="0" smtClean="0"/>
              <a:t>Pm_3m</a:t>
            </a:r>
            <a:r>
              <a:rPr lang="en-US" sz="1300" dirty="0"/>
              <a:t>). It contains a rather large void at the center of the cubic unit cell that hosts extrinsic. In particular Ni, Cu, </a:t>
            </a:r>
            <a:r>
              <a:rPr lang="en-US" sz="1300" dirty="0" err="1"/>
              <a:t>Pd</a:t>
            </a:r>
            <a:r>
              <a:rPr lang="en-US" sz="1300" dirty="0"/>
              <a:t>, </a:t>
            </a:r>
            <a:r>
              <a:rPr lang="en-US" sz="1300" dirty="0" err="1"/>
              <a:t>An,,Ag</a:t>
            </a:r>
            <a:r>
              <a:rPr lang="en-US" sz="1300" dirty="0"/>
              <a:t>, and Cd are found to drive an electronic transition in Cu3N into a semimetal without breaking T symmetry, by which we expect that DLNs form near the Fermi energy.  To demonstrate the existence of DLNs in the transition metal-doped Cu3N, we perform first-principles calculations based on DFT. We employ the </a:t>
            </a:r>
            <a:r>
              <a:rPr lang="en-US" sz="1300" dirty="0" err="1"/>
              <a:t>Perdew</a:t>
            </a:r>
            <a:r>
              <a:rPr lang="en-US" sz="1300" dirty="0"/>
              <a:t>-Burke-</a:t>
            </a:r>
            <a:r>
              <a:rPr lang="en-US" sz="1300" dirty="0" err="1"/>
              <a:t>Ernzerhof</a:t>
            </a:r>
            <a:r>
              <a:rPr lang="en-US" sz="1300" dirty="0"/>
              <a:t>–type generalized gradient approximation  as implemented </a:t>
            </a:r>
            <a:r>
              <a:rPr lang="it-IT" sz="1300" dirty="0"/>
              <a:t>in the QUANTUM ESPRESSO package.  </a:t>
            </a:r>
            <a:r>
              <a:rPr lang="en-US" sz="1300" dirty="0"/>
              <a:t>Norm-conserving, optimized, designed nonlocal pseudopotentials are generated by the OPIUM package. The wave functions are expanded in a plane-wave basis with an energy cutoff of 680 eV.  We initially considered the spin-orbit interaction based on a scalar-relativistic pseudopotential.  We also considered the effect of spin-orbit </a:t>
            </a:r>
            <a:r>
              <a:rPr lang="en-US" sz="1300" dirty="0" smtClean="0"/>
              <a:t>interactions </a:t>
            </a:r>
            <a:r>
              <a:rPr lang="en-US" sz="1300" dirty="0"/>
              <a:t>in a </a:t>
            </a:r>
            <a:r>
              <a:rPr lang="en-US" sz="1300"/>
              <a:t>fully-relativistic </a:t>
            </a:r>
            <a:r>
              <a:rPr lang="en-US" sz="1300" smtClean="0"/>
              <a:t>non-collinear </a:t>
            </a:r>
            <a:r>
              <a:rPr lang="en-US" sz="1300" dirty="0"/>
              <a:t>scheme.</a:t>
            </a:r>
            <a:endParaRPr lang="en-US" dirty="0">
              <a:latin typeface="Arial" pitchFamily="1" charset="0"/>
            </a:endParaRPr>
          </a:p>
          <a:p>
            <a:pPr eaLnBrk="1" hangingPunct="1">
              <a:spcBef>
                <a:spcPct val="0"/>
              </a:spcBef>
            </a:pPr>
            <a:endParaRPr lang="en-US" dirty="0">
              <a:latin typeface="Arial" pitchFamily="1" charset="0"/>
            </a:endParaRPr>
          </a:p>
        </p:txBody>
      </p:sp>
    </p:spTree>
    <p:extLst>
      <p:ext uri="{BB962C8B-B14F-4D97-AF65-F5344CB8AC3E}">
        <p14:creationId xmlns:p14="http://schemas.microsoft.com/office/powerpoint/2010/main" val="1819785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FF"/>
            </a:gs>
            <a:gs pos="100000">
              <a:srgbClr val="182F76"/>
            </a:gs>
          </a:gsLst>
          <a:lin ang="2700000" scaled="1"/>
        </a:gradFill>
        <a:effectLst/>
      </p:bgPr>
    </p:bg>
    <p:spTree>
      <p:nvGrpSpPr>
        <p:cNvPr id="1" name=""/>
        <p:cNvGrpSpPr/>
        <p:nvPr/>
      </p:nvGrpSpPr>
      <p:grpSpPr>
        <a:xfrm>
          <a:off x="0" y="0"/>
          <a:ext cx="0" cy="0"/>
          <a:chOff x="0" y="0"/>
          <a:chExt cx="0" cy="0"/>
        </a:xfrm>
      </p:grpSpPr>
      <p:sp>
        <p:nvSpPr>
          <p:cNvPr id="1035" name="Rectangle 11"/>
          <p:cNvSpPr>
            <a:spLocks noChangeArrowheads="1"/>
          </p:cNvSpPr>
          <p:nvPr/>
        </p:nvSpPr>
        <p:spPr bwMode="auto">
          <a:xfrm>
            <a:off x="587375" y="6553200"/>
            <a:ext cx="8556625" cy="271463"/>
          </a:xfrm>
          <a:prstGeom prst="rect">
            <a:avLst/>
          </a:prstGeom>
          <a:gradFill rotWithShape="0">
            <a:gsLst>
              <a:gs pos="0">
                <a:srgbClr val="573B9D"/>
              </a:gs>
              <a:gs pos="100000">
                <a:srgbClr val="000050"/>
              </a:gs>
            </a:gsLst>
            <a:lin ang="0" scaled="1"/>
          </a:gradFill>
          <a:ln w="9525">
            <a:noFill/>
            <a:miter lim="800000"/>
            <a:headEnd/>
            <a:tailEnd/>
          </a:ln>
          <a:effectLst/>
        </p:spPr>
        <p:txBody>
          <a:bodyPr wrap="none" anchor="ctr"/>
          <a:lstStyle/>
          <a:p>
            <a:pPr>
              <a:defRPr/>
            </a:pPr>
            <a:endParaRPr lang="en-US">
              <a:latin typeface="Arial" charset="0"/>
            </a:endParaRPr>
          </a:p>
        </p:txBody>
      </p:sp>
      <p:sp>
        <p:nvSpPr>
          <p:cNvPr id="1027" name="Rectangle 12"/>
          <p:cNvSpPr>
            <a:spLocks noGrp="1" noChangeArrowheads="1"/>
          </p:cNvSpPr>
          <p:nvPr>
            <p:ph type="title"/>
          </p:nvPr>
        </p:nvSpPr>
        <p:spPr bwMode="auto">
          <a:xfrm>
            <a:off x="381000" y="304800"/>
            <a:ext cx="8305800" cy="685800"/>
          </a:xfrm>
          <a:prstGeom prst="rect">
            <a:avLst/>
          </a:prstGeom>
          <a:noFill/>
          <a:ln w="9525">
            <a:noFill/>
            <a:miter lim="800000"/>
            <a:headEnd/>
            <a:tailEnd/>
          </a:ln>
        </p:spPr>
        <p:txBody>
          <a:bodyPr vert="horz" wrap="square" lIns="91440" tIns="9144" rIns="91440" bIns="9144" numCol="1" anchor="t" anchorCtr="0" compatLnSpc="1">
            <a:prstTxWarp prst="textNoShape">
              <a:avLst/>
            </a:prstTxWarp>
          </a:bodyPr>
          <a:lstStyle/>
          <a:p>
            <a:pPr lvl="0"/>
            <a:r>
              <a:rPr lang="en-US"/>
              <a:t>Click to edit Master title style</a:t>
            </a:r>
          </a:p>
        </p:txBody>
      </p:sp>
      <p:sp>
        <p:nvSpPr>
          <p:cNvPr id="1028"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Picture 14" descr="lrsm_footer_logo"/>
          <p:cNvPicPr>
            <a:picLocks noChangeAspect="1" noChangeArrowheads="1"/>
          </p:cNvPicPr>
          <p:nvPr/>
        </p:nvPicPr>
        <p:blipFill>
          <a:blip r:embed="rId13" cstate="print"/>
          <a:srcRect/>
          <a:stretch>
            <a:fillRect/>
          </a:stretch>
        </p:blipFill>
        <p:spPr bwMode="auto">
          <a:xfrm>
            <a:off x="0" y="6016625"/>
            <a:ext cx="1752600" cy="841375"/>
          </a:xfrm>
          <a:prstGeom prst="rect">
            <a:avLst/>
          </a:prstGeom>
          <a:noFill/>
          <a:ln w="9525">
            <a:noFill/>
            <a:miter lim="800000"/>
            <a:headEnd/>
            <a:tailEnd/>
          </a:ln>
        </p:spPr>
      </p:pic>
      <p:pic>
        <p:nvPicPr>
          <p:cNvPr id="1030" name="Picture 15" descr="PENN_MRSEC_logo"/>
          <p:cNvPicPr>
            <a:picLocks noChangeAspect="1" noChangeArrowheads="1"/>
          </p:cNvPicPr>
          <p:nvPr/>
        </p:nvPicPr>
        <p:blipFill>
          <a:blip r:embed="rId14" cstate="print">
            <a:lum contrast="-12000"/>
          </a:blip>
          <a:srcRect/>
          <a:stretch>
            <a:fillRect/>
          </a:stretch>
        </p:blipFill>
        <p:spPr bwMode="auto">
          <a:xfrm>
            <a:off x="7543800" y="6324600"/>
            <a:ext cx="1509713" cy="425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000">
          <a:solidFill>
            <a:schemeClr val="bg1"/>
          </a:solidFill>
          <a:latin typeface="+mj-lt"/>
          <a:ea typeface="+mj-ea"/>
          <a:cs typeface="+mj-cs"/>
        </a:defRPr>
      </a:lvl1pPr>
      <a:lvl2pPr algn="ctr" rtl="0" eaLnBrk="0" fontAlgn="base" hangingPunct="0">
        <a:spcBef>
          <a:spcPct val="0"/>
        </a:spcBef>
        <a:spcAft>
          <a:spcPct val="0"/>
        </a:spcAft>
        <a:defRPr sz="3000">
          <a:solidFill>
            <a:schemeClr val="bg1"/>
          </a:solidFill>
          <a:latin typeface="Arial" charset="0"/>
        </a:defRPr>
      </a:lvl2pPr>
      <a:lvl3pPr algn="ctr" rtl="0" eaLnBrk="0" fontAlgn="base" hangingPunct="0">
        <a:spcBef>
          <a:spcPct val="0"/>
        </a:spcBef>
        <a:spcAft>
          <a:spcPct val="0"/>
        </a:spcAft>
        <a:defRPr sz="3000">
          <a:solidFill>
            <a:schemeClr val="bg1"/>
          </a:solidFill>
          <a:latin typeface="Arial" charset="0"/>
        </a:defRPr>
      </a:lvl3pPr>
      <a:lvl4pPr algn="ctr" rtl="0" eaLnBrk="0" fontAlgn="base" hangingPunct="0">
        <a:spcBef>
          <a:spcPct val="0"/>
        </a:spcBef>
        <a:spcAft>
          <a:spcPct val="0"/>
        </a:spcAft>
        <a:defRPr sz="3000">
          <a:solidFill>
            <a:schemeClr val="bg1"/>
          </a:solidFill>
          <a:latin typeface="Arial" charset="0"/>
        </a:defRPr>
      </a:lvl4pPr>
      <a:lvl5pPr algn="ctr" rtl="0" eaLnBrk="0" fontAlgn="base" hangingPunct="0">
        <a:spcBef>
          <a:spcPct val="0"/>
        </a:spcBef>
        <a:spcAft>
          <a:spcPct val="0"/>
        </a:spcAft>
        <a:defRPr sz="3000">
          <a:solidFill>
            <a:schemeClr val="bg1"/>
          </a:solidFill>
          <a:latin typeface="Arial" charset="0"/>
        </a:defRPr>
      </a:lvl5pPr>
      <a:lvl6pPr marL="457200" algn="ctr" rtl="0" fontAlgn="base">
        <a:spcBef>
          <a:spcPct val="0"/>
        </a:spcBef>
        <a:spcAft>
          <a:spcPct val="0"/>
        </a:spcAft>
        <a:defRPr sz="3000">
          <a:solidFill>
            <a:schemeClr val="bg1"/>
          </a:solidFill>
          <a:latin typeface="Arial" charset="0"/>
        </a:defRPr>
      </a:lvl6pPr>
      <a:lvl7pPr marL="914400" algn="ctr" rtl="0" fontAlgn="base">
        <a:spcBef>
          <a:spcPct val="0"/>
        </a:spcBef>
        <a:spcAft>
          <a:spcPct val="0"/>
        </a:spcAft>
        <a:defRPr sz="3000">
          <a:solidFill>
            <a:schemeClr val="bg1"/>
          </a:solidFill>
          <a:latin typeface="Arial" charset="0"/>
        </a:defRPr>
      </a:lvl7pPr>
      <a:lvl8pPr marL="1371600" algn="ctr" rtl="0" fontAlgn="base">
        <a:spcBef>
          <a:spcPct val="0"/>
        </a:spcBef>
        <a:spcAft>
          <a:spcPct val="0"/>
        </a:spcAft>
        <a:defRPr sz="3000">
          <a:solidFill>
            <a:schemeClr val="bg1"/>
          </a:solidFill>
          <a:latin typeface="Arial" charset="0"/>
        </a:defRPr>
      </a:lvl8pPr>
      <a:lvl9pPr marL="1828800" algn="ctr" rtl="0" fontAlgn="base">
        <a:spcBef>
          <a:spcPct val="0"/>
        </a:spcBef>
        <a:spcAft>
          <a:spcPct val="0"/>
        </a:spcAft>
        <a:defRPr sz="30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ea typeface="ＭＳ Ｐゴシック" pitchFamily="1" charset="-128"/>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pitchFamily="1" charset="-128"/>
        </a:defRPr>
      </a:lvl3pPr>
      <a:lvl4pPr marL="16002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4pPr>
      <a:lvl5pPr marL="20574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2286000" y="6299200"/>
            <a:ext cx="4495800" cy="307777"/>
          </a:xfrm>
          <a:prstGeom prst="rect">
            <a:avLst/>
          </a:prstGeom>
          <a:solidFill>
            <a:srgbClr val="0066CC"/>
          </a:solidFill>
          <a:ln w="9525">
            <a:noFill/>
            <a:miter lim="800000"/>
            <a:headEnd/>
            <a:tailEnd/>
          </a:ln>
        </p:spPr>
        <p:txBody>
          <a:bodyPr wrap="square">
            <a:prstTxWarp prst="textNoShape">
              <a:avLst/>
            </a:prstTxWarp>
            <a:spAutoFit/>
          </a:bodyPr>
          <a:lstStyle/>
          <a:p>
            <a:pPr>
              <a:spcBef>
                <a:spcPct val="50000"/>
              </a:spcBef>
            </a:pPr>
            <a:r>
              <a:rPr lang="en-US" sz="1400" b="1" dirty="0">
                <a:solidFill>
                  <a:schemeClr val="bg1"/>
                </a:solidFill>
              </a:rPr>
              <a:t>Support: </a:t>
            </a:r>
            <a:r>
              <a:rPr lang="en-US" sz="1400" b="1" dirty="0" smtClean="0">
                <a:solidFill>
                  <a:schemeClr val="bg1"/>
                </a:solidFill>
              </a:rPr>
              <a:t>Primary </a:t>
            </a:r>
            <a:r>
              <a:rPr lang="en-US" sz="1400" b="1" dirty="0">
                <a:solidFill>
                  <a:schemeClr val="bg1"/>
                </a:solidFill>
              </a:rPr>
              <a:t>NSF MRSEC </a:t>
            </a:r>
            <a:r>
              <a:rPr lang="en-US" sz="1400" b="1" dirty="0" smtClean="0">
                <a:solidFill>
                  <a:schemeClr val="bg1"/>
                </a:solidFill>
              </a:rPr>
              <a:t>DMR-11-20901</a:t>
            </a:r>
            <a:endParaRPr lang="en-US" sz="1400" b="1" dirty="0">
              <a:solidFill>
                <a:schemeClr val="bg1"/>
              </a:solidFill>
            </a:endParaRPr>
          </a:p>
        </p:txBody>
      </p:sp>
      <p:pic>
        <p:nvPicPr>
          <p:cNvPr id="2051" name="Picture 4" descr="nsf4c"/>
          <p:cNvPicPr>
            <a:picLocks noChangeAspect="1" noChangeArrowheads="1"/>
          </p:cNvPicPr>
          <p:nvPr/>
        </p:nvPicPr>
        <p:blipFill>
          <a:blip r:embed="rId3" cstate="print">
            <a:lum contrast="24000"/>
          </a:blip>
          <a:srcRect/>
          <a:stretch>
            <a:fillRect/>
          </a:stretch>
        </p:blipFill>
        <p:spPr bwMode="auto">
          <a:xfrm>
            <a:off x="8153400" y="5410200"/>
            <a:ext cx="838200" cy="838200"/>
          </a:xfrm>
          <a:prstGeom prst="rect">
            <a:avLst/>
          </a:prstGeom>
          <a:noFill/>
          <a:ln w="9525">
            <a:noFill/>
            <a:miter lim="800000"/>
            <a:headEnd/>
            <a:tailEnd/>
          </a:ln>
        </p:spPr>
      </p:pic>
      <p:sp>
        <p:nvSpPr>
          <p:cNvPr id="2052" name="Rectangle 5"/>
          <p:cNvSpPr>
            <a:spLocks noChangeArrowheads="1"/>
          </p:cNvSpPr>
          <p:nvPr/>
        </p:nvSpPr>
        <p:spPr bwMode="auto">
          <a:xfrm>
            <a:off x="4805916" y="793898"/>
            <a:ext cx="3827721" cy="4649972"/>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2053" name="Text Box 6"/>
          <p:cNvSpPr txBox="1">
            <a:spLocks noChangeArrowheads="1"/>
          </p:cNvSpPr>
          <p:nvPr/>
        </p:nvSpPr>
        <p:spPr bwMode="auto">
          <a:xfrm>
            <a:off x="4800600" y="4969023"/>
            <a:ext cx="4038600" cy="244475"/>
          </a:xfrm>
          <a:prstGeom prst="rect">
            <a:avLst/>
          </a:prstGeom>
          <a:noFill/>
          <a:ln w="9525">
            <a:noFill/>
            <a:miter lim="800000"/>
            <a:headEnd/>
            <a:tailEnd/>
          </a:ln>
        </p:spPr>
        <p:txBody>
          <a:bodyPr>
            <a:prstTxWarp prst="textNoShape">
              <a:avLst/>
            </a:prstTxWarp>
            <a:spAutoFit/>
          </a:bodyPr>
          <a:lstStyle/>
          <a:p>
            <a:r>
              <a:rPr lang="en-US" sz="1000">
                <a:solidFill>
                  <a:schemeClr val="bg1"/>
                </a:solidFill>
              </a:rPr>
              <a:t> </a:t>
            </a:r>
          </a:p>
        </p:txBody>
      </p:sp>
      <p:sp>
        <p:nvSpPr>
          <p:cNvPr id="2055" name="TextBox 55"/>
          <p:cNvSpPr txBox="1">
            <a:spLocks noChangeArrowheads="1"/>
          </p:cNvSpPr>
          <p:nvPr/>
        </p:nvSpPr>
        <p:spPr bwMode="auto">
          <a:xfrm>
            <a:off x="784225" y="4695825"/>
            <a:ext cx="2109788" cy="244475"/>
          </a:xfrm>
          <a:prstGeom prst="rect">
            <a:avLst/>
          </a:prstGeom>
          <a:noFill/>
          <a:ln w="9525">
            <a:noFill/>
            <a:miter lim="800000"/>
            <a:headEnd/>
            <a:tailEnd/>
          </a:ln>
        </p:spPr>
        <p:txBody>
          <a:bodyPr>
            <a:prstTxWarp prst="textNoShape">
              <a:avLst/>
            </a:prstTxWarp>
            <a:spAutoFit/>
          </a:bodyPr>
          <a:lstStyle/>
          <a:p>
            <a:r>
              <a:rPr lang="en-US" sz="1000">
                <a:solidFill>
                  <a:schemeClr val="bg1"/>
                </a:solidFill>
              </a:rPr>
              <a:t> </a:t>
            </a:r>
          </a:p>
        </p:txBody>
      </p:sp>
      <p:sp>
        <p:nvSpPr>
          <p:cNvPr id="2081" name="Rectangle 33"/>
          <p:cNvSpPr>
            <a:spLocks noChangeArrowheads="1"/>
          </p:cNvSpPr>
          <p:nvPr/>
        </p:nvSpPr>
        <p:spPr bwMode="auto">
          <a:xfrm>
            <a:off x="5105400" y="946298"/>
            <a:ext cx="3276600" cy="3276600"/>
          </a:xfrm>
          <a:prstGeom prst="rect">
            <a:avLst/>
          </a:prstGeom>
          <a:solidFill>
            <a:srgbClr val="A50021"/>
          </a:solidFill>
          <a:ln w="9525">
            <a:noFill/>
            <a:miter lim="800000"/>
            <a:headEnd/>
            <a:tailEnd/>
          </a:ln>
          <a:effectLst/>
        </p:spPr>
        <p:txBody>
          <a:bodyPr wrap="none" anchor="ctr">
            <a:prstTxWarp prst="textNoShape">
              <a:avLst/>
            </a:prstTxWarp>
          </a:bodyPr>
          <a:lstStyle/>
          <a:p>
            <a:pPr algn="ctr"/>
            <a:endParaRPr lang="en-US">
              <a:solidFill>
                <a:srgbClr val="A50021"/>
              </a:solidFill>
            </a:endParaRPr>
          </a:p>
        </p:txBody>
      </p:sp>
      <p:sp>
        <p:nvSpPr>
          <p:cNvPr id="2082" name="Rectangle 8"/>
          <p:cNvSpPr>
            <a:spLocks noChangeArrowheads="1"/>
          </p:cNvSpPr>
          <p:nvPr/>
        </p:nvSpPr>
        <p:spPr bwMode="auto">
          <a:xfrm>
            <a:off x="228600" y="767860"/>
            <a:ext cx="4343400" cy="5093702"/>
          </a:xfrm>
          <a:prstGeom prst="rect">
            <a:avLst/>
          </a:prstGeom>
          <a:noFill/>
          <a:ln w="9525">
            <a:noFill/>
            <a:miter lim="800000"/>
            <a:headEnd/>
            <a:tailEnd/>
          </a:ln>
        </p:spPr>
        <p:txBody>
          <a:bodyPr wrap="square" anchor="ctr">
            <a:prstTxWarp prst="textNoShape">
              <a:avLst/>
            </a:prstTxWarp>
            <a:spAutoFit/>
          </a:bodyPr>
          <a:lstStyle/>
          <a:p>
            <a:pPr algn="just"/>
            <a:r>
              <a:rPr lang="en-US" sz="1300" dirty="0" smtClean="0">
                <a:solidFill>
                  <a:schemeClr val="bg1"/>
                </a:solidFill>
              </a:rPr>
              <a:t>Topological insulators, which were first introduced at Penn, are new materials with novel features such as protected states that hold potential for quantum computing. We have identified a class of 3D crystals that feature a new kind of topological band phenomena: Dirac line nodes (DLN).   These are lines in momentum space where the conduction band and valence band touch, and their degeneracy is required by inversion symmetry even in the absence of spin orbit interactions. </a:t>
            </a:r>
          </a:p>
          <a:p>
            <a:pPr algn="just"/>
            <a:endParaRPr lang="en-US" sz="1300" dirty="0">
              <a:solidFill>
                <a:schemeClr val="bg1"/>
              </a:solidFill>
            </a:endParaRPr>
          </a:p>
          <a:p>
            <a:pPr algn="just"/>
            <a:r>
              <a:rPr lang="en-US" sz="1300" dirty="0" smtClean="0">
                <a:solidFill>
                  <a:schemeClr val="bg1"/>
                </a:solidFill>
              </a:rPr>
              <a:t>We performed first principles calculations that predict that the real material Cu</a:t>
            </a:r>
            <a:r>
              <a:rPr lang="en-US" sz="1300" baseline="-25000" dirty="0" smtClean="0">
                <a:solidFill>
                  <a:schemeClr val="bg1"/>
                </a:solidFill>
              </a:rPr>
              <a:t>3</a:t>
            </a:r>
            <a:r>
              <a:rPr lang="en-US" sz="1300" dirty="0" smtClean="0">
                <a:solidFill>
                  <a:schemeClr val="bg1"/>
                </a:solidFill>
              </a:rPr>
              <a:t>N is a DLN material when doped with transition metal atoms such as Zn and Pd.  This material features a band inversion transition as a function of doping in which the line node is a  Dirac circle that emerges and grows near the transition.   The line node phase also features a unique manifold of surface states that are nearly </a:t>
            </a:r>
            <a:r>
              <a:rPr lang="en-US" sz="1300" dirty="0" err="1" smtClean="0">
                <a:solidFill>
                  <a:schemeClr val="bg1"/>
                </a:solidFill>
              </a:rPr>
              <a:t>dispersionless</a:t>
            </a:r>
            <a:r>
              <a:rPr lang="en-US" sz="1300" dirty="0" smtClean="0">
                <a:solidFill>
                  <a:schemeClr val="bg1"/>
                </a:solidFill>
              </a:rPr>
              <a:t> on a two dimensional momentum space disk inside the surface-projected Dirac circle.  These states can give rise to an interesting transport and </a:t>
            </a:r>
            <a:r>
              <a:rPr lang="en-US" sz="1300" dirty="0" err="1" smtClean="0">
                <a:solidFill>
                  <a:schemeClr val="bg1"/>
                </a:solidFill>
              </a:rPr>
              <a:t>magnetotransport</a:t>
            </a:r>
            <a:r>
              <a:rPr lang="en-US" sz="1300" dirty="0" smtClean="0">
                <a:solidFill>
                  <a:schemeClr val="bg1"/>
                </a:solidFill>
              </a:rPr>
              <a:t> phenomena, in which strong electron correlations can be important.  </a:t>
            </a:r>
          </a:p>
          <a:p>
            <a:pPr algn="just"/>
            <a:endParaRPr lang="en-US" sz="1300" dirty="0" smtClean="0">
              <a:solidFill>
                <a:schemeClr val="bg1"/>
              </a:solidFill>
            </a:endParaRPr>
          </a:p>
          <a:p>
            <a:pPr algn="just"/>
            <a:r>
              <a:rPr lang="en-US" sz="1300" dirty="0" smtClean="0">
                <a:solidFill>
                  <a:schemeClr val="bg1"/>
                </a:solidFill>
              </a:rPr>
              <a:t>Y. Kim, B.J. </a:t>
            </a:r>
            <a:r>
              <a:rPr lang="en-US" sz="1300" dirty="0" err="1" smtClean="0">
                <a:solidFill>
                  <a:schemeClr val="bg1"/>
                </a:solidFill>
              </a:rPr>
              <a:t>Wieder</a:t>
            </a:r>
            <a:r>
              <a:rPr lang="en-US" sz="1300" dirty="0" smtClean="0">
                <a:solidFill>
                  <a:schemeClr val="bg1"/>
                </a:solidFill>
              </a:rPr>
              <a:t>, C.L. Kane and A.M. </a:t>
            </a:r>
            <a:r>
              <a:rPr lang="en-US" sz="1300" dirty="0" err="1" smtClean="0">
                <a:solidFill>
                  <a:schemeClr val="bg1"/>
                </a:solidFill>
              </a:rPr>
              <a:t>Rappe</a:t>
            </a:r>
            <a:r>
              <a:rPr lang="en-US" sz="1300" dirty="0" smtClean="0">
                <a:solidFill>
                  <a:schemeClr val="bg1"/>
                </a:solidFill>
              </a:rPr>
              <a:t>, Phys. Rev. </a:t>
            </a:r>
            <a:r>
              <a:rPr lang="en-US" sz="1300" dirty="0" err="1" smtClean="0">
                <a:solidFill>
                  <a:schemeClr val="bg1"/>
                </a:solidFill>
              </a:rPr>
              <a:t>Lett</a:t>
            </a:r>
            <a:r>
              <a:rPr lang="en-US" sz="1300" dirty="0" smtClean="0">
                <a:solidFill>
                  <a:schemeClr val="bg1"/>
                </a:solidFill>
              </a:rPr>
              <a:t>. </a:t>
            </a:r>
            <a:r>
              <a:rPr lang="en-US" sz="1300" b="1" dirty="0" smtClean="0">
                <a:solidFill>
                  <a:schemeClr val="bg1"/>
                </a:solidFill>
              </a:rPr>
              <a:t>115,</a:t>
            </a:r>
            <a:r>
              <a:rPr lang="en-US" sz="1300" dirty="0" smtClean="0">
                <a:solidFill>
                  <a:schemeClr val="bg1"/>
                </a:solidFill>
              </a:rPr>
              <a:t> 036806 (2015).</a:t>
            </a:r>
            <a:endParaRPr lang="en-US" sz="1300" dirty="0">
              <a:solidFill>
                <a:schemeClr val="bg1"/>
              </a:solidFill>
            </a:endParaRPr>
          </a:p>
        </p:txBody>
      </p:sp>
      <p:sp>
        <p:nvSpPr>
          <p:cNvPr id="31" name="Rectangle 2"/>
          <p:cNvSpPr txBox="1">
            <a:spLocks noChangeArrowheads="1"/>
          </p:cNvSpPr>
          <p:nvPr/>
        </p:nvSpPr>
        <p:spPr bwMode="auto">
          <a:xfrm>
            <a:off x="0" y="152400"/>
            <a:ext cx="9144000" cy="541687"/>
          </a:xfrm>
          <a:prstGeom prst="rect">
            <a:avLst/>
          </a:prstGeom>
          <a:solidFill>
            <a:srgbClr val="A50021"/>
          </a:solidFill>
          <a:ln w="9525">
            <a:noFill/>
            <a:miter lim="800000"/>
            <a:headEnd/>
            <a:tailEnd/>
          </a:ln>
          <a:effectLst/>
        </p:spPr>
        <p:txBody>
          <a:bodyPr wrap="square" tIns="9144" bIns="9144">
            <a:prstTxWarp prst="textNoShape">
              <a:avLst/>
            </a:prstTxWarp>
            <a:spAutoFit/>
          </a:bodyPr>
          <a:lstStyle/>
          <a:p>
            <a:pPr algn="ctr"/>
            <a:r>
              <a:rPr lang="en-US" sz="2100" b="1" dirty="0" smtClean="0">
                <a:solidFill>
                  <a:schemeClr val="bg1"/>
                </a:solidFill>
                <a:effectLst>
                  <a:outerShdw blurRad="38100" dist="38100" dir="2700000" algn="tl">
                    <a:srgbClr val="000000"/>
                  </a:outerShdw>
                </a:effectLst>
              </a:rPr>
              <a:t>Dirac Line Nodes in Inversion Symmetric Crystals</a:t>
            </a:r>
            <a:br>
              <a:rPr lang="en-US" sz="2100" b="1" dirty="0" smtClean="0">
                <a:solidFill>
                  <a:schemeClr val="bg1"/>
                </a:solidFill>
                <a:effectLst>
                  <a:outerShdw blurRad="38100" dist="38100" dir="2700000" algn="tl">
                    <a:srgbClr val="000000"/>
                  </a:outerShdw>
                </a:effectLst>
              </a:rPr>
            </a:br>
            <a:r>
              <a:rPr lang="en-US" sz="1300" b="1" dirty="0" smtClean="0">
                <a:solidFill>
                  <a:schemeClr val="bg1"/>
                </a:solidFill>
                <a:effectLst>
                  <a:outerShdw blurRad="38100" dist="38100" dir="2700000" algn="tl">
                    <a:srgbClr val="000000"/>
                  </a:outerShdw>
                </a:effectLst>
              </a:rPr>
              <a:t>C. L. Kane </a:t>
            </a:r>
            <a:r>
              <a:rPr lang="en-US" sz="1300" dirty="0" smtClean="0">
                <a:solidFill>
                  <a:schemeClr val="bg1"/>
                </a:solidFill>
                <a:effectLst>
                  <a:outerShdw blurRad="38100" dist="38100" dir="2700000" algn="tl">
                    <a:srgbClr val="000000"/>
                  </a:outerShdw>
                </a:effectLst>
              </a:rPr>
              <a:t>&amp;</a:t>
            </a:r>
            <a:r>
              <a:rPr lang="en-US" sz="1300" b="1" dirty="0" smtClean="0">
                <a:solidFill>
                  <a:schemeClr val="bg1"/>
                </a:solidFill>
                <a:effectLst>
                  <a:outerShdw blurRad="38100" dist="38100" dir="2700000" algn="tl">
                    <a:srgbClr val="000000"/>
                  </a:outerShdw>
                </a:effectLst>
              </a:rPr>
              <a:t> A</a:t>
            </a:r>
            <a:r>
              <a:rPr lang="en-US" sz="1300" b="1" dirty="0" smtClean="0">
                <a:solidFill>
                  <a:schemeClr val="bg1"/>
                </a:solidFill>
                <a:effectLst>
                  <a:outerShdw blurRad="38100" dist="38100" dir="2700000" algn="tl">
                    <a:srgbClr val="000000"/>
                  </a:outerShdw>
                </a:effectLst>
              </a:rPr>
              <a:t>. M. </a:t>
            </a:r>
            <a:r>
              <a:rPr lang="en-US" sz="1300" b="1" dirty="0" err="1" smtClean="0">
                <a:solidFill>
                  <a:schemeClr val="bg1"/>
                </a:solidFill>
                <a:effectLst>
                  <a:outerShdw blurRad="38100" dist="38100" dir="2700000" algn="tl">
                    <a:srgbClr val="000000"/>
                  </a:outerShdw>
                </a:effectLst>
              </a:rPr>
              <a:t>Rappe</a:t>
            </a:r>
            <a:r>
              <a:rPr lang="en-US" sz="1300" b="1" dirty="0" smtClean="0">
                <a:solidFill>
                  <a:schemeClr val="bg1"/>
                </a:solidFill>
                <a:effectLst>
                  <a:outerShdw blurRad="38100" dist="38100" dir="2700000" algn="tl">
                    <a:srgbClr val="000000"/>
                  </a:outerShdw>
                </a:effectLst>
              </a:rPr>
              <a:t> </a:t>
            </a:r>
            <a:r>
              <a:rPr lang="en-US" sz="1300" dirty="0" smtClean="0">
                <a:solidFill>
                  <a:schemeClr val="bg1"/>
                </a:solidFill>
                <a:effectLst>
                  <a:outerShdw blurRad="38100" dist="38100" dir="2700000" algn="tl">
                    <a:srgbClr val="000000"/>
                  </a:outerShdw>
                </a:effectLst>
              </a:rPr>
              <a:t>(</a:t>
            </a:r>
            <a:r>
              <a:rPr lang="en-US" sz="1300" dirty="0" err="1" smtClean="0">
                <a:solidFill>
                  <a:schemeClr val="bg1"/>
                </a:solidFill>
                <a:effectLst>
                  <a:outerShdw blurRad="38100" dist="38100" dir="2700000" algn="tl">
                    <a:srgbClr val="000000"/>
                  </a:outerShdw>
                </a:effectLst>
              </a:rPr>
              <a:t>SuperSeed</a:t>
            </a:r>
            <a:r>
              <a:rPr lang="en-US" sz="1300" dirty="0" smtClean="0">
                <a:solidFill>
                  <a:schemeClr val="bg1"/>
                </a:solidFill>
                <a:effectLst>
                  <a:outerShdw blurRad="38100" dist="38100" dir="2700000" algn="tl">
                    <a:srgbClr val="000000"/>
                  </a:outerShdw>
                </a:effectLst>
              </a:rPr>
              <a:t> 1)</a:t>
            </a:r>
            <a:endParaRPr lang="en-US" sz="1300" dirty="0">
              <a:solidFill>
                <a:schemeClr val="bg1"/>
              </a:solidFill>
              <a:effectLst>
                <a:outerShdw blurRad="38100" dist="38100" dir="2700000" algn="tl">
                  <a:srgbClr val="000000"/>
                </a:outerShdw>
              </a:effectLst>
            </a:endParaRPr>
          </a:p>
        </p:txBody>
      </p:sp>
      <p:sp>
        <p:nvSpPr>
          <p:cNvPr id="2085" name="Text Box 37"/>
          <p:cNvSpPr txBox="1">
            <a:spLocks noChangeArrowheads="1"/>
          </p:cNvSpPr>
          <p:nvPr/>
        </p:nvSpPr>
        <p:spPr bwMode="auto">
          <a:xfrm>
            <a:off x="4800600" y="4225636"/>
            <a:ext cx="3810000" cy="1200329"/>
          </a:xfrm>
          <a:prstGeom prst="rect">
            <a:avLst/>
          </a:prstGeom>
          <a:noFill/>
          <a:ln w="9525">
            <a:noFill/>
            <a:miter lim="800000"/>
            <a:headEnd/>
            <a:tailEnd/>
          </a:ln>
          <a:effectLst/>
        </p:spPr>
        <p:txBody>
          <a:bodyPr>
            <a:prstTxWarp prst="textNoShape">
              <a:avLst/>
            </a:prstTxWarp>
            <a:spAutoFit/>
          </a:bodyPr>
          <a:lstStyle/>
          <a:p>
            <a:pPr algn="just"/>
            <a:r>
              <a:rPr lang="en-US" altLang="ko-KR" sz="1200" dirty="0" smtClean="0">
                <a:solidFill>
                  <a:schemeClr val="bg1"/>
                </a:solidFill>
                <a:latin typeface="Arial" panose="020B0604020202020204" pitchFamily="34" charset="0"/>
                <a:cs typeface="Arial" panose="020B0604020202020204" pitchFamily="34" charset="0"/>
              </a:rPr>
              <a:t>(a) Crystal structure of Cu</a:t>
            </a:r>
            <a:r>
              <a:rPr lang="en-US" altLang="ko-KR" sz="1200" baseline="-25000" dirty="0" smtClean="0">
                <a:solidFill>
                  <a:schemeClr val="bg1"/>
                </a:solidFill>
                <a:latin typeface="Arial" panose="020B0604020202020204" pitchFamily="34" charset="0"/>
                <a:cs typeface="Arial" panose="020B0604020202020204" pitchFamily="34" charset="0"/>
              </a:rPr>
              <a:t>3</a:t>
            </a:r>
            <a:r>
              <a:rPr lang="en-US" altLang="ko-KR" sz="1200" dirty="0" smtClean="0">
                <a:solidFill>
                  <a:schemeClr val="bg1"/>
                </a:solidFill>
                <a:latin typeface="Arial" panose="020B0604020202020204" pitchFamily="34" charset="0"/>
                <a:cs typeface="Arial" panose="020B0604020202020204" pitchFamily="34" charset="0"/>
              </a:rPr>
              <a:t>NZn.  (b</a:t>
            </a:r>
            <a:r>
              <a:rPr lang="en-US" sz="1200" dirty="0" smtClean="0">
                <a:solidFill>
                  <a:schemeClr val="bg1"/>
                </a:solidFill>
              </a:rPr>
              <a:t>) First octant of 3D </a:t>
            </a:r>
            <a:r>
              <a:rPr lang="en-US" sz="1200" dirty="0" err="1" smtClean="0">
                <a:solidFill>
                  <a:schemeClr val="bg1"/>
                </a:solidFill>
              </a:rPr>
              <a:t>Brillouin</a:t>
            </a:r>
            <a:r>
              <a:rPr lang="en-US" sz="1200" dirty="0" smtClean="0">
                <a:solidFill>
                  <a:schemeClr val="bg1"/>
                </a:solidFill>
              </a:rPr>
              <a:t> zone (BZ) projected onto the 2D surface BZ of the (100) surface. The DLN and the projected interior of DLNs are shown in red and blue. (c) Electronic band structure of a slab. Bulk bands are black, while  nearly flat surface  states  are blue. </a:t>
            </a:r>
            <a:endParaRPr lang="en-US" altLang="ko-KR" sz="1200" dirty="0" smtClean="0">
              <a:solidFill>
                <a:schemeClr val="bg1"/>
              </a:solidFill>
              <a:latin typeface="Arial" panose="020B0604020202020204" pitchFamily="34" charset="0"/>
              <a:cs typeface="Arial" panose="020B0604020202020204" pitchFamily="34" charset="0"/>
            </a:endParaRPr>
          </a:p>
        </p:txBody>
      </p:sp>
      <p:sp>
        <p:nvSpPr>
          <p:cNvPr id="13" name="TextBox 12"/>
          <p:cNvSpPr txBox="1"/>
          <p:nvPr/>
        </p:nvSpPr>
        <p:spPr>
          <a:xfrm>
            <a:off x="5029200" y="870098"/>
            <a:ext cx="3200400" cy="3200400"/>
          </a:xfrm>
          <a:prstGeom prst="rect">
            <a:avLst/>
          </a:prstGeom>
          <a:solidFill>
            <a:schemeClr val="accent1"/>
          </a:solidFill>
        </p:spPr>
        <p:txBody>
          <a:bodyPr wrap="none" rtlCol="0" anchor="ctr" anchorCtr="0">
            <a:noAutofit/>
          </a:bodyPr>
          <a:lstStyle/>
          <a:p>
            <a:pPr algn="ctr"/>
            <a:r>
              <a:rPr lang="en-US" dirty="0" smtClean="0"/>
              <a:t>FIGURE</a:t>
            </a:r>
            <a:endParaRPr lang="en-US" dirty="0"/>
          </a:p>
        </p:txBody>
      </p:sp>
      <p:pic>
        <p:nvPicPr>
          <p:cNvPr id="16" name="Picture 15"/>
          <p:cNvPicPr>
            <a:picLocks noChangeAspect="1"/>
          </p:cNvPicPr>
          <p:nvPr/>
        </p:nvPicPr>
        <p:blipFill>
          <a:blip r:embed="rId4" cstate="print"/>
          <a:stretch>
            <a:fillRect/>
          </a:stretch>
        </p:blipFill>
        <p:spPr>
          <a:xfrm>
            <a:off x="5105400" y="1022498"/>
            <a:ext cx="1710492" cy="1066800"/>
          </a:xfrm>
          <a:prstGeom prst="rect">
            <a:avLst/>
          </a:prstGeom>
        </p:spPr>
      </p:pic>
      <p:pic>
        <p:nvPicPr>
          <p:cNvPr id="2" name="Picture 2"/>
          <p:cNvPicPr>
            <a:picLocks noChangeAspect="1" noChangeArrowheads="1"/>
          </p:cNvPicPr>
          <p:nvPr/>
        </p:nvPicPr>
        <p:blipFill>
          <a:blip r:embed="rId5" cstate="print"/>
          <a:srcRect/>
          <a:stretch>
            <a:fillRect/>
          </a:stretch>
        </p:blipFill>
        <p:spPr bwMode="auto">
          <a:xfrm>
            <a:off x="6832891" y="1022498"/>
            <a:ext cx="1320509" cy="1066800"/>
          </a:xfrm>
          <a:prstGeom prst="rect">
            <a:avLst/>
          </a:prstGeom>
          <a:noFill/>
          <a:ln w="9525">
            <a:noFill/>
            <a:miter lim="800000"/>
            <a:headEnd/>
            <a:tailEnd/>
          </a:ln>
        </p:spPr>
      </p:pic>
      <p:pic>
        <p:nvPicPr>
          <p:cNvPr id="1027" name="Picture 3"/>
          <p:cNvPicPr>
            <a:picLocks noChangeAspect="1" noChangeArrowheads="1"/>
          </p:cNvPicPr>
          <p:nvPr/>
        </p:nvPicPr>
        <p:blipFill>
          <a:blip r:embed="rId6" cstate="print"/>
          <a:srcRect/>
          <a:stretch>
            <a:fillRect/>
          </a:stretch>
        </p:blipFill>
        <p:spPr bwMode="auto">
          <a:xfrm>
            <a:off x="5105400" y="2219495"/>
            <a:ext cx="3048000" cy="16986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TotalTime>
  <Words>488</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ＭＳ Ｐゴシック</vt:lpstr>
      <vt:lpstr>Arial</vt:lpstr>
      <vt:lpstr>Default Design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felice</dc:creator>
  <cp:lastModifiedBy>Mark</cp:lastModifiedBy>
  <cp:revision>100</cp:revision>
  <cp:lastPrinted>2016-01-22T16:59:55Z</cp:lastPrinted>
  <dcterms:created xsi:type="dcterms:W3CDTF">2012-02-10T21:51:35Z</dcterms:created>
  <dcterms:modified xsi:type="dcterms:W3CDTF">2016-04-19T20:58:43Z</dcterms:modified>
</cp:coreProperties>
</file>