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F3C3"/>
    <a:srgbClr val="CCCCFF"/>
    <a:srgbClr val="FFFF00"/>
    <a:srgbClr val="FFCC00"/>
    <a:srgbClr val="3366FF"/>
    <a:srgbClr val="3399FF"/>
    <a:srgbClr val="0000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3519" autoAdjust="0"/>
  </p:normalViewPr>
  <p:slideViewPr>
    <p:cSldViewPr showGuides="1">
      <p:cViewPr varScale="1">
        <p:scale>
          <a:sx n="104" d="100"/>
          <a:sy n="104" d="100"/>
        </p:scale>
        <p:origin x="48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defTabSz="862013">
              <a:defRPr sz="11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25850" y="0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8700" y="650875"/>
            <a:ext cx="4343400" cy="3257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39763" y="4125913"/>
            <a:ext cx="5121275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0238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b" anchorCtr="0" compatLnSpc="1">
            <a:prstTxWarp prst="textNoShape">
              <a:avLst/>
            </a:prstTxWarp>
          </a:bodyPr>
          <a:lstStyle>
            <a:lvl1pPr defTabSz="862013">
              <a:defRPr sz="11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25850" y="8250238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/>
            </a:lvl1pPr>
          </a:lstStyle>
          <a:p>
            <a:fld id="{19B1B241-5C7D-8847-9466-E90E5BB927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00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47041B-D35B-B644-B7A2-3A8687FC21FA}" type="slidenum">
              <a:rPr lang="en-US"/>
              <a:pPr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560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100000">
              <a:srgbClr val="182F7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587375" y="6553200"/>
            <a:ext cx="8556625" cy="271463"/>
          </a:xfrm>
          <a:prstGeom prst="rect">
            <a:avLst/>
          </a:prstGeom>
          <a:gradFill rotWithShape="0">
            <a:gsLst>
              <a:gs pos="0">
                <a:srgbClr val="573B9D"/>
              </a:gs>
              <a:gs pos="100000">
                <a:srgbClr val="00005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0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" rIns="91440" bIns="9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9" name="Picture 14" descr="lrsm_footer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16625"/>
            <a:ext cx="17526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5" descr="PENN_MRSEC_logo"/>
          <p:cNvPicPr>
            <a:picLocks noChangeAspect="1" noChangeArrowheads="1"/>
          </p:cNvPicPr>
          <p:nvPr userDrawn="1"/>
        </p:nvPicPr>
        <p:blipFill>
          <a:blip r:embed="rId14" cstate="print">
            <a:lum contrast="-12000"/>
          </a:blip>
          <a:srcRect/>
          <a:stretch>
            <a:fillRect/>
          </a:stretch>
        </p:blipFill>
        <p:spPr bwMode="auto">
          <a:xfrm>
            <a:off x="7543800" y="6324600"/>
            <a:ext cx="1509713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pitchFamily="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pitchFamily="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pitchFamily="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3"/>
          <p:cNvSpPr>
            <a:spLocks noChangeArrowheads="1"/>
          </p:cNvSpPr>
          <p:nvPr/>
        </p:nvSpPr>
        <p:spPr bwMode="auto">
          <a:xfrm>
            <a:off x="4317999" y="4341091"/>
            <a:ext cx="3071091" cy="1572171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A50021"/>
              </a:solidFill>
            </a:endParaRPr>
          </a:p>
        </p:txBody>
      </p:sp>
      <p:sp>
        <p:nvSpPr>
          <p:cNvPr id="20" name="Rectangle 33"/>
          <p:cNvSpPr>
            <a:spLocks noChangeArrowheads="1"/>
          </p:cNvSpPr>
          <p:nvPr/>
        </p:nvSpPr>
        <p:spPr bwMode="auto">
          <a:xfrm>
            <a:off x="3528291" y="2770909"/>
            <a:ext cx="5237018" cy="1413164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A50021"/>
              </a:solidFill>
            </a:endParaRPr>
          </a:p>
        </p:txBody>
      </p:sp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2286000" y="6172200"/>
            <a:ext cx="4495800" cy="523220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Support</a:t>
            </a:r>
            <a:r>
              <a:rPr lang="en-US" sz="1400" b="1" dirty="0" smtClean="0">
                <a:solidFill>
                  <a:schemeClr val="bg1"/>
                </a:solidFill>
              </a:rPr>
              <a:t>:	Primary ENG-1312202</a:t>
            </a:r>
            <a:br>
              <a:rPr lang="en-US" sz="1400" b="1" dirty="0" smtClean="0">
                <a:solidFill>
                  <a:schemeClr val="bg1"/>
                </a:solidFill>
              </a:rPr>
            </a:br>
            <a:r>
              <a:rPr lang="en-US" sz="1400" b="1" dirty="0" smtClean="0">
                <a:solidFill>
                  <a:schemeClr val="bg1"/>
                </a:solidFill>
              </a:rPr>
              <a:t>	Secondary </a:t>
            </a:r>
            <a:r>
              <a:rPr lang="en-US" sz="1400" b="1" dirty="0">
                <a:solidFill>
                  <a:schemeClr val="bg1"/>
                </a:solidFill>
              </a:rPr>
              <a:t>NSF MRSEC </a:t>
            </a:r>
            <a:r>
              <a:rPr lang="en-US" sz="1400" b="1" dirty="0" smtClean="0">
                <a:solidFill>
                  <a:schemeClr val="bg1"/>
                </a:solidFill>
              </a:rPr>
              <a:t>DMR-11-20901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2051" name="Picture 4" descr="nsf4c"/>
          <p:cNvPicPr>
            <a:picLocks noChangeAspect="1" noChangeArrowheads="1"/>
          </p:cNvPicPr>
          <p:nvPr/>
        </p:nvPicPr>
        <p:blipFill>
          <a:blip r:embed="rId3" cstate="print">
            <a:lum contrast="24000"/>
          </a:blip>
          <a:srcRect/>
          <a:stretch>
            <a:fillRect/>
          </a:stretch>
        </p:blipFill>
        <p:spPr bwMode="auto">
          <a:xfrm>
            <a:off x="8153400" y="54102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Box 55"/>
          <p:cNvSpPr txBox="1">
            <a:spLocks noChangeArrowheads="1"/>
          </p:cNvSpPr>
          <p:nvPr/>
        </p:nvSpPr>
        <p:spPr bwMode="auto">
          <a:xfrm>
            <a:off x="784225" y="4650435"/>
            <a:ext cx="21097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5310554" y="1218924"/>
            <a:ext cx="3454755" cy="1348786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A50021"/>
              </a:solidFill>
            </a:endParaRPr>
          </a:p>
        </p:txBody>
      </p:sp>
      <p:sp>
        <p:nvSpPr>
          <p:cNvPr id="2082" name="Rectangle 8"/>
          <p:cNvSpPr>
            <a:spLocks noChangeArrowheads="1"/>
          </p:cNvSpPr>
          <p:nvPr/>
        </p:nvSpPr>
        <p:spPr bwMode="auto">
          <a:xfrm>
            <a:off x="228600" y="1109048"/>
            <a:ext cx="5081954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>
                <a:solidFill>
                  <a:srgbClr val="FFFFFF"/>
                </a:solidFill>
                <a:latin typeface="+mj-lt"/>
              </a:rPr>
              <a:t>Monolayer molybdenum disulfide (MoS</a:t>
            </a:r>
            <a:r>
              <a:rPr lang="en-US" sz="1400" baseline="-25000" dirty="0">
                <a:solidFill>
                  <a:srgbClr val="FFFFFF"/>
                </a:solidFill>
                <a:latin typeface="+mj-lt"/>
              </a:rPr>
              <a:t>2</a:t>
            </a:r>
            <a:r>
              <a:rPr lang="en-US" sz="1400" dirty="0">
                <a:solidFill>
                  <a:srgbClr val="FFFFFF"/>
                </a:solidFill>
                <a:latin typeface="+mj-lt"/>
              </a:rPr>
              <a:t>) is a 3-atom thick material with a direct band gap, making it of interest for fundamental science as well as applications in optoelectronics and chemical sensing. Our innovation is a scalable method for “seeded growth” of high quality monolayer </a:t>
            </a:r>
            <a:r>
              <a:rPr lang="en-US" sz="1400" dirty="0" smtClean="0">
                <a:solidFill>
                  <a:srgbClr val="FFFFFF"/>
                </a:solidFill>
                <a:latin typeface="+mj-lt"/>
              </a:rPr>
              <a:t>MoS</a:t>
            </a:r>
            <a:r>
              <a:rPr lang="en-US" sz="1400" baseline="-25000" dirty="0">
                <a:solidFill>
                  <a:srgbClr val="FFFFFF"/>
                </a:solidFill>
              </a:rPr>
              <a:t>2</a:t>
            </a:r>
            <a:r>
              <a:rPr lang="en-US" sz="1400" dirty="0" smtClean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1400" dirty="0">
                <a:solidFill>
                  <a:srgbClr val="FFFFFF"/>
                </a:solidFill>
                <a:latin typeface="+mj-lt"/>
              </a:rPr>
              <a:t>at controlled </a:t>
            </a:r>
            <a:r>
              <a:rPr lang="en-US" sz="1400" dirty="0" smtClean="0">
                <a:solidFill>
                  <a:srgbClr val="FFFFFF"/>
                </a:solidFill>
                <a:latin typeface="+mj-lt"/>
              </a:rPr>
              <a:t>locations, which is an important advance towards useful applications of the material.</a:t>
            </a:r>
            <a:endParaRPr lang="en-US" sz="1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0" y="152399"/>
            <a:ext cx="9144000" cy="78047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tIns="9144" bIns="9144" anchor="ctr" anchorCtr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Seeded Growth of Highly Crystalline Molybdenum Disulfide Monolayers at Controlled </a:t>
            </a:r>
            <a:r>
              <a:rPr lang="en-US" sz="2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Locations</a:t>
            </a:r>
            <a:br>
              <a:rPr lang="en-US" sz="2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Ritesh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Agarwal, and A.T. </a:t>
            </a:r>
            <a:r>
              <a: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Charlie </a:t>
            </a:r>
            <a:r>
              <a:rPr lang="en-US" sz="1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Johnson (Seed 8)</a:t>
            </a:r>
            <a:endParaRPr lang="en-US" sz="13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28600" y="2784993"/>
            <a:ext cx="3048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>
                <a:solidFill>
                  <a:srgbClr val="FFFFFF"/>
                </a:solidFill>
                <a:latin typeface="+mj-lt"/>
              </a:rPr>
              <a:t>Growth “seeds” of molybdenum-containing material are patterned at known locations with micrometer resolution. Crystalline islands of </a:t>
            </a:r>
            <a:r>
              <a:rPr lang="en-US" sz="1400" dirty="0" smtClean="0">
                <a:solidFill>
                  <a:srgbClr val="FFFFFF"/>
                </a:solidFill>
                <a:latin typeface="+mj-lt"/>
              </a:rPr>
              <a:t>MoS</a:t>
            </a:r>
            <a:r>
              <a:rPr lang="en-US" sz="1400" baseline="-25000" dirty="0">
                <a:solidFill>
                  <a:srgbClr val="FFFFFF"/>
                </a:solidFill>
              </a:rPr>
              <a:t>2</a:t>
            </a:r>
            <a:r>
              <a:rPr lang="en-US" sz="1400" dirty="0" smtClean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1400" dirty="0">
                <a:solidFill>
                  <a:srgbClr val="FFFFFF"/>
                </a:solidFill>
                <a:latin typeface="+mj-lt"/>
              </a:rPr>
              <a:t>are grown from the seeds by chemical vapor deposition. 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228600" y="4482405"/>
            <a:ext cx="389161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Structural, optical, and electrical measurements show that the growth is high quality monolayer </a:t>
            </a:r>
            <a:r>
              <a:rPr lang="en-US" sz="1400" dirty="0" smtClean="0">
                <a:solidFill>
                  <a:schemeClr val="bg1"/>
                </a:solidFill>
              </a:rPr>
              <a:t>MoS</a:t>
            </a:r>
            <a:r>
              <a:rPr lang="en-US" sz="1400" baseline="-25000" dirty="0">
                <a:solidFill>
                  <a:srgbClr val="FFFFFF"/>
                </a:solidFill>
              </a:rPr>
              <a:t>2</a:t>
            </a:r>
            <a:r>
              <a:rPr lang="en-US" sz="1400" dirty="0" smtClean="0">
                <a:solidFill>
                  <a:schemeClr val="bg1"/>
                </a:solidFill>
              </a:rPr>
              <a:t>. </a:t>
            </a:r>
            <a:r>
              <a:rPr lang="en-US" sz="1400" dirty="0">
                <a:solidFill>
                  <a:schemeClr val="bg1"/>
                </a:solidFill>
              </a:rPr>
              <a:t>With </a:t>
            </a:r>
            <a:r>
              <a:rPr lang="en-US" sz="1400" dirty="0" smtClean="0">
                <a:solidFill>
                  <a:schemeClr val="bg1"/>
                </a:solidFill>
              </a:rPr>
              <a:t>MoS</a:t>
            </a:r>
            <a:r>
              <a:rPr lang="en-US" sz="1400" baseline="-25000" dirty="0">
                <a:solidFill>
                  <a:srgbClr val="FFFFFF"/>
                </a:solidFill>
              </a:rPr>
              <a:t>2</a:t>
            </a:r>
            <a:r>
              <a:rPr lang="en-US" sz="1400" dirty="0" smtClean="0">
                <a:solidFill>
                  <a:schemeClr val="bg1"/>
                </a:solidFill>
              </a:rPr>
              <a:t> islands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at </a:t>
            </a:r>
            <a:r>
              <a:rPr lang="en-US" sz="1400" dirty="0">
                <a:solidFill>
                  <a:schemeClr val="bg1"/>
                </a:solidFill>
              </a:rPr>
              <a:t>known locations, it is straightforward to fabricate </a:t>
            </a:r>
            <a:r>
              <a:rPr lang="en-US" sz="1400" dirty="0" smtClean="0">
                <a:solidFill>
                  <a:schemeClr val="bg1"/>
                </a:solidFill>
              </a:rPr>
              <a:t>MoS</a:t>
            </a:r>
            <a:r>
              <a:rPr lang="en-US" sz="1400" baseline="-25000" dirty="0">
                <a:solidFill>
                  <a:srgbClr val="FFFFFF"/>
                </a:solidFill>
              </a:rPr>
              <a:t>2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</a:rPr>
              <a:t>transistors with minimal chemical contamination for device applications.</a:t>
            </a:r>
          </a:p>
        </p:txBody>
      </p:sp>
      <p:pic>
        <p:nvPicPr>
          <p:cNvPr id="15" name="그림 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3662" y="1143000"/>
            <a:ext cx="3435920" cy="137208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optics.jp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3"/>
          <a:stretch/>
        </p:blipFill>
        <p:spPr>
          <a:xfrm>
            <a:off x="4238697" y="4289883"/>
            <a:ext cx="3078635" cy="15621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636" y="2706227"/>
            <a:ext cx="5238946" cy="14203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68392" y="4257299"/>
            <a:ext cx="1221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Raman map demonstrates uniformity across monolayer regions.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158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MS PGothic</vt:lpstr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felice</dc:creator>
  <cp:lastModifiedBy>felice</cp:lastModifiedBy>
  <cp:revision>91</cp:revision>
  <dcterms:created xsi:type="dcterms:W3CDTF">2012-02-10T21:51:35Z</dcterms:created>
  <dcterms:modified xsi:type="dcterms:W3CDTF">2015-03-31T18:14:35Z</dcterms:modified>
</cp:coreProperties>
</file>