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134D4C-F271-31E6-86EF-70CF1C34DA85}" name="Michelle A Calabrese" initials="MAC" userId="S::mcalab@umn.edu::97551d4b-4660-490e-b7a1-357da6fbfa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051"/>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7" autoAdjust="0"/>
    <p:restoredTop sz="82968" autoAdjust="0"/>
  </p:normalViewPr>
  <p:slideViewPr>
    <p:cSldViewPr snapToGrid="0" snapToObjects="1">
      <p:cViewPr varScale="1">
        <p:scale>
          <a:sx n="69" d="100"/>
          <a:sy n="69" d="100"/>
        </p:scale>
        <p:origin x="1354" y="67"/>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4/11/2025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4/11/2025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b="0" dirty="0">
                <a:solidFill>
                  <a:schemeClr val="tx1"/>
                </a:solidFill>
                <a:latin typeface="+mn-lt"/>
              </a:rPr>
              <a:t>We investigated the self-assembly phase behaviors of frustrated bottlebrush block terpolymers PLA-PEP-PS synthesized via sequential ring-opening metathesis polymerization (ROMP) of norbornene-functionalized poly(D,L-lactic acid) (PLA), poly(ethylene-</a:t>
            </a:r>
            <a:r>
              <a:rPr lang="en-US" sz="1200" b="0" i="1" dirty="0">
                <a:solidFill>
                  <a:schemeClr val="tx1"/>
                </a:solidFill>
                <a:latin typeface="+mn-lt"/>
              </a:rPr>
              <a:t>alt</a:t>
            </a:r>
            <a:r>
              <a:rPr lang="en-US" sz="1200" b="0" dirty="0">
                <a:solidFill>
                  <a:schemeClr val="tx1"/>
                </a:solidFill>
                <a:latin typeface="+mn-lt"/>
              </a:rPr>
              <a:t>-propylene) (PEP), and polystyrene (PS). Structural characterization using small-angle X-ray scattering (SAXS) and transmission electron microscopy (TEM) revealed a diverse array of mesoscale morphologies. These included layered structures, core–shell hexagonally packed cylinders (CSHEX, plane group </a:t>
            </a:r>
            <a:r>
              <a:rPr lang="en-US" sz="1200" b="0" i="1" dirty="0">
                <a:solidFill>
                  <a:schemeClr val="tx1"/>
                </a:solidFill>
                <a:latin typeface="+mn-lt"/>
              </a:rPr>
              <a:t>p</a:t>
            </a:r>
            <a:r>
              <a:rPr lang="en-US" sz="1200" b="0" i="0" dirty="0">
                <a:solidFill>
                  <a:schemeClr val="tx1"/>
                </a:solidFill>
                <a:latin typeface="+mn-lt"/>
              </a:rPr>
              <a:t>6</a:t>
            </a:r>
            <a:r>
              <a:rPr lang="en-US" sz="1200" b="0" i="1" dirty="0">
                <a:solidFill>
                  <a:schemeClr val="tx1"/>
                </a:solidFill>
                <a:latin typeface="+mn-lt"/>
              </a:rPr>
              <a:t>mm</a:t>
            </a:r>
            <a:r>
              <a:rPr lang="en-US" sz="1200" b="0" dirty="0">
                <a:solidFill>
                  <a:schemeClr val="tx1"/>
                </a:solidFill>
                <a:latin typeface="+mn-lt"/>
              </a:rPr>
              <a:t>), alternating tetragonally packed cylinders (ATET, plane group </a:t>
            </a:r>
            <a:r>
              <a:rPr lang="en-US" sz="1200" b="0" i="1" dirty="0">
                <a:solidFill>
                  <a:schemeClr val="tx1"/>
                </a:solidFill>
                <a:latin typeface="+mn-lt"/>
              </a:rPr>
              <a:t>p</a:t>
            </a:r>
            <a:r>
              <a:rPr lang="en-US" sz="1200" b="0" i="0" dirty="0">
                <a:solidFill>
                  <a:schemeClr val="tx1"/>
                </a:solidFill>
                <a:latin typeface="+mn-lt"/>
              </a:rPr>
              <a:t>4</a:t>
            </a:r>
            <a:r>
              <a:rPr lang="en-US" sz="1200" b="0" i="1" dirty="0">
                <a:solidFill>
                  <a:schemeClr val="tx1"/>
                </a:solidFill>
                <a:latin typeface="+mn-lt"/>
              </a:rPr>
              <a:t>mm</a:t>
            </a:r>
            <a:r>
              <a:rPr lang="en-US" sz="1200" b="0" dirty="0">
                <a:solidFill>
                  <a:schemeClr val="tx1"/>
                </a:solidFill>
                <a:latin typeface="+mn-lt"/>
              </a:rPr>
              <a:t>), and a new morphology, rectangular-centered cylinders-in-undulating-lamellae (RCCUL, plane group </a:t>
            </a:r>
            <a:r>
              <a:rPr lang="en-US" sz="1200" b="0" i="1" dirty="0">
                <a:solidFill>
                  <a:schemeClr val="tx1"/>
                </a:solidFill>
                <a:latin typeface="+mn-lt"/>
              </a:rPr>
              <a:t>c</a:t>
            </a:r>
            <a:r>
              <a:rPr lang="en-US" sz="1200" b="0" i="0" dirty="0">
                <a:solidFill>
                  <a:schemeClr val="tx1"/>
                </a:solidFill>
                <a:latin typeface="+mn-lt"/>
              </a:rPr>
              <a:t>2</a:t>
            </a:r>
            <a:r>
              <a:rPr lang="en-US" sz="1200" b="0" i="1" dirty="0">
                <a:solidFill>
                  <a:schemeClr val="tx1"/>
                </a:solidFill>
                <a:latin typeface="+mn-lt"/>
              </a:rPr>
              <a:t>mm</a:t>
            </a:r>
            <a:r>
              <a:rPr lang="en-US" sz="1200" b="0" dirty="0">
                <a:solidFill>
                  <a:schemeClr val="tx1"/>
                </a:solidFill>
                <a:latin typeface="+mn-lt"/>
              </a:rPr>
              <a:t>). Tuning the molecular weight led to significant variations in unit cell dimensions, with the </a:t>
            </a:r>
            <a:r>
              <a:rPr lang="en-US" sz="1200" b="0" dirty="0" err="1">
                <a:solidFill>
                  <a:schemeClr val="tx1"/>
                </a:solidFill>
                <a:latin typeface="+mn-lt"/>
              </a:rPr>
              <a:t>RCCUL</a:t>
            </a:r>
            <a:r>
              <a:rPr lang="en-US" sz="1200" b="0" dirty="0">
                <a:solidFill>
                  <a:schemeClr val="tx1"/>
                </a:solidFill>
                <a:latin typeface="+mn-lt"/>
              </a:rPr>
              <a:t> structure exhibiting unit cell parameters ranging from 40 nm to over 130 nm.</a:t>
            </a:r>
          </a:p>
          <a:p>
            <a:pPr defTabSz="914400">
              <a:defRPr sz="1400">
                <a:latin typeface="Helvetica Neue"/>
                <a:ea typeface="Helvetica Neue"/>
                <a:cs typeface="Helvetica Neue"/>
                <a:sym typeface="Helvetica Neue"/>
              </a:defRPr>
            </a:pPr>
            <a:endParaRPr lang="en-US" sz="1200" baseline="0" dirty="0">
              <a:solidFill>
                <a:srgbClr val="22222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800" dirty="0">
                <a:effectLst/>
                <a:latin typeface="Times New Roman" panose="02020603050405020304" pitchFamily="18" charset="0"/>
                <a:ea typeface="等线" panose="02010600030101010101" pitchFamily="2" charset="-122"/>
                <a:cs typeface="Arial" panose="020B0604020202020204" pitchFamily="34" charset="0"/>
              </a:rPr>
              <a:t>Our findings underscore the potential of bottlebrush block polymers to generate a diverse set of well-defined morphologies with tunable dimensions. This structural versatility positions them as promising candidates for a wide range of applications.</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0" dirty="0">
                <a:solidFill>
                  <a:schemeClr val="tx1"/>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800" dirty="0">
                <a:effectLst/>
                <a:latin typeface="Times New Roman" panose="02020603050405020304" pitchFamily="18" charset="0"/>
                <a:ea typeface="等线" panose="02010600030101010101" pitchFamily="2" charset="-122"/>
              </a:rPr>
              <a:t>Our findings highlight that bottlebrush block polymers can be used to create new morphologies with a broad range of dimensions.</a:t>
            </a:r>
            <a:r>
              <a:rPr lang="en-US" sz="1200" b="0" dirty="0">
                <a:solidFill>
                  <a:schemeClr val="tx1"/>
                </a:solidFill>
                <a:latin typeface="+mn-lt"/>
              </a:rPr>
              <a:t> Combined with our previous work (S. Cui, B. Zhang, L. Y. Shen, F. S. Bates, T. P. Lodge, </a:t>
            </a:r>
            <a:r>
              <a:rPr lang="en-US" sz="1200" b="1" dirty="0">
                <a:solidFill>
                  <a:schemeClr val="tx1"/>
                </a:solidFill>
                <a:latin typeface="+mn-lt"/>
              </a:rPr>
              <a:t>J. Am. Chem. Soc.</a:t>
            </a:r>
            <a:r>
              <a:rPr lang="en-US" sz="1200" b="0" dirty="0">
                <a:solidFill>
                  <a:schemeClr val="tx1"/>
                </a:solidFill>
                <a:latin typeface="+mn-lt"/>
              </a:rPr>
              <a:t>, 2022, 144, 21719-21727, DOI: 10.1021/</a:t>
            </a:r>
            <a:r>
              <a:rPr lang="en-US" sz="1200" b="0" dirty="0" err="1">
                <a:solidFill>
                  <a:schemeClr val="tx1"/>
                </a:solidFill>
                <a:latin typeface="+mn-lt"/>
              </a:rPr>
              <a:t>jacs.2c09674</a:t>
            </a:r>
            <a:r>
              <a:rPr lang="en-US" sz="1200" b="0" dirty="0">
                <a:solidFill>
                  <a:schemeClr val="tx1"/>
                </a:solidFill>
                <a:latin typeface="+mn-lt"/>
              </a:rPr>
              <a:t>; </a:t>
            </a:r>
            <a:r>
              <a:rPr lang="en-US" altLang="zh-CN" sz="1200" dirty="0">
                <a:latin typeface="Arial" panose="020B0604020202020204" pitchFamily="34" charset="0"/>
                <a:cs typeface="Arial" panose="020B0604020202020204" pitchFamily="34" charset="0"/>
              </a:rPr>
              <a:t>S. Cui, E. A. Murphy, W. Zhang, A. Zografos, L. Shen, </a:t>
            </a:r>
            <a:r>
              <a:rPr lang="en-US" sz="1200" b="0" dirty="0">
                <a:latin typeface="Arial" panose="020B0604020202020204" pitchFamily="34" charset="0"/>
                <a:cs typeface="Arial" panose="020B0604020202020204" pitchFamily="34" charset="0"/>
              </a:rPr>
              <a:t>F. S. Bates, T. P. Lodge</a:t>
            </a:r>
            <a:r>
              <a:rPr lang="en-US" sz="1200" dirty="0">
                <a:latin typeface="Arial" panose="020B0604020202020204" pitchFamily="34" charset="0"/>
                <a:cs typeface="Arial" panose="020B0604020202020204" pitchFamily="34" charset="0"/>
              </a:rPr>
              <a:t>, </a:t>
            </a:r>
            <a:r>
              <a:rPr lang="de-DE" altLang="zh-CN" sz="1200" b="1" i="0" dirty="0">
                <a:latin typeface="Arial" panose="020B0604020202020204" pitchFamily="34" charset="0"/>
                <a:cs typeface="Arial" panose="020B0604020202020204" pitchFamily="34" charset="0"/>
              </a:rPr>
              <a:t>J. Am. Chem. Soc.</a:t>
            </a:r>
            <a:r>
              <a:rPr lang="de-DE" altLang="zh-CN" sz="1200" b="0" i="0" dirty="0">
                <a:latin typeface="Arial" panose="020B0604020202020204" pitchFamily="34" charset="0"/>
                <a:cs typeface="Arial" panose="020B0604020202020204" pitchFamily="34" charset="0"/>
              </a:rPr>
              <a:t>,</a:t>
            </a:r>
            <a:r>
              <a:rPr lang="de-DE" altLang="zh-CN" sz="1200" b="1" i="0" dirty="0">
                <a:latin typeface="Arial" panose="020B0604020202020204" pitchFamily="34" charset="0"/>
                <a:cs typeface="Arial" panose="020B0604020202020204" pitchFamily="34" charset="0"/>
              </a:rPr>
              <a:t> </a:t>
            </a:r>
            <a:r>
              <a:rPr lang="de-DE" altLang="zh-CN" sz="1200" b="0" dirty="0">
                <a:latin typeface="Arial" panose="020B0604020202020204" pitchFamily="34" charset="0"/>
                <a:cs typeface="Arial" panose="020B0604020202020204" pitchFamily="34" charset="0"/>
              </a:rPr>
              <a:t>2024,</a:t>
            </a:r>
            <a:r>
              <a:rPr lang="de-DE" altLang="zh-CN" sz="1200" dirty="0">
                <a:latin typeface="Arial" panose="020B0604020202020204" pitchFamily="34" charset="0"/>
                <a:cs typeface="Arial" panose="020B0604020202020204" pitchFamily="34" charset="0"/>
              </a:rPr>
              <a:t> 146, 6796-6805, DOI: 10.1021/jacs.3c13543</a:t>
            </a:r>
            <a:r>
              <a:rPr lang="en-US" sz="1200" b="0" dirty="0">
                <a:solidFill>
                  <a:schemeClr val="tx1"/>
                </a:solidFill>
                <a:latin typeface="+mn-lt"/>
              </a:rPr>
              <a:t>), </a:t>
            </a:r>
            <a:r>
              <a:rPr lang="en-US" sz="1600" dirty="0"/>
              <a:t>which reported the discovery of a core-shell gyroid network and a cylinders-in-undulating-lamellae morphology in non-frustrated ABC bottlebrush systems, the identification of new, large, and complex structures in the present study further underscores the promise </a:t>
            </a:r>
            <a:r>
              <a:rPr lang="en-US" sz="1600"/>
              <a:t>of multiblock </a:t>
            </a:r>
            <a:r>
              <a:rPr lang="en-US" sz="1600" dirty="0"/>
              <a:t>bottlebrush polymers for accessing unexpected mesoscale network phases </a:t>
            </a:r>
            <a:r>
              <a:rPr lang="en-US" sz="1200" b="0" dirty="0">
                <a:solidFill>
                  <a:schemeClr val="tx1"/>
                </a:solidFill>
                <a:latin typeface="+mn-lt"/>
              </a:rPr>
              <a:t>– a key overall goal of the IRG.</a:t>
            </a:r>
          </a:p>
          <a:p>
            <a:pPr defTabSz="914400">
              <a:defRPr sz="1400">
                <a:latin typeface="Helvetica Neue"/>
                <a:ea typeface="Helvetica Neue"/>
                <a:cs typeface="Helvetica Neue"/>
                <a:sym typeface="Helvetica Neue"/>
              </a:defRPr>
            </a:pPr>
            <a:endParaRPr lang="en-US" sz="1200" dirty="0">
              <a:solidFill>
                <a:schemeClr val="tx1"/>
              </a:solidFill>
              <a:latin typeface="+mn-lt"/>
            </a:endParaRPr>
          </a:p>
          <a:p>
            <a:pPr algn="just"/>
            <a:r>
              <a:rPr lang="en-US" sz="1200" b="1" dirty="0">
                <a:solidFill>
                  <a:schemeClr val="tx1"/>
                </a:solidFill>
                <a:latin typeface="+mn-lt"/>
              </a:rPr>
              <a:t>Where the findings are published: </a:t>
            </a:r>
            <a:r>
              <a:rPr lang="en-US" sz="1200" b="0" u="none" dirty="0">
                <a:solidFill>
                  <a:schemeClr val="tx1"/>
                </a:solidFill>
                <a:latin typeface="+mn-lt"/>
              </a:rPr>
              <a:t>S. </a:t>
            </a:r>
            <a:r>
              <a:rPr lang="en-US" sz="1800" b="0" u="none" kern="0" dirty="0">
                <a:effectLst/>
                <a:latin typeface="Times New Roman" panose="02020603050405020304" pitchFamily="18" charset="0"/>
                <a:ea typeface="宋体" panose="02010600030101010101" pitchFamily="2" charset="-122"/>
              </a:rPr>
              <a:t>Cui,</a:t>
            </a:r>
            <a:r>
              <a:rPr lang="en-US" sz="1800" kern="0" dirty="0">
                <a:effectLst/>
                <a:latin typeface="Times New Roman" panose="02020603050405020304" pitchFamily="18" charset="0"/>
                <a:ea typeface="宋体" panose="02010600030101010101" pitchFamily="2" charset="-122"/>
              </a:rPr>
              <a:t> E. A. Murphy, S. Santra, </a:t>
            </a:r>
            <a:r>
              <a:rPr lang="en-US" sz="1800" b="1" dirty="0">
                <a:latin typeface="Arial" panose="020B0604020202020204" pitchFamily="34" charset="0"/>
                <a:cs typeface="Arial" panose="020B0604020202020204" pitchFamily="34" charset="0"/>
              </a:rPr>
              <a:t>F. S. Bates</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T. P. Lodge</a:t>
            </a:r>
            <a:r>
              <a:rPr lang="en-US" sz="1800" b="0" dirty="0">
                <a:latin typeface="Arial" panose="020B0604020202020204" pitchFamily="34" charset="0"/>
                <a:cs typeface="Arial" panose="020B0604020202020204" pitchFamily="34" charset="0"/>
              </a:rPr>
              <a:t>, </a:t>
            </a:r>
            <a:r>
              <a:rPr lang="en-US" sz="1800" b="0" i="1" kern="0" dirty="0">
                <a:effectLst/>
                <a:latin typeface="Times New Roman" panose="02020603050405020304" pitchFamily="18" charset="0"/>
                <a:ea typeface="宋体" panose="02010600030101010101" pitchFamily="2" charset="-122"/>
              </a:rPr>
              <a:t>ACS Nano</a:t>
            </a:r>
            <a:r>
              <a:rPr lang="en-US" sz="1800" b="0" i="0" kern="0" dirty="0">
                <a:effectLst/>
                <a:latin typeface="Times New Roman" panose="02020603050405020304" pitchFamily="18" charset="0"/>
                <a:ea typeface="宋体" panose="02010600030101010101" pitchFamily="2" charset="-122"/>
              </a:rPr>
              <a:t>,</a:t>
            </a:r>
            <a:r>
              <a:rPr lang="en-US" sz="1800" b="0" kern="0" dirty="0">
                <a:effectLst/>
                <a:latin typeface="Times New Roman" panose="02020603050405020304" pitchFamily="18" charset="0"/>
                <a:ea typeface="宋体" panose="02010600030101010101" pitchFamily="2" charset="-122"/>
              </a:rPr>
              <a:t> </a:t>
            </a:r>
            <a:r>
              <a:rPr lang="en-US" sz="1800" kern="0" dirty="0">
                <a:effectLst/>
                <a:latin typeface="Times New Roman" panose="02020603050405020304" pitchFamily="18" charset="0"/>
                <a:ea typeface="宋体" panose="02010600030101010101" pitchFamily="2" charset="-122"/>
              </a:rPr>
              <a:t>2025, 19, 1211-1221, </a:t>
            </a:r>
            <a:r>
              <a:rPr lang="de-DE" altLang="zh-CN" sz="1200" dirty="0">
                <a:latin typeface="Arial" panose="020B0604020202020204" pitchFamily="34" charset="0"/>
                <a:cs typeface="Arial" panose="020B0604020202020204" pitchFamily="34" charset="0"/>
              </a:rPr>
              <a:t>DOI: 10.1021/acsnano.4c13416.</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4/11/2025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218688" y="96645"/>
            <a:ext cx="8888473" cy="566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1900" b="1" dirty="0">
                <a:solidFill>
                  <a:srgbClr val="C00000"/>
                </a:solidFill>
                <a:latin typeface="Arial" panose="020B0604020202020204" pitchFamily="34" charset="0"/>
                <a:cs typeface="Arial" panose="020B0604020202020204" pitchFamily="34" charset="0"/>
              </a:rPr>
              <a:t>Mesoscopic Morphologies in Frustrated </a:t>
            </a:r>
          </a:p>
          <a:p>
            <a:pPr algn="ctr">
              <a:lnSpc>
                <a:spcPct val="120000"/>
              </a:lnSpc>
            </a:pPr>
            <a:r>
              <a:rPr lang="en-US" sz="1900" b="1" dirty="0">
                <a:solidFill>
                  <a:srgbClr val="C00000"/>
                </a:solidFill>
                <a:latin typeface="Arial" panose="020B0604020202020204" pitchFamily="34" charset="0"/>
                <a:cs typeface="Arial" panose="020B0604020202020204" pitchFamily="34" charset="0"/>
              </a:rPr>
              <a:t>ABC Bottlebrush Block Terpolymers</a:t>
            </a:r>
          </a:p>
        </p:txBody>
      </p:sp>
      <p:sp>
        <p:nvSpPr>
          <p:cNvPr id="9" name="TextBox 8">
            <a:extLst>
              <a:ext uri="{FF2B5EF4-FFF2-40B4-BE49-F238E27FC236}">
                <a16:creationId xmlns:a16="http://schemas.microsoft.com/office/drawing/2014/main" id="{7AC7D99B-1EFC-61F2-9703-F085A3591D9E}"/>
              </a:ext>
            </a:extLst>
          </p:cNvPr>
          <p:cNvSpPr txBox="1"/>
          <p:nvPr/>
        </p:nvSpPr>
        <p:spPr>
          <a:xfrm>
            <a:off x="-45720" y="200554"/>
            <a:ext cx="3088478"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a:t>
            </a:r>
            <a:r>
              <a:rPr lang="en-US" altLang="zh-CN" sz="1400" b="1" dirty="0">
                <a:latin typeface="Arial" panose="020B0604020202020204" pitchFamily="34" charset="0"/>
                <a:cs typeface="Arial" panose="020B0604020202020204" pitchFamily="34" charset="0"/>
              </a:rPr>
              <a:t>niversity of Minnesota</a:t>
            </a:r>
            <a:r>
              <a:rPr lang="en-US" sz="1400" b="1" dirty="0">
                <a:latin typeface="Arial" panose="020B0604020202020204" pitchFamily="34" charset="0"/>
                <a:cs typeface="Arial" panose="020B0604020202020204" pitchFamily="34" charset="0"/>
              </a:rPr>
              <a:t> MRSEC </a:t>
            </a:r>
          </a:p>
          <a:p>
            <a:r>
              <a:rPr lang="en-US" sz="1400" b="1" dirty="0" err="1">
                <a:latin typeface="Arial" panose="020B0604020202020204" pitchFamily="34" charset="0"/>
                <a:cs typeface="Arial" panose="020B0604020202020204" pitchFamily="34" charset="0"/>
              </a:rPr>
              <a:t>DMR</a:t>
            </a:r>
            <a:r>
              <a:rPr lang="en-US" sz="1400" b="1" dirty="0">
                <a:latin typeface="Arial" panose="020B0604020202020204" pitchFamily="34" charset="0"/>
                <a:cs typeface="Arial" panose="020B0604020202020204" pitchFamily="34" charset="0"/>
              </a:rPr>
              <a:t>-2011401</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205845" y="875207"/>
            <a:ext cx="6986155"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F. S. Bates, T. P. Lodge (IRG-2)</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5" name="TextBox 4">
            <a:extLst>
              <a:ext uri="{FF2B5EF4-FFF2-40B4-BE49-F238E27FC236}">
                <a16:creationId xmlns:a16="http://schemas.microsoft.com/office/drawing/2014/main" id="{0AF3ACFE-5B3C-CD3B-1A18-871BE744C558}"/>
              </a:ext>
            </a:extLst>
          </p:cNvPr>
          <p:cNvSpPr txBox="1"/>
          <p:nvPr/>
        </p:nvSpPr>
        <p:spPr>
          <a:xfrm>
            <a:off x="121187" y="1425604"/>
            <a:ext cx="5637063" cy="4616648"/>
          </a:xfrm>
          <a:prstGeom prst="rect">
            <a:avLst/>
          </a:prstGeom>
          <a:noFill/>
        </p:spPr>
        <p:txBody>
          <a:bodyPr wrap="square">
            <a:spAutoFit/>
          </a:bodyPr>
          <a:lstStyle/>
          <a:p>
            <a:pPr algn="just"/>
            <a:r>
              <a:rPr lang="en-US" sz="1400" b="0" i="0" dirty="0">
                <a:solidFill>
                  <a:srgbClr val="222222"/>
                </a:solidFill>
                <a:effectLst/>
                <a:latin typeface="Arial" panose="020B0604020202020204" pitchFamily="34" charset="0"/>
                <a:cs typeface="Arial" panose="020B0604020202020204" pitchFamily="34" charset="0"/>
              </a:rPr>
              <a:t>Bottlebrush block polymers, characterized by densely grafted side chains </a:t>
            </a:r>
            <a:r>
              <a:rPr lang="en-US" sz="1400" dirty="0">
                <a:solidFill>
                  <a:srgbClr val="222222"/>
                </a:solidFill>
                <a:latin typeface="Arial" panose="020B0604020202020204" pitchFamily="34" charset="0"/>
                <a:cs typeface="Arial" panose="020B0604020202020204" pitchFamily="34" charset="0"/>
              </a:rPr>
              <a:t>on</a:t>
            </a:r>
            <a:r>
              <a:rPr lang="en-US" sz="1400" b="0" i="0" dirty="0">
                <a:solidFill>
                  <a:srgbClr val="222222"/>
                </a:solidFill>
                <a:effectLst/>
                <a:latin typeface="Arial" panose="020B0604020202020204" pitchFamily="34" charset="0"/>
                <a:cs typeface="Arial" panose="020B0604020202020204" pitchFamily="34" charset="0"/>
              </a:rPr>
              <a:t> a linear backbone, have recently garnered attention. A particularly attractive feature is the accessibility of ordered morphologies with large domain spacings </a:t>
            </a:r>
            <a:r>
              <a:rPr lang="en-US" sz="1400" b="0" i="1" dirty="0">
                <a:solidFill>
                  <a:srgbClr val="222222"/>
                </a:solidFill>
                <a:effectLst/>
                <a:latin typeface="Arial" panose="020B0604020202020204" pitchFamily="34" charset="0"/>
                <a:cs typeface="Arial" panose="020B0604020202020204" pitchFamily="34" charset="0"/>
              </a:rPr>
              <a:t>d</a:t>
            </a:r>
            <a:r>
              <a:rPr lang="en-US" sz="1400" b="0" i="0" dirty="0">
                <a:solidFill>
                  <a:srgbClr val="222222"/>
                </a:solidFill>
                <a:effectLst/>
                <a:latin typeface="Arial" panose="020B0604020202020204" pitchFamily="34" charset="0"/>
                <a:cs typeface="Arial" panose="020B0604020202020204" pitchFamily="34" charset="0"/>
              </a:rPr>
              <a:t> = 50–500 nm, </a:t>
            </a:r>
            <a:r>
              <a:rPr lang="en-US" sz="1400" dirty="0">
                <a:solidFill>
                  <a:srgbClr val="222222"/>
                </a:solidFill>
                <a:latin typeface="Arial" panose="020B0604020202020204" pitchFamily="34" charset="0"/>
                <a:cs typeface="Arial" panose="020B0604020202020204" pitchFamily="34" charset="0"/>
              </a:rPr>
              <a:t>which</a:t>
            </a:r>
            <a:r>
              <a:rPr lang="en-US" sz="1400" b="0" i="0" dirty="0">
                <a:solidFill>
                  <a:srgbClr val="222222"/>
                </a:solidFill>
                <a:effectLst/>
                <a:latin typeface="Arial" panose="020B0604020202020204" pitchFamily="34" charset="0"/>
                <a:cs typeface="Arial" panose="020B0604020202020204" pitchFamily="34" charset="0"/>
              </a:rPr>
              <a:t> is challenging to achieve with linear block polymers. These large morphologies make bottlebrush block polymers promising for applications, especially, as photonic crystals and optical metamaterials. However, structures achieved in AB diblock bottlebrushes are generally limited to lamellar and cylindrical phases, which restricts potential applications. </a:t>
            </a:r>
            <a:r>
              <a:rPr lang="en-US" sz="1400" dirty="0">
                <a:solidFill>
                  <a:srgbClr val="222222"/>
                </a:solidFill>
                <a:latin typeface="Arial" panose="020B0604020202020204" pitchFamily="34" charset="0"/>
                <a:cs typeface="Arial" panose="020B0604020202020204" pitchFamily="34" charset="0"/>
              </a:rPr>
              <a:t>To address this, UMN MRSEC IRG-2 researchers </a:t>
            </a:r>
            <a:r>
              <a:rPr lang="en-US" altLang="zh-CN" sz="1400" dirty="0">
                <a:solidFill>
                  <a:srgbClr val="222222"/>
                </a:solidFill>
                <a:latin typeface="Arial" panose="020B0604020202020204" pitchFamily="34" charset="0"/>
                <a:cs typeface="Arial" panose="020B0604020202020204" pitchFamily="34" charset="0"/>
              </a:rPr>
              <a:t>investigated</a:t>
            </a:r>
            <a:r>
              <a:rPr lang="en-US" sz="1400" dirty="0">
                <a:solidFill>
                  <a:srgbClr val="222222"/>
                </a:solidFill>
                <a:latin typeface="Arial" panose="020B0604020202020204" pitchFamily="34" charset="0"/>
                <a:cs typeface="Arial" panose="020B0604020202020204" pitchFamily="34" charset="0"/>
              </a:rPr>
              <a:t> the self-assembly of ABC bottlebrush block terpolymers. Morphological characterization in collaboration with the Bio-Pacific MIP at UC-Santa Barbara, revealed intriguing mesoscopic structures, including lamellae, core-shell hexagonally packed cylinders (CSHEX), alternating tetragonally packed cylinders (ATET), and an unprecedented morphology, rectangular-centered cylinders-in-undulating-lamellae (RCCUL). Molecular weight variations led to a range of unit cell dimensions (exemplified by RCCUL) from 40 to 130 nm. This work highlights the abundant potential for multiblock bottlebrushes to create materials with innovative structures and tailored domain dimensions.</a:t>
            </a:r>
          </a:p>
        </p:txBody>
      </p:sp>
      <p:sp>
        <p:nvSpPr>
          <p:cNvPr id="7" name="TextBox 6">
            <a:extLst>
              <a:ext uri="{FF2B5EF4-FFF2-40B4-BE49-F238E27FC236}">
                <a16:creationId xmlns:a16="http://schemas.microsoft.com/office/drawing/2014/main" id="{2CE2EDED-DA26-5C1E-CD7E-107379F59278}"/>
              </a:ext>
            </a:extLst>
          </p:cNvPr>
          <p:cNvSpPr txBox="1"/>
          <p:nvPr/>
        </p:nvSpPr>
        <p:spPr>
          <a:xfrm>
            <a:off x="6433751" y="5429979"/>
            <a:ext cx="5521515" cy="523220"/>
          </a:xfrm>
          <a:prstGeom prst="rect">
            <a:avLst/>
          </a:prstGeom>
          <a:noFill/>
        </p:spPr>
        <p:txBody>
          <a:bodyPr wrap="square" rtlCol="0">
            <a:spAutoFit/>
          </a:bodyPr>
          <a:lstStyle/>
          <a:p>
            <a:pPr algn="just"/>
            <a:r>
              <a:rPr lang="en-US" altLang="zh-CN" sz="1400" dirty="0">
                <a:latin typeface="Arial" panose="020B0604020202020204" pitchFamily="34" charset="0"/>
                <a:cs typeface="Arial" panose="020B0604020202020204" pitchFamily="34" charset="0"/>
              </a:rPr>
              <a:t>S. Cui, E. A. Murphy, S. Santra, </a:t>
            </a:r>
            <a:r>
              <a:rPr lang="en-US" altLang="zh-CN" sz="1400" b="1" dirty="0">
                <a:latin typeface="Arial" panose="020B0604020202020204" pitchFamily="34" charset="0"/>
                <a:cs typeface="Arial" panose="020B0604020202020204" pitchFamily="34" charset="0"/>
              </a:rPr>
              <a:t>F. S. Bates, T. P. Lodge</a:t>
            </a:r>
            <a:r>
              <a:rPr lang="en-US" altLang="zh-CN" sz="1400" dirty="0">
                <a:latin typeface="Arial" panose="020B0604020202020204" pitchFamily="34" charset="0"/>
                <a:cs typeface="Arial" panose="020B0604020202020204" pitchFamily="34" charset="0"/>
              </a:rPr>
              <a:t>, </a:t>
            </a:r>
            <a:r>
              <a:rPr lang="en-US" altLang="zh-CN" sz="1400" i="1" dirty="0">
                <a:latin typeface="Arial" panose="020B0604020202020204" pitchFamily="34" charset="0"/>
                <a:cs typeface="Arial" panose="020B0604020202020204" pitchFamily="34" charset="0"/>
              </a:rPr>
              <a:t>ACS Nano</a:t>
            </a:r>
            <a:r>
              <a:rPr lang="en-US" altLang="zh-CN" sz="1400" dirty="0">
                <a:latin typeface="Arial" panose="020B0604020202020204" pitchFamily="34" charset="0"/>
                <a:cs typeface="Arial" panose="020B0604020202020204" pitchFamily="34" charset="0"/>
              </a:rPr>
              <a:t>, </a:t>
            </a:r>
            <a:r>
              <a:rPr lang="en-US" altLang="zh-CN" sz="1400" b="1" dirty="0">
                <a:latin typeface="Arial" panose="020B0604020202020204" pitchFamily="34" charset="0"/>
                <a:cs typeface="Arial" panose="020B0604020202020204" pitchFamily="34" charset="0"/>
              </a:rPr>
              <a:t>2025</a:t>
            </a:r>
            <a:r>
              <a:rPr lang="en-US" altLang="zh-CN" sz="1400" dirty="0">
                <a:latin typeface="Arial" panose="020B0604020202020204" pitchFamily="34" charset="0"/>
                <a:cs typeface="Arial" panose="020B0604020202020204" pitchFamily="34" charset="0"/>
              </a:rPr>
              <a:t>, 19, 1211-1221, DOI: 10.1021/</a:t>
            </a:r>
            <a:r>
              <a:rPr lang="en-US" altLang="zh-CN" sz="1400" dirty="0" err="1">
                <a:latin typeface="Arial" panose="020B0604020202020204" pitchFamily="34" charset="0"/>
                <a:cs typeface="Arial" panose="020B0604020202020204" pitchFamily="34" charset="0"/>
              </a:rPr>
              <a:t>acsnano.4c13416</a:t>
            </a:r>
            <a:r>
              <a:rPr lang="en-US" altLang="zh-CN" sz="1400" dirty="0">
                <a:latin typeface="Arial" panose="020B0604020202020204" pitchFamily="34" charset="0"/>
                <a:cs typeface="Arial" panose="020B0604020202020204" pitchFamily="34" charset="0"/>
              </a:rPr>
              <a:t>.</a:t>
            </a:r>
            <a:endParaRPr lang="en-US" sz="1400" dirty="0">
              <a:solidFill>
                <a:srgbClr val="222222"/>
              </a:solidFill>
              <a:latin typeface="Arial" panose="020B0604020202020204" pitchFamily="34" charset="0"/>
              <a:cs typeface="Arial" panose="020B0604020202020204" pitchFamily="34" charset="0"/>
            </a:endParaRPr>
          </a:p>
        </p:txBody>
      </p:sp>
      <p:pic>
        <p:nvPicPr>
          <p:cNvPr id="3" name="Picture 2" descr="A diagram of different shapes and colors&#10;&#10;AI-generated content may be incorrect.">
            <a:extLst>
              <a:ext uri="{FF2B5EF4-FFF2-40B4-BE49-F238E27FC236}">
                <a16:creationId xmlns:a16="http://schemas.microsoft.com/office/drawing/2014/main" id="{DF925933-485B-46F0-72A8-51311952D0DE}"/>
              </a:ext>
            </a:extLst>
          </p:cNvPr>
          <p:cNvPicPr>
            <a:picLocks noChangeAspect="1"/>
          </p:cNvPicPr>
          <p:nvPr/>
        </p:nvPicPr>
        <p:blipFill>
          <a:blip r:embed="rId4"/>
          <a:stretch>
            <a:fillRect/>
          </a:stretch>
        </p:blipFill>
        <p:spPr>
          <a:xfrm>
            <a:off x="6433751" y="1469891"/>
            <a:ext cx="5298615" cy="3703957"/>
          </a:xfrm>
          <a:prstGeom prst="rect">
            <a:avLst/>
          </a:prstGeom>
        </p:spPr>
      </p:pic>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4575</TotalTime>
  <Words>711</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Chris Leighton</cp:lastModifiedBy>
  <cp:revision>425</cp:revision>
  <cp:lastPrinted>2018-03-20T12:31:18Z</cp:lastPrinted>
  <dcterms:created xsi:type="dcterms:W3CDTF">2017-10-05T17:34:54Z</dcterms:created>
  <dcterms:modified xsi:type="dcterms:W3CDTF">2025-04-11T13:54:08Z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