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452" autoAdjust="0"/>
  </p:normalViewPr>
  <p:slideViewPr>
    <p:cSldViewPr snapToGrid="0">
      <p:cViewPr varScale="1">
        <p:scale>
          <a:sx n="78" d="100"/>
          <a:sy n="78" d="100"/>
        </p:scale>
        <p:origin x="202" y="77"/>
      </p:cViewPr>
      <p:guideLst/>
    </p:cSldViewPr>
  </p:slideViewPr>
  <p:notesTextViewPr>
    <p:cViewPr>
      <p:scale>
        <a:sx n="1" d="1"/>
        <a:sy n="1" d="1"/>
      </p:scale>
      <p:origin x="0" y="-845"/>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PlaceHolder 1"/>
          <p:cNvSpPr>
            <a:spLocks noGrp="1" noRot="1" noChangeAspect="1"/>
          </p:cNvSpPr>
          <p:nvPr>
            <p:ph type="sldImg"/>
          </p:nvPr>
        </p:nvSpPr>
        <p:spPr>
          <a:xfrm>
            <a:off x="550863" y="771525"/>
            <a:ext cx="6770687" cy="3808413"/>
          </a:xfrm>
          <a:prstGeom prst="rect">
            <a:avLst/>
          </a:prstGeom>
        </p:spPr>
        <p:txBody>
          <a:bodyPr lIns="0" tIns="0" rIns="0" bIns="0" anchor="ctr"/>
          <a:lstStyle/>
          <a:p>
            <a:r>
              <a:rPr lang="en-US" sz="1800" b="0" strike="noStrike" spc="-1">
                <a:solidFill>
                  <a:srgbClr val="000000"/>
                </a:solidFill>
                <a:latin typeface="Arial"/>
              </a:rPr>
              <a:t>Click to move the slide</a:t>
            </a:r>
          </a:p>
        </p:txBody>
      </p:sp>
      <p:sp>
        <p:nvSpPr>
          <p:cNvPr id="51" name="PlaceHolder 2"/>
          <p:cNvSpPr>
            <a:spLocks noGrp="1"/>
          </p:cNvSpPr>
          <p:nvPr>
            <p:ph type="body"/>
          </p:nvPr>
        </p:nvSpPr>
        <p:spPr>
          <a:xfrm>
            <a:off x="787448" y="4824879"/>
            <a:ext cx="6299222" cy="4570746"/>
          </a:xfrm>
          <a:prstGeom prst="rect">
            <a:avLst/>
          </a:prstGeom>
        </p:spPr>
        <p:txBody>
          <a:bodyPr lIns="0" tIns="0" rIns="0" bIns="0"/>
          <a:lstStyle/>
          <a:p>
            <a:r>
              <a:rPr lang="en-US" sz="2000" b="0" strike="noStrike" spc="-1">
                <a:latin typeface="Arial"/>
              </a:rPr>
              <a:t>Click to edit the notes format</a:t>
            </a:r>
          </a:p>
        </p:txBody>
      </p:sp>
      <p:sp>
        <p:nvSpPr>
          <p:cNvPr id="52" name="PlaceHolder 3"/>
          <p:cNvSpPr>
            <a:spLocks noGrp="1"/>
          </p:cNvSpPr>
          <p:nvPr>
            <p:ph type="hdr"/>
          </p:nvPr>
        </p:nvSpPr>
        <p:spPr>
          <a:xfrm>
            <a:off x="0" y="0"/>
            <a:ext cx="3417139" cy="507538"/>
          </a:xfrm>
          <a:prstGeom prst="rect">
            <a:avLst/>
          </a:prstGeom>
        </p:spPr>
        <p:txBody>
          <a:bodyPr lIns="0" tIns="0" rIns="0" bIns="0"/>
          <a:lstStyle/>
          <a:p>
            <a:r>
              <a:rPr lang="en-US" sz="1400" b="0" strike="noStrike" spc="-1">
                <a:latin typeface="Times New Roman"/>
              </a:rPr>
              <a:t>&lt;header&gt;</a:t>
            </a:r>
          </a:p>
        </p:txBody>
      </p:sp>
      <p:sp>
        <p:nvSpPr>
          <p:cNvPr id="53" name="PlaceHolder 4"/>
          <p:cNvSpPr>
            <a:spLocks noGrp="1"/>
          </p:cNvSpPr>
          <p:nvPr>
            <p:ph type="dt"/>
          </p:nvPr>
        </p:nvSpPr>
        <p:spPr>
          <a:xfrm>
            <a:off x="4456979" y="0"/>
            <a:ext cx="3417139" cy="507538"/>
          </a:xfrm>
          <a:prstGeom prst="rect">
            <a:avLst/>
          </a:prstGeom>
        </p:spPr>
        <p:txBody>
          <a:bodyPr lIns="0" tIns="0" rIns="0" bIns="0"/>
          <a:lstStyle/>
          <a:p>
            <a:pPr algn="r"/>
            <a:r>
              <a:rPr lang="en-US" sz="1400" b="0" strike="noStrike" spc="-1">
                <a:latin typeface="Times New Roman"/>
              </a:rPr>
              <a:t>&lt;date/time&gt;</a:t>
            </a:r>
          </a:p>
        </p:txBody>
      </p:sp>
      <p:sp>
        <p:nvSpPr>
          <p:cNvPr id="54" name="PlaceHolder 5"/>
          <p:cNvSpPr>
            <a:spLocks noGrp="1"/>
          </p:cNvSpPr>
          <p:nvPr>
            <p:ph type="ftr"/>
          </p:nvPr>
        </p:nvSpPr>
        <p:spPr>
          <a:xfrm>
            <a:off x="0" y="9650121"/>
            <a:ext cx="3417139" cy="507538"/>
          </a:xfrm>
          <a:prstGeom prst="rect">
            <a:avLst/>
          </a:prstGeom>
        </p:spPr>
        <p:txBody>
          <a:bodyPr lIns="0" tIns="0" rIns="0" bIns="0" anchor="b"/>
          <a:lstStyle/>
          <a:p>
            <a:r>
              <a:rPr lang="en-US" sz="1400" b="0" strike="noStrike" spc="-1">
                <a:latin typeface="Times New Roman"/>
              </a:rPr>
              <a:t>&lt;footer&gt;</a:t>
            </a:r>
          </a:p>
        </p:txBody>
      </p:sp>
      <p:sp>
        <p:nvSpPr>
          <p:cNvPr id="55" name="PlaceHolder 6"/>
          <p:cNvSpPr>
            <a:spLocks noGrp="1"/>
          </p:cNvSpPr>
          <p:nvPr>
            <p:ph type="sldNum"/>
          </p:nvPr>
        </p:nvSpPr>
        <p:spPr>
          <a:xfrm>
            <a:off x="4456979" y="9650121"/>
            <a:ext cx="3417139" cy="507538"/>
          </a:xfrm>
          <a:prstGeom prst="rect">
            <a:avLst/>
          </a:prstGeom>
        </p:spPr>
        <p:txBody>
          <a:bodyPr lIns="0" tIns="0" rIns="0" bIns="0" anchor="b"/>
          <a:lstStyle/>
          <a:p>
            <a:pPr algn="r"/>
            <a:fld id="{24C63D3B-EEA0-49F5-8685-17644AACA766}"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PlaceHolder 1"/>
          <p:cNvSpPr>
            <a:spLocks noGrp="1" noRot="1" noChangeAspect="1"/>
          </p:cNvSpPr>
          <p:nvPr>
            <p:ph type="sldImg"/>
          </p:nvPr>
        </p:nvSpPr>
        <p:spPr>
          <a:xfrm>
            <a:off x="735013" y="1173163"/>
            <a:ext cx="5632450" cy="3168650"/>
          </a:xfrm>
          <a:prstGeom prst="rect">
            <a:avLst/>
          </a:prstGeom>
        </p:spPr>
      </p:sp>
      <p:sp>
        <p:nvSpPr>
          <p:cNvPr id="66" name="PlaceHolder 2"/>
          <p:cNvSpPr>
            <a:spLocks noGrp="1"/>
          </p:cNvSpPr>
          <p:nvPr>
            <p:ph type="body"/>
          </p:nvPr>
        </p:nvSpPr>
        <p:spPr>
          <a:xfrm>
            <a:off x="710126" y="4518029"/>
            <a:ext cx="5681372" cy="3696008"/>
          </a:xfrm>
          <a:prstGeom prst="rect">
            <a:avLst/>
          </a:prstGeom>
        </p:spPr>
        <p:txBody>
          <a:bodyPr lIns="94284" tIns="46960" rIns="94284" bIns="46960"/>
          <a:lstStyle/>
          <a:p>
            <a:pPr marL="218419" indent="-218055"/>
            <a:r>
              <a:rPr lang="en-US" b="1" spc="-1" dirty="0">
                <a:solidFill>
                  <a:srgbClr val="000000"/>
                </a:solidFill>
                <a:ea typeface="Helvetica Neue"/>
              </a:rPr>
              <a:t>What Has Been Achieved: </a:t>
            </a:r>
            <a:r>
              <a:rPr lang="en-US" spc="-1" dirty="0">
                <a:solidFill>
                  <a:srgbClr val="000000"/>
                </a:solidFill>
                <a:ea typeface="Helvetica Neue"/>
              </a:rPr>
              <a:t>Measurements of the cycling endurance of LSCO, showing record cycling endurance by an order of magnitude. The IRG-1 team used </a:t>
            </a:r>
            <a:r>
              <a:rPr lang="en-US" i="1" spc="-1" dirty="0">
                <a:solidFill>
                  <a:srgbClr val="000000"/>
                </a:solidFill>
                <a:ea typeface="Helvetica Neue"/>
              </a:rPr>
              <a:t>operando</a:t>
            </a:r>
            <a:r>
              <a:rPr lang="en-US" spc="-1" dirty="0">
                <a:solidFill>
                  <a:srgbClr val="000000"/>
                </a:solidFill>
                <a:ea typeface="Helvetica Neue"/>
              </a:rPr>
              <a:t> FTIR spectroscopy for the first time, correlated with electrochemical measurements, to gain mechanistic insight into endurance and the roles of relative humidity, device design, and electrode metal selection. </a:t>
            </a:r>
          </a:p>
          <a:p>
            <a:pPr marL="218419" indent="-218055"/>
            <a:r>
              <a:rPr lang="en-US" b="1" spc="-1" dirty="0">
                <a:solidFill>
                  <a:srgbClr val="000000"/>
                </a:solidFill>
                <a:ea typeface="Helvetica Neue"/>
              </a:rPr>
              <a:t>Importance of the Achievement: </a:t>
            </a:r>
            <a:r>
              <a:rPr lang="en-US" spc="-1" dirty="0">
                <a:solidFill>
                  <a:srgbClr val="000000"/>
                </a:solidFill>
                <a:ea typeface="Helvetica Neue"/>
              </a:rPr>
              <a:t>Cycling endurance is one of the key factors that determines translation of laboratory devices into technological applications. This study improved on cycling endurance by an order of magnitude, addressing both application needs in tunable photonic devices such as </a:t>
            </a:r>
            <a:r>
              <a:rPr lang="en-US" spc="-1" dirty="0" err="1">
                <a:solidFill>
                  <a:srgbClr val="000000"/>
                </a:solidFill>
                <a:ea typeface="Helvetica Neue"/>
              </a:rPr>
              <a:t>themoregulation</a:t>
            </a:r>
            <a:r>
              <a:rPr lang="en-US" spc="-1" dirty="0">
                <a:solidFill>
                  <a:srgbClr val="000000"/>
                </a:solidFill>
                <a:ea typeface="Helvetica Neue"/>
              </a:rPr>
              <a:t> systems, and giving insight into the mechanisms that limit endurance. The latter then points to additional strategies to improve endurance, which may be generalizable to other perovskite oxides.</a:t>
            </a:r>
            <a:endParaRPr lang="en-US" spc="-1" dirty="0">
              <a:latin typeface="Arial"/>
            </a:endParaRPr>
          </a:p>
          <a:p>
            <a:pPr marL="218419" indent="-218055"/>
            <a:r>
              <a:rPr lang="en-US" b="1" spc="-1" dirty="0">
                <a:solidFill>
                  <a:srgbClr val="000000"/>
                </a:solidFill>
                <a:ea typeface="Helvetica Neue"/>
              </a:rPr>
              <a:t>How is the achievement related to the IRG, and how does it help it achieve its goals? </a:t>
            </a:r>
            <a:r>
              <a:rPr lang="en-US" spc="-1" dirty="0">
                <a:solidFill>
                  <a:srgbClr val="000000"/>
                </a:solidFill>
                <a:ea typeface="Helvetica Neue"/>
              </a:rPr>
              <a:t>La</a:t>
            </a:r>
            <a:r>
              <a:rPr lang="en-US" spc="-1" baseline="-25000" dirty="0">
                <a:solidFill>
                  <a:srgbClr val="000000"/>
                </a:solidFill>
                <a:ea typeface="Helvetica Neue"/>
              </a:rPr>
              <a:t>0.5</a:t>
            </a:r>
            <a:r>
              <a:rPr lang="en-US" spc="-1" dirty="0">
                <a:solidFill>
                  <a:srgbClr val="000000"/>
                </a:solidFill>
                <a:ea typeface="Helvetica Neue"/>
              </a:rPr>
              <a:t>Sr</a:t>
            </a:r>
            <a:r>
              <a:rPr lang="en-US" spc="-1" baseline="-25000" dirty="0">
                <a:solidFill>
                  <a:srgbClr val="000000"/>
                </a:solidFill>
                <a:ea typeface="Helvetica Neue"/>
              </a:rPr>
              <a:t>0.5</a:t>
            </a:r>
            <a:r>
              <a:rPr lang="en-US" spc="-1" dirty="0">
                <a:solidFill>
                  <a:srgbClr val="000000"/>
                </a:solidFill>
                <a:ea typeface="Helvetica Neue"/>
              </a:rPr>
              <a:t>CoO</a:t>
            </a:r>
            <a:r>
              <a:rPr lang="en-US" spc="-1" baseline="-25000" dirty="0">
                <a:solidFill>
                  <a:srgbClr val="000000"/>
                </a:solidFill>
                <a:ea typeface="Helvetica Neue"/>
              </a:rPr>
              <a:t>3-</a:t>
            </a:r>
            <a:r>
              <a:rPr lang="en-US" spc="-1" baseline="-25000" dirty="0">
                <a:solidFill>
                  <a:srgbClr val="000000"/>
                </a:solidFill>
                <a:latin typeface="Symbol" pitchFamily="2" charset="2"/>
                <a:ea typeface="Helvetica Neue"/>
              </a:rPr>
              <a:t>d </a:t>
            </a:r>
            <a:r>
              <a:rPr lang="en-US" spc="-1" dirty="0">
                <a:solidFill>
                  <a:srgbClr val="000000"/>
                </a:solidFill>
                <a:latin typeface="+mj-lt"/>
                <a:ea typeface="Helvetica Neue"/>
              </a:rPr>
              <a:t>(LSCO) is one of the key materials of interest in our IRG. Upon electrolyte-gating, as shown here, LSCO undergoes an electrochemical transformation between a metallic perovskite state and an insulating brownmillerite state. Understanding this transformation and its impact on a wide range of properties (electrical, magnetic, thermal, optical) is one of the primary accomplishments and goals of the IRG. </a:t>
            </a:r>
            <a:endParaRPr lang="en-US" spc="-1" baseline="-25000" dirty="0">
              <a:latin typeface="Symbol" pitchFamily="2" charset="2"/>
            </a:endParaRPr>
          </a:p>
          <a:p>
            <a:pPr marL="218419" indent="-218055" defTabSz="924641">
              <a:defRPr/>
            </a:pPr>
            <a:r>
              <a:rPr lang="en-US" b="1" spc="-1" dirty="0">
                <a:solidFill>
                  <a:srgbClr val="000000"/>
                </a:solidFill>
                <a:ea typeface="Helvetica Neue"/>
              </a:rPr>
              <a:t>Where the findings are published: </a:t>
            </a:r>
            <a:r>
              <a:rPr lang="en-US" sz="1800" spc="-1" dirty="0">
                <a:solidFill>
                  <a:srgbClr val="000000"/>
                </a:solidFill>
                <a:latin typeface="Times New Roman" panose="02020603050405020304" pitchFamily="18" charset="0"/>
                <a:ea typeface="Helvetica Neue"/>
                <a:cs typeface="Times New Roman" panose="02020603050405020304" pitchFamily="18" charset="0"/>
              </a:rPr>
              <a:t>Chakraborty, R.D.; Liang, J.; </a:t>
            </a:r>
            <a:r>
              <a:rPr lang="en-US" sz="1800" spc="-1" dirty="0" err="1">
                <a:solidFill>
                  <a:srgbClr val="000000"/>
                </a:solidFill>
                <a:latin typeface="Times New Roman" panose="02020603050405020304" pitchFamily="18" charset="0"/>
                <a:ea typeface="Helvetica Neue"/>
                <a:cs typeface="Times New Roman" panose="02020603050405020304" pitchFamily="18" charset="0"/>
              </a:rPr>
              <a:t>Nandakumaran</a:t>
            </a:r>
            <a:r>
              <a:rPr lang="en-US" sz="1800" spc="-1" dirty="0">
                <a:solidFill>
                  <a:srgbClr val="000000"/>
                </a:solidFill>
                <a:latin typeface="Times New Roman" panose="02020603050405020304" pitchFamily="18" charset="0"/>
                <a:ea typeface="Helvetica Neue"/>
                <a:cs typeface="Times New Roman" panose="02020603050405020304" pitchFamily="18" charset="0"/>
              </a:rPr>
              <a:t>, N.; </a:t>
            </a:r>
            <a:r>
              <a:rPr lang="en-US" sz="1800" spc="-1" dirty="0" err="1">
                <a:solidFill>
                  <a:srgbClr val="000000"/>
                </a:solidFill>
                <a:latin typeface="Times New Roman" panose="02020603050405020304" pitchFamily="18" charset="0"/>
                <a:ea typeface="Helvetica Neue"/>
                <a:cs typeface="Times New Roman" panose="02020603050405020304" pitchFamily="18" charset="0"/>
              </a:rPr>
              <a:t>Fasisi</a:t>
            </a:r>
            <a:r>
              <a:rPr lang="en-US" sz="1800" spc="-1" dirty="0">
                <a:solidFill>
                  <a:srgbClr val="000000"/>
                </a:solidFill>
                <a:latin typeface="Times New Roman" panose="02020603050405020304" pitchFamily="18" charset="0"/>
                <a:ea typeface="Helvetica Neue"/>
                <a:cs typeface="Times New Roman" panose="02020603050405020304" pitchFamily="18" charset="0"/>
              </a:rPr>
              <a:t>, T. A.; </a:t>
            </a:r>
            <a:r>
              <a:rPr lang="en-US" sz="1800" spc="-1" dirty="0" err="1">
                <a:solidFill>
                  <a:srgbClr val="000000"/>
                </a:solidFill>
                <a:latin typeface="Times New Roman" panose="02020603050405020304" pitchFamily="18" charset="0"/>
                <a:ea typeface="Helvetica Neue"/>
                <a:cs typeface="Times New Roman" panose="02020603050405020304" pitchFamily="18" charset="0"/>
              </a:rPr>
              <a:t>Stoerzinger</a:t>
            </a:r>
            <a:r>
              <a:rPr lang="en-US" sz="1800" spc="-1" dirty="0">
                <a:solidFill>
                  <a:srgbClr val="000000"/>
                </a:solidFill>
                <a:latin typeface="Times New Roman" panose="02020603050405020304" pitchFamily="18" charset="0"/>
                <a:ea typeface="Helvetica Neue"/>
                <a:cs typeface="Times New Roman" panose="02020603050405020304" pitchFamily="18" charset="0"/>
              </a:rPr>
              <a:t>, K. A.; Leighton, C.; Ferry, V. E. “</a:t>
            </a:r>
            <a:r>
              <a:rPr lang="en-US" sz="1800" i="1" dirty="0">
                <a:latin typeface="Times New Roman" panose="02020603050405020304" pitchFamily="18" charset="0"/>
                <a:ea typeface="HGMinchoE" panose="02020909000000000000" pitchFamily="49" charset="-128"/>
                <a:cs typeface="Times New Roman" panose="02020603050405020304" pitchFamily="18" charset="0"/>
              </a:rPr>
              <a:t>High Metal-Insulator Topotactic Cycling Endurance in Electrochemically Gated La</a:t>
            </a:r>
            <a:r>
              <a:rPr lang="en-US" sz="1800" i="1" baseline="-25000" dirty="0">
                <a:latin typeface="Times New Roman" panose="02020603050405020304" pitchFamily="18" charset="0"/>
                <a:ea typeface="HGMinchoE" panose="02020909000000000000" pitchFamily="49" charset="-128"/>
                <a:cs typeface="Times New Roman" panose="02020603050405020304" pitchFamily="18" charset="0"/>
              </a:rPr>
              <a:t>0.5</a:t>
            </a:r>
            <a:r>
              <a:rPr lang="en-US" sz="1800" i="1" dirty="0">
                <a:latin typeface="Times New Roman" panose="02020603050405020304" pitchFamily="18" charset="0"/>
                <a:ea typeface="HGMinchoE" panose="02020909000000000000" pitchFamily="49" charset="-128"/>
                <a:cs typeface="Times New Roman" panose="02020603050405020304" pitchFamily="18" charset="0"/>
              </a:rPr>
              <a:t>Sr</a:t>
            </a:r>
            <a:r>
              <a:rPr lang="en-US" sz="1800" i="1" baseline="-25000" dirty="0">
                <a:latin typeface="Times New Roman" panose="02020603050405020304" pitchFamily="18" charset="0"/>
                <a:ea typeface="HGMinchoE" panose="02020909000000000000" pitchFamily="49" charset="-128"/>
                <a:cs typeface="Times New Roman" panose="02020603050405020304" pitchFamily="18" charset="0"/>
              </a:rPr>
              <a:t>0.5</a:t>
            </a:r>
            <a:r>
              <a:rPr lang="en-US" sz="1800" i="1" dirty="0">
                <a:latin typeface="Times New Roman" panose="02020603050405020304" pitchFamily="18" charset="0"/>
                <a:ea typeface="HGMinchoE" panose="02020909000000000000" pitchFamily="49" charset="-128"/>
                <a:cs typeface="Times New Roman" panose="02020603050405020304" pitchFamily="18" charset="0"/>
              </a:rPr>
              <a:t>CoO</a:t>
            </a:r>
            <a:r>
              <a:rPr lang="en-US" sz="1800" i="1" baseline="-25000" dirty="0">
                <a:latin typeface="Times New Roman" panose="02020603050405020304" pitchFamily="18" charset="0"/>
                <a:ea typeface="HGMinchoE" panose="02020909000000000000" pitchFamily="49" charset="-128"/>
                <a:cs typeface="Times New Roman" panose="02020603050405020304" pitchFamily="18" charset="0"/>
              </a:rPr>
              <a:t>3-δ </a:t>
            </a:r>
            <a:r>
              <a:rPr lang="en-US" sz="1800" i="1" dirty="0">
                <a:latin typeface="Times New Roman" panose="02020603050405020304" pitchFamily="18" charset="0"/>
                <a:ea typeface="HGMinchoE" panose="02020909000000000000" pitchFamily="49" charset="-128"/>
                <a:cs typeface="Times New Roman" panose="02020603050405020304" pitchFamily="18" charset="0"/>
              </a:rPr>
              <a:t>Probed by Humidity-Dependent Operando FTIR Spectroscopy,” </a:t>
            </a:r>
            <a:r>
              <a:rPr lang="en-US" sz="1800" dirty="0">
                <a:latin typeface="Times New Roman" panose="02020603050405020304" pitchFamily="18" charset="0"/>
                <a:ea typeface="HGMinchoE" panose="02020909000000000000" pitchFamily="49" charset="-128"/>
                <a:cs typeface="Times New Roman" panose="02020603050405020304" pitchFamily="18" charset="0"/>
              </a:rPr>
              <a:t>ACS Nano (2025). </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a:p>
            <a:pPr marL="218419" indent="-218055" defTabSz="924641">
              <a:defRPr/>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218419" indent="-218055"/>
            <a:endParaRPr lang="en-US" spc="-1" dirty="0">
              <a:latin typeface="Arial"/>
            </a:endParaRPr>
          </a:p>
        </p:txBody>
      </p:sp>
      <p:sp>
        <p:nvSpPr>
          <p:cNvPr id="67" name="CustomShape 3"/>
          <p:cNvSpPr/>
          <p:nvPr/>
        </p:nvSpPr>
        <p:spPr>
          <a:xfrm>
            <a:off x="4022953" y="8917536"/>
            <a:ext cx="3076848" cy="470454"/>
          </a:xfrm>
          <a:prstGeom prst="rect">
            <a:avLst/>
          </a:prstGeom>
          <a:noFill/>
          <a:ln>
            <a:noFill/>
          </a:ln>
        </p:spPr>
        <p:style>
          <a:lnRef idx="0">
            <a:scrgbClr r="0" g="0" b="0"/>
          </a:lnRef>
          <a:fillRef idx="0">
            <a:scrgbClr r="0" g="0" b="0"/>
          </a:fillRef>
          <a:effectRef idx="0">
            <a:scrgbClr r="0" g="0" b="0"/>
          </a:effectRef>
          <a:fontRef idx="minor"/>
        </p:style>
        <p:txBody>
          <a:bodyPr lIns="94284" tIns="46960" rIns="94284" bIns="46960" anchor="b"/>
          <a:lstStyle/>
          <a:p>
            <a:pPr algn="r">
              <a:lnSpc>
                <a:spcPct val="100000"/>
              </a:lnSpc>
            </a:pPr>
            <a:fld id="{B0BAC600-9624-400C-A5F6-D2C4042B2E88}" type="slidenum">
              <a:rPr lang="en-US" sz="1200" spc="-1">
                <a:solidFill>
                  <a:srgbClr val="000000"/>
                </a:solidFill>
                <a:latin typeface="Times New Roman"/>
              </a:rPr>
              <a:t>1</a:t>
            </a:fld>
            <a:endParaRPr lang="en-US" sz="1200"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4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CustomShape 1"/>
          <p:cNvSpPr/>
          <p:nvPr/>
        </p:nvSpPr>
        <p:spPr>
          <a:xfrm>
            <a:off x="0" y="3600"/>
            <a:ext cx="12216240" cy="805320"/>
          </a:xfrm>
          <a:prstGeom prst="rect">
            <a:avLst/>
          </a:prstGeom>
          <a:gradFill rotWithShape="0">
            <a:gsLst>
              <a:gs pos="0">
                <a:srgbClr val="FFFFFF"/>
              </a:gs>
              <a:gs pos="100000">
                <a:srgbClr val="4472C4"/>
              </a:gs>
            </a:gsLst>
            <a:lin ang="0"/>
          </a:gradFill>
          <a:ln>
            <a:noFill/>
          </a:ln>
        </p:spPr>
        <p:style>
          <a:lnRef idx="0">
            <a:scrgbClr r="0" g="0" b="0"/>
          </a:lnRef>
          <a:fillRef idx="0">
            <a:scrgbClr r="0" g="0" b="0"/>
          </a:fillRef>
          <a:effectRef idx="0">
            <a:scrgbClr r="0" g="0" b="0"/>
          </a:effectRef>
          <a:fontRef idx="minor"/>
        </p:style>
      </p:sp>
      <p:grpSp>
        <p:nvGrpSpPr>
          <p:cNvPr id="15" name="Group 2"/>
          <p:cNvGrpSpPr/>
          <p:nvPr/>
        </p:nvGrpSpPr>
        <p:grpSpPr>
          <a:xfrm>
            <a:off x="0" y="6243840"/>
            <a:ext cx="12191400" cy="653400"/>
            <a:chOff x="0" y="6243840"/>
            <a:chExt cx="12191400" cy="653400"/>
          </a:xfrm>
        </p:grpSpPr>
        <p:sp>
          <p:nvSpPr>
            <p:cNvPr id="2" name="CustomShape 3"/>
            <p:cNvSpPr/>
            <p:nvPr/>
          </p:nvSpPr>
          <p:spPr>
            <a:xfrm>
              <a:off x="0" y="6243840"/>
              <a:ext cx="12191400" cy="653400"/>
            </a:xfrm>
            <a:prstGeom prst="rect">
              <a:avLst/>
            </a:prstGeom>
            <a:gradFill rotWithShape="0">
              <a:gsLst>
                <a:gs pos="0">
                  <a:srgbClr val="F6F8FC"/>
                </a:gs>
                <a:gs pos="100000">
                  <a:srgbClr val="CFAEC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3" name="Picture 9"/>
            <p:cNvPicPr/>
            <p:nvPr/>
          </p:nvPicPr>
          <p:blipFill>
            <a:blip r:embed="rId14"/>
            <a:stretch/>
          </p:blipFill>
          <p:spPr>
            <a:xfrm>
              <a:off x="1228320" y="6272280"/>
              <a:ext cx="2199960" cy="546840"/>
            </a:xfrm>
            <a:prstGeom prst="rect">
              <a:avLst/>
            </a:prstGeom>
            <a:ln>
              <a:noFill/>
            </a:ln>
          </p:spPr>
        </p:pic>
        <p:sp>
          <p:nvSpPr>
            <p:cNvPr id="4" name="CustomShape 4"/>
            <p:cNvSpPr/>
            <p:nvPr/>
          </p:nvSpPr>
          <p:spPr>
            <a:xfrm>
              <a:off x="3639960" y="6470280"/>
              <a:ext cx="469260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0" i="1" strike="noStrike" spc="-1">
                  <a:solidFill>
                    <a:srgbClr val="4472C4"/>
                  </a:solidFill>
                  <a:latin typeface="Arial"/>
                  <a:ea typeface="DejaVu Sans"/>
                </a:rPr>
                <a:t>Where Materials Begin and Society Benefits</a:t>
              </a:r>
              <a:endParaRPr lang="en-US" sz="900" b="0" strike="noStrike" spc="-1">
                <a:latin typeface="Arial"/>
              </a:endParaRPr>
            </a:p>
          </p:txBody>
        </p:sp>
        <p:pic>
          <p:nvPicPr>
            <p:cNvPr id="5" name="Picture 6"/>
            <p:cNvPicPr/>
            <p:nvPr/>
          </p:nvPicPr>
          <p:blipFill>
            <a:blip r:embed="rId15"/>
            <a:stretch/>
          </p:blipFill>
          <p:spPr>
            <a:xfrm>
              <a:off x="380880" y="6257880"/>
              <a:ext cx="615600" cy="619200"/>
            </a:xfrm>
            <a:prstGeom prst="rect">
              <a:avLst/>
            </a:prstGeom>
            <a:ln w="9360">
              <a:noFill/>
            </a:ln>
          </p:spPr>
        </p:pic>
      </p:grpSp>
      <p:sp>
        <p:nvSpPr>
          <p:cNvPr id="6" name="CustomShape 5"/>
          <p:cNvSpPr/>
          <p:nvPr/>
        </p:nvSpPr>
        <p:spPr>
          <a:xfrm>
            <a:off x="8763120" y="6356520"/>
            <a:ext cx="2742480" cy="364320"/>
          </a:xfrm>
          <a:prstGeom prst="rect">
            <a:avLst/>
          </a:prstGeom>
          <a:noFill/>
          <a:ln>
            <a:noFill/>
          </a:ln>
        </p:spPr>
        <p:style>
          <a:lnRef idx="0">
            <a:scrgbClr r="0" g="0" b="0"/>
          </a:lnRef>
          <a:fillRef idx="0">
            <a:scrgbClr r="0" g="0" b="0"/>
          </a:fillRef>
          <a:effectRef idx="0">
            <a:scrgbClr r="0" g="0" b="0"/>
          </a:effectRef>
          <a:fontRef idx="minor"/>
        </p:style>
      </p:sp>
      <p:sp>
        <p:nvSpPr>
          <p:cNvPr id="7" name="CustomShape 6"/>
          <p:cNvSpPr/>
          <p:nvPr/>
        </p:nvSpPr>
        <p:spPr>
          <a:xfrm>
            <a:off x="0" y="262800"/>
            <a:ext cx="2764800" cy="415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2762280" y="261360"/>
            <a:ext cx="456480" cy="416880"/>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9" name="Group 8"/>
          <p:cNvGrpSpPr/>
          <p:nvPr/>
        </p:nvGrpSpPr>
        <p:grpSpPr>
          <a:xfrm>
            <a:off x="4708440" y="807120"/>
            <a:ext cx="7482960" cy="444600"/>
            <a:chOff x="4708440" y="807120"/>
            <a:chExt cx="7482960" cy="444600"/>
          </a:xfrm>
        </p:grpSpPr>
        <p:sp>
          <p:nvSpPr>
            <p:cNvPr id="10" name="CustomShape 9"/>
            <p:cNvSpPr/>
            <p:nvPr/>
          </p:nvSpPr>
          <p:spPr>
            <a:xfrm>
              <a:off x="5164920" y="807120"/>
              <a:ext cx="7026480" cy="4442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11" name="CustomShape 10"/>
            <p:cNvSpPr/>
            <p:nvPr/>
          </p:nvSpPr>
          <p:spPr>
            <a:xfrm rot="10800000">
              <a:off x="4708440" y="807480"/>
              <a:ext cx="456480" cy="444240"/>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sp>
        <p:nvSpPr>
          <p:cNvPr id="12" name="PlaceHolder 11"/>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13" name="PlaceHolder 1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hyperlink" Target="https://pubs.acs.org/doi/10.1021/acsnano.5c012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2705100" y="121987"/>
            <a:ext cx="9486900" cy="56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2000" b="1" strike="noStrike" spc="-1" dirty="0">
                <a:solidFill>
                  <a:srgbClr val="C00000"/>
                </a:solidFill>
                <a:latin typeface="Arial"/>
              </a:rPr>
              <a:t>Pushing the Limits of Topotactic Cycling Endurance </a:t>
            </a:r>
          </a:p>
          <a:p>
            <a:pPr algn="ctr">
              <a:lnSpc>
                <a:spcPct val="90000"/>
              </a:lnSpc>
            </a:pPr>
            <a:r>
              <a:rPr lang="en-US" sz="2000" b="1" strike="noStrike" spc="-1" dirty="0">
                <a:solidFill>
                  <a:srgbClr val="C00000"/>
                </a:solidFill>
                <a:latin typeface="Arial"/>
              </a:rPr>
              <a:t>in Oxide Electrochemical Transistors</a:t>
            </a:r>
            <a:endParaRPr lang="en-US" sz="2000" b="0" strike="noStrike" spc="-1" dirty="0">
              <a:latin typeface="Arial"/>
            </a:endParaRPr>
          </a:p>
        </p:txBody>
      </p:sp>
      <p:sp>
        <p:nvSpPr>
          <p:cNvPr id="58" name="CustomShape 3"/>
          <p:cNvSpPr/>
          <p:nvPr/>
        </p:nvSpPr>
        <p:spPr>
          <a:xfrm>
            <a:off x="5199797" y="868680"/>
            <a:ext cx="6992203"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b="1" strike="noStrike" spc="-1" dirty="0">
                <a:solidFill>
                  <a:srgbClr val="000000"/>
                </a:solidFill>
                <a:latin typeface="Arial"/>
                <a:ea typeface="DejaVu Sans"/>
              </a:rPr>
              <a:t>K. A. Stoerzinger (Seed), C. Leighton, V. E. Ferry (IRG-1)</a:t>
            </a:r>
            <a:endParaRPr lang="en-US" sz="1600" b="0" strike="noStrike" spc="-1" dirty="0">
              <a:latin typeface="Arial"/>
            </a:endParaRPr>
          </a:p>
        </p:txBody>
      </p:sp>
      <p:sp>
        <p:nvSpPr>
          <p:cNvPr id="59" name="CustomShape 4"/>
          <p:cNvSpPr/>
          <p:nvPr/>
        </p:nvSpPr>
        <p:spPr>
          <a:xfrm>
            <a:off x="120960" y="1377300"/>
            <a:ext cx="4721536" cy="471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en-US" sz="1400" spc="-1" dirty="0">
                <a:solidFill>
                  <a:srgbClr val="000000"/>
                </a:solidFill>
                <a:latin typeface="Arial"/>
                <a:ea typeface="Noto Sans CJK SC"/>
              </a:rPr>
              <a:t>Research in IRG-1 in the UMN MRSEC has brought oxide electrochemical transistors to the verge of applications. Cycling endurance and switching speed are the two final roadblocks to realistic devices. In this period, a</a:t>
            </a:r>
            <a:r>
              <a:rPr lang="en-US" sz="1400" b="0" strike="noStrike" spc="-1" dirty="0">
                <a:solidFill>
                  <a:srgbClr val="000000"/>
                </a:solidFill>
                <a:latin typeface="Arial"/>
                <a:ea typeface="Noto Sans CJK SC"/>
              </a:rPr>
              <a:t> collaboration between IRG-1 and a Seed investigator has led to </a:t>
            </a:r>
            <a:r>
              <a:rPr lang="en-US" sz="1400" spc="-1" dirty="0">
                <a:solidFill>
                  <a:srgbClr val="000000"/>
                </a:solidFill>
                <a:latin typeface="Arial"/>
                <a:ea typeface="Noto Sans CJK SC"/>
              </a:rPr>
              <a:t>record cycling endurance in ion-gel transistors based on topotactic redox cycling of </a:t>
            </a:r>
            <a:r>
              <a:rPr lang="en-US" sz="1400" b="0" strike="noStrike" spc="-1" dirty="0">
                <a:solidFill>
                  <a:srgbClr val="000000"/>
                </a:solidFill>
                <a:latin typeface="Arial"/>
                <a:ea typeface="Noto Sans CJK SC"/>
              </a:rPr>
              <a:t>La</a:t>
            </a:r>
            <a:r>
              <a:rPr lang="en-US" sz="1400" b="0" strike="noStrike" spc="-1" baseline="-25000" dirty="0">
                <a:solidFill>
                  <a:srgbClr val="000000"/>
                </a:solidFill>
                <a:latin typeface="Arial"/>
                <a:ea typeface="Noto Sans CJK SC"/>
              </a:rPr>
              <a:t>0.5</a:t>
            </a:r>
            <a:r>
              <a:rPr lang="en-US" sz="1400" b="0" strike="noStrike" spc="-1" dirty="0">
                <a:solidFill>
                  <a:srgbClr val="000000"/>
                </a:solidFill>
                <a:latin typeface="Arial"/>
                <a:ea typeface="Noto Sans CJK SC"/>
              </a:rPr>
              <a:t>Sr</a:t>
            </a:r>
            <a:r>
              <a:rPr lang="en-US" sz="1400" b="0" strike="noStrike" spc="-1" baseline="-25000" dirty="0">
                <a:solidFill>
                  <a:srgbClr val="000000"/>
                </a:solidFill>
                <a:latin typeface="Arial"/>
                <a:ea typeface="Noto Sans CJK SC"/>
              </a:rPr>
              <a:t>0.5</a:t>
            </a:r>
            <a:r>
              <a:rPr lang="en-US" sz="1400" b="0" strike="noStrike" spc="-1" dirty="0">
                <a:solidFill>
                  <a:srgbClr val="000000"/>
                </a:solidFill>
                <a:latin typeface="Arial"/>
                <a:ea typeface="Noto Sans CJK SC"/>
              </a:rPr>
              <a:t>CoO</a:t>
            </a:r>
            <a:r>
              <a:rPr lang="en-US" sz="1400" b="0" strike="noStrike" spc="-1" baseline="-25000" dirty="0">
                <a:solidFill>
                  <a:srgbClr val="000000"/>
                </a:solidFill>
                <a:latin typeface="Arial"/>
                <a:ea typeface="Noto Sans CJK SC"/>
              </a:rPr>
              <a:t>3-</a:t>
            </a:r>
            <a:r>
              <a:rPr lang="en-US" sz="1400" b="0" strike="noStrike" spc="-1" baseline="-25000" dirty="0">
                <a:solidFill>
                  <a:srgbClr val="000000"/>
                </a:solidFill>
                <a:latin typeface="Symbol" pitchFamily="2" charset="2"/>
                <a:ea typeface="Noto Sans CJK SC"/>
              </a:rPr>
              <a:t>d</a:t>
            </a:r>
            <a:r>
              <a:rPr lang="en-US" sz="1400" spc="-1" baseline="-25000" dirty="0">
                <a:solidFill>
                  <a:srgbClr val="000000"/>
                </a:solidFill>
                <a:latin typeface="Arial"/>
                <a:ea typeface="Noto Sans CJK SC"/>
              </a:rPr>
              <a:t> </a:t>
            </a:r>
            <a:r>
              <a:rPr lang="en-US" sz="1400" spc="-1" dirty="0">
                <a:solidFill>
                  <a:srgbClr val="000000"/>
                </a:solidFill>
                <a:latin typeface="Arial"/>
                <a:ea typeface="Noto Sans CJK SC"/>
              </a:rPr>
              <a:t>(LSCO), improving on previous records by an order of magnitude. LSCO is one of the premier materials for such transistors, as gate-induced oxygen vacancy formation induces a topotactic structure change due to ordering of oxygen vacancies. The IRG/Seed team applied </a:t>
            </a:r>
            <a:r>
              <a:rPr lang="en-US" sz="1400" i="1" spc="-1" dirty="0">
                <a:solidFill>
                  <a:srgbClr val="000000"/>
                </a:solidFill>
                <a:latin typeface="Arial"/>
                <a:ea typeface="Noto Sans CJK SC"/>
              </a:rPr>
              <a:t>operando</a:t>
            </a:r>
            <a:r>
              <a:rPr lang="en-US" sz="1400" spc="-1" dirty="0">
                <a:solidFill>
                  <a:srgbClr val="000000"/>
                </a:solidFill>
                <a:latin typeface="Arial"/>
                <a:ea typeface="Noto Sans CJK SC"/>
              </a:rPr>
              <a:t> FTIR spectroscopy to probe the optical response of ion-gel gated LSCO during voltage cycling, uncovering a wealth of new mechanistic understanding including about the roles of humidity, device geometry, and electrode metal selection. This enabled optimized devices operating over at least 100 cycles. This sustained modulation of optical properties in the infrared motivates the use of LSCO in thermal camouflage, thermoregulation, and several other applications. </a:t>
            </a:r>
          </a:p>
        </p:txBody>
      </p:sp>
      <p:pic>
        <p:nvPicPr>
          <p:cNvPr id="61" name="Picture 18"/>
          <p:cNvPicPr/>
          <p:nvPr/>
        </p:nvPicPr>
        <p:blipFill>
          <a:blip r:embed="rId3"/>
          <a:stretch/>
        </p:blipFill>
        <p:spPr>
          <a:xfrm rot="5400000">
            <a:off x="10077480" y="5448960"/>
            <a:ext cx="810360" cy="2088000"/>
          </a:xfrm>
          <a:prstGeom prst="rect">
            <a:avLst/>
          </a:prstGeom>
          <a:ln>
            <a:noFill/>
          </a:ln>
        </p:spPr>
      </p:pic>
      <p:sp>
        <p:nvSpPr>
          <p:cNvPr id="62" name="CustomShape 6"/>
          <p:cNvSpPr/>
          <p:nvPr/>
        </p:nvSpPr>
        <p:spPr>
          <a:xfrm>
            <a:off x="-3960" y="6537960"/>
            <a:ext cx="249840" cy="219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850" b="0" strike="noStrike" spc="-1">
                <a:solidFill>
                  <a:srgbClr val="000000"/>
                </a:solidFill>
                <a:latin typeface="Microsoft Sans Serif"/>
                <a:ea typeface="DejaVu Sans"/>
              </a:rPr>
              <a:t>  </a:t>
            </a:r>
            <a:endParaRPr lang="en-US" sz="850" b="0" strike="noStrike" spc="-1">
              <a:latin typeface="Arial"/>
            </a:endParaRPr>
          </a:p>
        </p:txBody>
      </p:sp>
      <p:sp>
        <p:nvSpPr>
          <p:cNvPr id="63" name="CustomShape 7"/>
          <p:cNvSpPr/>
          <p:nvPr/>
        </p:nvSpPr>
        <p:spPr>
          <a:xfrm>
            <a:off x="5994360" y="0"/>
            <a:ext cx="18396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11" name="TextBox 10">
            <a:extLst>
              <a:ext uri="{FF2B5EF4-FFF2-40B4-BE49-F238E27FC236}">
                <a16:creationId xmlns:a16="http://schemas.microsoft.com/office/drawing/2014/main" id="{7AC7D99B-1EFC-61F2-9703-F085A3591D9E}"/>
              </a:ext>
            </a:extLst>
          </p:cNvPr>
          <p:cNvSpPr txBox="1"/>
          <p:nvPr/>
        </p:nvSpPr>
        <p:spPr>
          <a:xfrm>
            <a:off x="-39328" y="200554"/>
            <a:ext cx="3088478"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a:t>
            </a:r>
            <a:r>
              <a:rPr lang="en-US" altLang="zh-CN" sz="1400" b="1" dirty="0">
                <a:latin typeface="Arial" panose="020B0604020202020204" pitchFamily="34" charset="0"/>
                <a:cs typeface="Arial" panose="020B0604020202020204" pitchFamily="34" charset="0"/>
              </a:rPr>
              <a:t>niversity of Minnesota</a:t>
            </a:r>
            <a:r>
              <a:rPr lang="en-US" sz="1400" b="1" dirty="0">
                <a:latin typeface="Arial" panose="020B0604020202020204" pitchFamily="34" charset="0"/>
                <a:cs typeface="Arial" panose="020B0604020202020204" pitchFamily="34" charset="0"/>
              </a:rPr>
              <a:t> MRSEC </a:t>
            </a:r>
          </a:p>
          <a:p>
            <a:r>
              <a:rPr lang="en-US" sz="1400" b="1" dirty="0" err="1">
                <a:latin typeface="Arial" panose="020B0604020202020204" pitchFamily="34" charset="0"/>
                <a:cs typeface="Arial" panose="020B0604020202020204" pitchFamily="34" charset="0"/>
              </a:rPr>
              <a:t>DMR</a:t>
            </a:r>
            <a:r>
              <a:rPr lang="en-US" sz="1400" b="1" dirty="0">
                <a:latin typeface="Arial" panose="020B0604020202020204" pitchFamily="34" charset="0"/>
                <a:cs typeface="Arial" panose="020B0604020202020204" pitchFamily="34" charset="0"/>
              </a:rPr>
              <a:t>-2011401</a:t>
            </a:r>
            <a:r>
              <a:rPr lang="en-US" sz="1600" b="1" dirty="0">
                <a:latin typeface="Arial" panose="020B0604020202020204" pitchFamily="34" charset="0"/>
                <a:cs typeface="Arial" panose="020B0604020202020204" pitchFamily="34" charset="0"/>
              </a:rPr>
              <a:t>	</a:t>
            </a:r>
          </a:p>
        </p:txBody>
      </p:sp>
      <p:sp>
        <p:nvSpPr>
          <p:cNvPr id="2" name="CustomShape 3">
            <a:extLst>
              <a:ext uri="{FF2B5EF4-FFF2-40B4-BE49-F238E27FC236}">
                <a16:creationId xmlns:a16="http://schemas.microsoft.com/office/drawing/2014/main" id="{7C515D89-6885-EAC3-341E-8DD04E4F5B58}"/>
              </a:ext>
            </a:extLst>
          </p:cNvPr>
          <p:cNvSpPr/>
          <p:nvPr/>
        </p:nvSpPr>
        <p:spPr>
          <a:xfrm>
            <a:off x="5781284" y="5001062"/>
            <a:ext cx="5322569" cy="810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r>
              <a:rPr lang="en-US" sz="1400" spc="-1" dirty="0">
                <a:solidFill>
                  <a:srgbClr val="000000"/>
                </a:solidFill>
                <a:ea typeface="Helvetica Neue"/>
              </a:rPr>
              <a:t>R. D. Chakraborty, J. Liang, N. </a:t>
            </a:r>
            <a:r>
              <a:rPr lang="en-US" sz="1400" spc="-1" dirty="0" err="1">
                <a:solidFill>
                  <a:srgbClr val="000000"/>
                </a:solidFill>
                <a:ea typeface="Helvetica Neue"/>
              </a:rPr>
              <a:t>Nandakumaran</a:t>
            </a:r>
            <a:r>
              <a:rPr lang="en-US" sz="1400" spc="-1" dirty="0">
                <a:solidFill>
                  <a:srgbClr val="000000"/>
                </a:solidFill>
                <a:ea typeface="Helvetica Neue"/>
              </a:rPr>
              <a:t>, T. A. </a:t>
            </a:r>
            <a:r>
              <a:rPr lang="en-US" sz="1400" spc="-1" dirty="0" err="1">
                <a:solidFill>
                  <a:srgbClr val="000000"/>
                </a:solidFill>
                <a:ea typeface="Helvetica Neue"/>
              </a:rPr>
              <a:t>Fasasi</a:t>
            </a:r>
            <a:r>
              <a:rPr lang="en-US" sz="1400" spc="-1" dirty="0">
                <a:solidFill>
                  <a:srgbClr val="000000"/>
                </a:solidFill>
                <a:ea typeface="Helvetica Neue"/>
              </a:rPr>
              <a:t>, </a:t>
            </a:r>
          </a:p>
          <a:p>
            <a:pPr algn="ctr"/>
            <a:r>
              <a:rPr lang="en-US" sz="1400" b="1" spc="-1" dirty="0">
                <a:solidFill>
                  <a:srgbClr val="000000"/>
                </a:solidFill>
                <a:ea typeface="Helvetica Neue"/>
              </a:rPr>
              <a:t>K. A. </a:t>
            </a:r>
            <a:r>
              <a:rPr lang="en-US" sz="1400" b="1" spc="-1" dirty="0" err="1">
                <a:solidFill>
                  <a:srgbClr val="000000"/>
                </a:solidFill>
                <a:ea typeface="Helvetica Neue"/>
              </a:rPr>
              <a:t>Stoerzinger</a:t>
            </a:r>
            <a:r>
              <a:rPr lang="en-US" sz="1400" b="1" spc="-1" dirty="0">
                <a:solidFill>
                  <a:srgbClr val="000000"/>
                </a:solidFill>
                <a:ea typeface="Helvetica Neue"/>
              </a:rPr>
              <a:t>,</a:t>
            </a:r>
            <a:r>
              <a:rPr lang="en-US" sz="1400" spc="-1" dirty="0">
                <a:solidFill>
                  <a:srgbClr val="000000"/>
                </a:solidFill>
                <a:ea typeface="Helvetica Neue"/>
              </a:rPr>
              <a:t> </a:t>
            </a:r>
            <a:r>
              <a:rPr lang="en-US" sz="1400" b="1" spc="-1" dirty="0">
                <a:solidFill>
                  <a:srgbClr val="000000"/>
                </a:solidFill>
                <a:ea typeface="Helvetica Neue"/>
              </a:rPr>
              <a:t>C. Leighton, V. E. Ferry, </a:t>
            </a:r>
            <a:r>
              <a:rPr lang="en-US" sz="1400" spc="-1" dirty="0">
                <a:solidFill>
                  <a:srgbClr val="000000"/>
                </a:solidFill>
                <a:ea typeface="Helvetica Neue"/>
              </a:rPr>
              <a:t>ACS Nano (2025).</a:t>
            </a:r>
          </a:p>
          <a:p>
            <a:pPr algn="ctr"/>
            <a:r>
              <a:rPr lang="en-US" sz="1400" spc="-1" dirty="0">
                <a:solidFill>
                  <a:srgbClr val="000000"/>
                </a:solidFill>
                <a:ea typeface="Helvetica Neue"/>
                <a:hlinkClick r:id="rId4"/>
              </a:rPr>
              <a:t>10.1021/acsnano.5c01256</a:t>
            </a:r>
            <a:endParaRPr lang="en-US" sz="1400" spc="-1" dirty="0">
              <a:solidFill>
                <a:srgbClr val="000000"/>
              </a:solidFill>
              <a:ea typeface="Helvetica Neue"/>
            </a:endParaRPr>
          </a:p>
          <a:p>
            <a:pPr algn="ctr"/>
            <a:r>
              <a:rPr lang="en-US" sz="1400" b="1" spc="-1" dirty="0">
                <a:solidFill>
                  <a:srgbClr val="000000"/>
                </a:solidFill>
                <a:ea typeface="Helvetica Neue"/>
              </a:rPr>
              <a:t> </a:t>
            </a:r>
            <a:endParaRPr lang="en-US" sz="1400" spc="-1" dirty="0">
              <a:solidFill>
                <a:srgbClr val="000000"/>
              </a:solidFill>
              <a:ea typeface="Helvetica Neue"/>
            </a:endParaRPr>
          </a:p>
        </p:txBody>
      </p:sp>
      <p:pic>
        <p:nvPicPr>
          <p:cNvPr id="3" name="Picture 2" descr="A diagram of an operando FTIR measurement in an ion-gel gated electric double layer transistor. Right, data showing the modulation in transmission as a function of cycle number.">
            <a:extLst>
              <a:ext uri="{FF2B5EF4-FFF2-40B4-BE49-F238E27FC236}">
                <a16:creationId xmlns:a16="http://schemas.microsoft.com/office/drawing/2014/main" id="{92203765-DB5D-BFAE-5E41-0F14BDFB33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9797" y="1793273"/>
            <a:ext cx="6485545" cy="2907050"/>
          </a:xfrm>
          <a:prstGeom prst="rect">
            <a:avLst/>
          </a:prstGeom>
          <a:noFill/>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3236</TotalTime>
  <Words>561</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Helvetica Neue</vt:lpstr>
      <vt:lpstr>Microsoft Sans Serif</vt:lpstr>
      <vt:lpstr>Symbol</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TD</dc:creator>
  <dc:description/>
  <cp:lastModifiedBy>Chris Leighton</cp:lastModifiedBy>
  <cp:revision>353</cp:revision>
  <cp:lastPrinted>2025-04-05T14:37:26Z</cp:lastPrinted>
  <dcterms:created xsi:type="dcterms:W3CDTF">2017-10-05T17:34:54Z</dcterms:created>
  <dcterms:modified xsi:type="dcterms:W3CDTF">2025-05-02T17:45:10Z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ainsCUI">
    <vt:lpwstr>No</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y fmtid="{D5CDD505-2E9C-101B-9397-08002B2CF9AE}" pid="13" name="TitusGUID">
    <vt:lpwstr>9b3d174c-23b2-471b-a915-ef0585a807c5</vt:lpwstr>
  </property>
</Properties>
</file>