
<file path=[Content_Types].xml><?xml version="1.0" encoding="utf-8"?>
<Types xmlns="http://schemas.openxmlformats.org/package/2006/content-types">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8907" autoAdjust="0"/>
  </p:normalViewPr>
  <p:slideViewPr>
    <p:cSldViewPr snapToGrid="0">
      <p:cViewPr varScale="1">
        <p:scale>
          <a:sx n="78" d="100"/>
          <a:sy n="78" d="100"/>
        </p:scale>
        <p:origin x="850" y="53"/>
      </p:cViewPr>
      <p:guideLst/>
    </p:cSldViewPr>
  </p:slideViewPr>
  <p:notesTextViewPr>
    <p:cViewPr>
      <p:scale>
        <a:sx n="1" d="1"/>
        <a:sy n="1" d="1"/>
      </p:scale>
      <p:origin x="0" y="-293"/>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1800" b="0" strike="noStrike" spc="-1">
                <a:solidFill>
                  <a:srgbClr val="000000"/>
                </a:solidFill>
                <a:latin typeface="Arial"/>
              </a:rPr>
              <a:t>Click to move the slide</a:t>
            </a:r>
          </a:p>
        </p:txBody>
      </p:sp>
      <p:sp>
        <p:nvSpPr>
          <p:cNvPr id="51"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52"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&lt;header&gt;</a:t>
            </a:r>
          </a:p>
        </p:txBody>
      </p:sp>
      <p:sp>
        <p:nvSpPr>
          <p:cNvPr id="53"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&lt;date/time&gt;</a:t>
            </a:r>
          </a:p>
        </p:txBody>
      </p:sp>
      <p:sp>
        <p:nvSpPr>
          <p:cNvPr id="54"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&lt;footer&gt;</a:t>
            </a:r>
          </a:p>
        </p:txBody>
      </p:sp>
      <p:sp>
        <p:nvSpPr>
          <p:cNvPr id="55" name="PlaceHolder 6"/>
          <p:cNvSpPr>
            <a:spLocks noGrp="1"/>
          </p:cNvSpPr>
          <p:nvPr>
            <p:ph type="sldNum"/>
          </p:nvPr>
        </p:nvSpPr>
        <p:spPr>
          <a:xfrm>
            <a:off x="4399200" y="9555480"/>
            <a:ext cx="3372840" cy="502560"/>
          </a:xfrm>
          <a:prstGeom prst="rect">
            <a:avLst/>
          </a:prstGeom>
        </p:spPr>
        <p:txBody>
          <a:bodyPr lIns="0" tIns="0" rIns="0" bIns="0" anchor="b"/>
          <a:lstStyle/>
          <a:p>
            <a:pPr algn="r"/>
            <a:fld id="{24C63D3B-EEA0-49F5-8685-17644AACA766}"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PlaceHolder 1"/>
          <p:cNvSpPr>
            <a:spLocks noGrp="1" noRot="1" noChangeAspect="1"/>
          </p:cNvSpPr>
          <p:nvPr>
            <p:ph type="sldImg"/>
          </p:nvPr>
        </p:nvSpPr>
        <p:spPr>
          <a:xfrm>
            <a:off x="717550" y="1162050"/>
            <a:ext cx="5575300" cy="3136900"/>
          </a:xfrm>
          <a:prstGeom prst="rect">
            <a:avLst/>
          </a:prstGeom>
        </p:spPr>
      </p:sp>
      <p:sp>
        <p:nvSpPr>
          <p:cNvPr id="66" name="PlaceHolder 2"/>
          <p:cNvSpPr>
            <a:spLocks noGrp="1"/>
          </p:cNvSpPr>
          <p:nvPr>
            <p:ph type="body"/>
          </p:nvPr>
        </p:nvSpPr>
        <p:spPr>
          <a:xfrm>
            <a:off x="700920" y="4473720"/>
            <a:ext cx="5607720" cy="3659760"/>
          </a:xfrm>
          <a:prstGeom prst="rect">
            <a:avLst/>
          </a:prstGeom>
        </p:spPr>
        <p:txBody>
          <a:bodyPr lIns="93240" tIns="46440" rIns="93240" bIns="46440"/>
          <a:lstStyle/>
          <a:p>
            <a:pPr marL="216000" indent="-215640">
              <a:lnSpc>
                <a:spcPct val="100000"/>
              </a:lnSpc>
            </a:pPr>
            <a:r>
              <a:rPr lang="en-US" sz="1200" b="1" strike="noStrike" spc="-1" dirty="0">
                <a:solidFill>
                  <a:srgbClr val="000000"/>
                </a:solidFill>
                <a:latin typeface="+mn-lt"/>
                <a:ea typeface="Helvetica Neue"/>
              </a:rPr>
              <a:t>What Has Been Achieved: </a:t>
            </a:r>
            <a:r>
              <a:rPr lang="en-US" sz="1200" b="0" strike="noStrike" spc="-1" dirty="0">
                <a:solidFill>
                  <a:srgbClr val="000000"/>
                </a:solidFill>
                <a:latin typeface="+mn-lt"/>
                <a:ea typeface="Helvetica Neue"/>
              </a:rPr>
              <a:t>Measurements of the thermal conductivity of LSCO, showing room temperature, non-volatile tuning of the thermal conductivity over a factor of 5, which is a record value for a bistate system. The IRG-1 team used a combination of methods including time-domain </a:t>
            </a:r>
            <a:r>
              <a:rPr lang="en-US" sz="1200" b="0" strike="noStrike" spc="-1" dirty="0" err="1">
                <a:solidFill>
                  <a:srgbClr val="000000"/>
                </a:solidFill>
                <a:latin typeface="+mn-lt"/>
                <a:ea typeface="Helvetica Neue"/>
              </a:rPr>
              <a:t>thermoreflectance</a:t>
            </a:r>
            <a:r>
              <a:rPr lang="en-US" sz="1200" b="0" strike="noStrike" spc="-1" dirty="0">
                <a:solidFill>
                  <a:srgbClr val="000000"/>
                </a:solidFill>
                <a:latin typeface="+mn-lt"/>
                <a:ea typeface="Helvetica Neue"/>
              </a:rPr>
              <a:t>, electrical transport, and high-resolution X-ray diffraction to attain this result, understand the mechanism, and deconvolve the effect on heat carriers, including electrons and lattice vibrations. </a:t>
            </a:r>
          </a:p>
          <a:p>
            <a:pPr marL="216000" indent="-215640">
              <a:lnSpc>
                <a:spcPct val="100000"/>
              </a:lnSpc>
            </a:pPr>
            <a:r>
              <a:rPr lang="en-US" sz="1200" b="1" strike="noStrike" spc="-1" dirty="0">
                <a:solidFill>
                  <a:srgbClr val="000000"/>
                </a:solidFill>
                <a:latin typeface="+mn-lt"/>
                <a:ea typeface="Helvetica Neue"/>
              </a:rPr>
              <a:t>Importance of the Achievement: </a:t>
            </a:r>
            <a:r>
              <a:rPr lang="en-US" sz="1200" b="0" strike="noStrike" spc="-1" dirty="0">
                <a:solidFill>
                  <a:srgbClr val="000000"/>
                </a:solidFill>
                <a:latin typeface="+mn-lt"/>
                <a:ea typeface="Helvetica Neue"/>
              </a:rPr>
              <a:t>Solid-state control of thermal conductivity is important for devices such as thermal diodes and switches. The ability to tune thermal conductivity electrically at room temperature enables dynamic control of thermal properties, as needed for many thermal regulation, management, and energy applications. </a:t>
            </a:r>
            <a:endParaRPr lang="en-US" sz="1200" b="0" strike="noStrike" spc="-1" dirty="0">
              <a:latin typeface="Arial"/>
            </a:endParaRPr>
          </a:p>
          <a:p>
            <a:pPr marL="216000" indent="-215640">
              <a:lnSpc>
                <a:spcPct val="100000"/>
              </a:lnSpc>
            </a:pPr>
            <a:r>
              <a:rPr lang="en-US" sz="1200" b="1" strike="noStrike" spc="-1" dirty="0">
                <a:solidFill>
                  <a:srgbClr val="000000"/>
                </a:solidFill>
                <a:latin typeface="+mn-lt"/>
                <a:ea typeface="Helvetica Neue"/>
              </a:rPr>
              <a:t>How is the achievement related to the IRG, and how does it help it achieve its goals? </a:t>
            </a:r>
            <a:r>
              <a:rPr lang="en-US" sz="1200" b="0" strike="noStrike" spc="-1" dirty="0">
                <a:solidFill>
                  <a:srgbClr val="000000"/>
                </a:solidFill>
                <a:latin typeface="+mn-lt"/>
                <a:ea typeface="Helvetica Neue"/>
              </a:rPr>
              <a:t>La</a:t>
            </a:r>
            <a:r>
              <a:rPr lang="en-US" sz="1200" b="0" strike="noStrike" spc="-1" baseline="-25000" dirty="0">
                <a:solidFill>
                  <a:srgbClr val="000000"/>
                </a:solidFill>
                <a:latin typeface="+mn-lt"/>
                <a:ea typeface="Helvetica Neue"/>
              </a:rPr>
              <a:t>0.5</a:t>
            </a:r>
            <a:r>
              <a:rPr lang="en-US" sz="1200" b="0" strike="noStrike" spc="-1" dirty="0">
                <a:solidFill>
                  <a:srgbClr val="000000"/>
                </a:solidFill>
                <a:latin typeface="+mn-lt"/>
                <a:ea typeface="Helvetica Neue"/>
              </a:rPr>
              <a:t>Sr</a:t>
            </a:r>
            <a:r>
              <a:rPr lang="en-US" sz="1200" b="0" strike="noStrike" spc="-1" baseline="-25000" dirty="0">
                <a:solidFill>
                  <a:srgbClr val="000000"/>
                </a:solidFill>
                <a:latin typeface="+mn-lt"/>
                <a:ea typeface="Helvetica Neue"/>
              </a:rPr>
              <a:t>0.5</a:t>
            </a:r>
            <a:r>
              <a:rPr lang="en-US" sz="1200" b="0" strike="noStrike" spc="-1" dirty="0">
                <a:solidFill>
                  <a:srgbClr val="000000"/>
                </a:solidFill>
                <a:latin typeface="+mn-lt"/>
                <a:ea typeface="Helvetica Neue"/>
              </a:rPr>
              <a:t>CoO</a:t>
            </a:r>
            <a:r>
              <a:rPr lang="en-US" sz="1200" b="0" strike="noStrike" spc="-1" baseline="-25000" dirty="0">
                <a:solidFill>
                  <a:srgbClr val="000000"/>
                </a:solidFill>
                <a:latin typeface="+mn-lt"/>
                <a:ea typeface="Helvetica Neue"/>
              </a:rPr>
              <a:t>3-</a:t>
            </a:r>
            <a:r>
              <a:rPr lang="en-US" sz="1200" b="0" strike="noStrike" spc="-1" baseline="-25000" dirty="0">
                <a:solidFill>
                  <a:srgbClr val="000000"/>
                </a:solidFill>
                <a:latin typeface="Symbol" pitchFamily="2" charset="2"/>
                <a:ea typeface="Helvetica Neue"/>
              </a:rPr>
              <a:t>d </a:t>
            </a:r>
            <a:r>
              <a:rPr lang="en-US" sz="1200" b="0" strike="noStrike" spc="-1" baseline="0" dirty="0">
                <a:solidFill>
                  <a:srgbClr val="000000"/>
                </a:solidFill>
                <a:latin typeface="+mj-lt"/>
                <a:ea typeface="Helvetica Neue"/>
              </a:rPr>
              <a:t>(LSCO) is one of the key materials of interest in our IRG. Upon electrolyte-gating, as shown here, LSCO undergoes an electrochemical transformation between a metallic perovskite state and an insulating brownmillerite state. Understanding this transformation and its impact on a wide range of properties (electrical, magnetic, thermal, optical) is one of the primary accomplishments and goals of the IRG. </a:t>
            </a:r>
            <a:endParaRPr lang="en-US" sz="1200" b="0" strike="noStrike" spc="-1" baseline="-25000" dirty="0">
              <a:latin typeface="Symbol" pitchFamily="2" charset="2"/>
            </a:endParaRPr>
          </a:p>
          <a:p>
            <a:pPr marL="216000" marR="0" lvl="0" indent="-215640" algn="l" defTabSz="914400" rtl="0" eaLnBrk="1" fontAlgn="auto" latinLnBrk="0" hangingPunct="1">
              <a:lnSpc>
                <a:spcPct val="100000"/>
              </a:lnSpc>
              <a:spcBef>
                <a:spcPts val="0"/>
              </a:spcBef>
              <a:spcAft>
                <a:spcPts val="0"/>
              </a:spcAft>
              <a:buClrTx/>
              <a:buSzTx/>
              <a:buFontTx/>
              <a:buNone/>
              <a:tabLst/>
              <a:defRPr/>
            </a:pPr>
            <a:r>
              <a:rPr lang="en-US" sz="1200" b="1" strike="noStrike" spc="-1" dirty="0">
                <a:solidFill>
                  <a:srgbClr val="000000"/>
                </a:solidFill>
                <a:latin typeface="+mn-lt"/>
                <a:ea typeface="Helvetica Neue"/>
              </a:rPr>
              <a:t>Where the findings are published: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Zhang, 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Postiglione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W.M.;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Xie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 Zhang, C.; Zhou, H.; Chaturvedi, V.;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Heltemes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K.; Zhou, H.; Feng, 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Leighton, C.; Wang, X.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Wide-range continuous tuning of the thermal conductivity of La</a:t>
            </a:r>
            <a:r>
              <a:rPr lang="en-US" sz="1800" i="1" baseline="-25000" dirty="0">
                <a:effectLst/>
                <a:latin typeface="Times New Roman" panose="02020603050405020304" pitchFamily="18" charset="0"/>
                <a:ea typeface="Calibri" panose="020F0502020204030204" pitchFamily="34" charset="0"/>
                <a:cs typeface="Times New Roman" panose="02020603050405020304" pitchFamily="18" charset="0"/>
              </a:rPr>
              <a:t>0.5</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Sr</a:t>
            </a:r>
            <a:r>
              <a:rPr lang="en-US" sz="1800" i="1" baseline="-25000" dirty="0">
                <a:effectLst/>
                <a:latin typeface="Times New Roman" panose="02020603050405020304" pitchFamily="18" charset="0"/>
                <a:ea typeface="Calibri" panose="020F0502020204030204" pitchFamily="34" charset="0"/>
                <a:cs typeface="Times New Roman" panose="02020603050405020304" pitchFamily="18" charset="0"/>
              </a:rPr>
              <a:t>0.5</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CoO</a:t>
            </a:r>
            <a:r>
              <a:rPr lang="en-US" sz="1800" i="1" baseline="-25000" dirty="0">
                <a:effectLst/>
                <a:latin typeface="Times New Roman" panose="02020603050405020304" pitchFamily="18" charset="0"/>
                <a:ea typeface="Calibri" panose="020F0502020204030204" pitchFamily="34" charset="0"/>
                <a:cs typeface="Times New Roman" panose="02020603050405020304" pitchFamily="18" charset="0"/>
              </a:rPr>
              <a:t>3-δ</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films via room-temperature ion-gel gating.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Nat. Comm.,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2023,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14 (1)</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2626, 2626.</a:t>
            </a:r>
          </a:p>
          <a:p>
            <a:pPr marL="216000" indent="-215640">
              <a:lnSpc>
                <a:spcPct val="100000"/>
              </a:lnSpc>
            </a:pPr>
            <a:endParaRPr lang="en-US" sz="1200" b="0" strike="noStrike" spc="-1" dirty="0">
              <a:latin typeface="Arial"/>
            </a:endParaRPr>
          </a:p>
        </p:txBody>
      </p:sp>
      <p:sp>
        <p:nvSpPr>
          <p:cNvPr id="67" name="CustomShape 3"/>
          <p:cNvSpPr/>
          <p:nvPr/>
        </p:nvSpPr>
        <p:spPr>
          <a:xfrm>
            <a:off x="3970800" y="8830080"/>
            <a:ext cx="3036960" cy="465840"/>
          </a:xfrm>
          <a:prstGeom prst="rect">
            <a:avLst/>
          </a:prstGeom>
          <a:noFill/>
          <a:ln>
            <a:noFill/>
          </a:ln>
        </p:spPr>
        <p:style>
          <a:lnRef idx="0">
            <a:scrgbClr r="0" g="0" b="0"/>
          </a:lnRef>
          <a:fillRef idx="0">
            <a:scrgbClr r="0" g="0" b="0"/>
          </a:fillRef>
          <a:effectRef idx="0">
            <a:scrgbClr r="0" g="0" b="0"/>
          </a:effectRef>
          <a:fontRef idx="minor"/>
        </p:style>
        <p:txBody>
          <a:bodyPr lIns="93240" tIns="46440" rIns="93240" bIns="46440" anchor="b"/>
          <a:lstStyle/>
          <a:p>
            <a:pPr algn="r">
              <a:lnSpc>
                <a:spcPct val="100000"/>
              </a:lnSpc>
            </a:pPr>
            <a:fld id="{B0BAC600-9624-400C-A5F6-D2C4042B2E88}" type="slidenum">
              <a:rPr lang="en-US" sz="1200" b="0" strike="noStrike" spc="-1">
                <a:solidFill>
                  <a:srgbClr val="000000"/>
                </a:solidFill>
                <a:latin typeface="Times New Roman"/>
                <a:ea typeface="+mn-ea"/>
              </a:rPr>
              <a:t>1</a:t>
            </a:fld>
            <a:endParaRPr lang="en-U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1"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2"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4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7"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49"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1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2"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2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5"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6"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2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2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endParaRPr lang="en-US" sz="1800" b="0" strike="noStrike" spc="-1">
              <a:solidFill>
                <a:srgbClr val="000000"/>
              </a:solidFill>
              <a:latin typeface="Arial"/>
            </a:endParaRPr>
          </a:p>
        </p:txBody>
      </p:sp>
      <p:sp>
        <p:nvSpPr>
          <p:cNvPr id="3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n-US" sz="2800" b="0" strike="noStrike" spc="-1">
              <a:solidFill>
                <a:srgbClr val="000000"/>
              </a:solidFill>
              <a:latin typeface="Arial"/>
            </a:endParaRPr>
          </a:p>
        </p:txBody>
      </p:sp>
      <p:sp>
        <p:nvSpPr>
          <p:cNvPr id="3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n-US" sz="2800" b="0" strike="noStrike" spc="-1">
              <a:solidFill>
                <a:srgbClr val="000000"/>
              </a:solid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CustomShape 1"/>
          <p:cNvSpPr/>
          <p:nvPr/>
        </p:nvSpPr>
        <p:spPr>
          <a:xfrm>
            <a:off x="0" y="3600"/>
            <a:ext cx="12216240" cy="805320"/>
          </a:xfrm>
          <a:prstGeom prst="rect">
            <a:avLst/>
          </a:prstGeom>
          <a:gradFill rotWithShape="0">
            <a:gsLst>
              <a:gs pos="0">
                <a:srgbClr val="FFFFFF"/>
              </a:gs>
              <a:gs pos="100000">
                <a:srgbClr val="4472C4"/>
              </a:gs>
            </a:gsLst>
            <a:lin ang="0"/>
          </a:gradFill>
          <a:ln>
            <a:noFill/>
          </a:ln>
        </p:spPr>
        <p:style>
          <a:lnRef idx="0">
            <a:scrgbClr r="0" g="0" b="0"/>
          </a:lnRef>
          <a:fillRef idx="0">
            <a:scrgbClr r="0" g="0" b="0"/>
          </a:fillRef>
          <a:effectRef idx="0">
            <a:scrgbClr r="0" g="0" b="0"/>
          </a:effectRef>
          <a:fontRef idx="minor"/>
        </p:style>
      </p:sp>
      <p:grpSp>
        <p:nvGrpSpPr>
          <p:cNvPr id="15" name="Group 2"/>
          <p:cNvGrpSpPr/>
          <p:nvPr/>
        </p:nvGrpSpPr>
        <p:grpSpPr>
          <a:xfrm>
            <a:off x="0" y="6243840"/>
            <a:ext cx="12191400" cy="653400"/>
            <a:chOff x="0" y="6243840"/>
            <a:chExt cx="12191400" cy="653400"/>
          </a:xfrm>
        </p:grpSpPr>
        <p:sp>
          <p:nvSpPr>
            <p:cNvPr id="2" name="CustomShape 3"/>
            <p:cNvSpPr/>
            <p:nvPr/>
          </p:nvSpPr>
          <p:spPr>
            <a:xfrm>
              <a:off x="0" y="6243840"/>
              <a:ext cx="12191400" cy="653400"/>
            </a:xfrm>
            <a:prstGeom prst="rect">
              <a:avLst/>
            </a:prstGeom>
            <a:gradFill rotWithShape="0">
              <a:gsLst>
                <a:gs pos="0">
                  <a:srgbClr val="F6F8FC"/>
                </a:gs>
                <a:gs pos="100000">
                  <a:srgbClr val="CFAECF"/>
                </a:gs>
              </a:gsLst>
              <a:lin ang="10800000"/>
            </a:gradFill>
            <a:ln>
              <a:noFill/>
            </a:ln>
          </p:spPr>
          <p:style>
            <a:lnRef idx="2">
              <a:schemeClr val="accent1">
                <a:shade val="50000"/>
              </a:schemeClr>
            </a:lnRef>
            <a:fillRef idx="1">
              <a:schemeClr val="accent1"/>
            </a:fillRef>
            <a:effectRef idx="0">
              <a:schemeClr val="accent1"/>
            </a:effectRef>
            <a:fontRef idx="minor"/>
          </p:style>
        </p:sp>
        <p:pic>
          <p:nvPicPr>
            <p:cNvPr id="3" name="Picture 9"/>
            <p:cNvPicPr/>
            <p:nvPr/>
          </p:nvPicPr>
          <p:blipFill>
            <a:blip r:embed="rId14"/>
            <a:stretch/>
          </p:blipFill>
          <p:spPr>
            <a:xfrm>
              <a:off x="1228320" y="6272280"/>
              <a:ext cx="2199960" cy="546840"/>
            </a:xfrm>
            <a:prstGeom prst="rect">
              <a:avLst/>
            </a:prstGeom>
            <a:ln>
              <a:noFill/>
            </a:ln>
          </p:spPr>
        </p:pic>
        <p:sp>
          <p:nvSpPr>
            <p:cNvPr id="4" name="CustomShape 4"/>
            <p:cNvSpPr/>
            <p:nvPr/>
          </p:nvSpPr>
          <p:spPr>
            <a:xfrm>
              <a:off x="3639960" y="6470280"/>
              <a:ext cx="4692600" cy="22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900" b="0" i="1" strike="noStrike" spc="-1">
                  <a:solidFill>
                    <a:srgbClr val="4472C4"/>
                  </a:solidFill>
                  <a:latin typeface="Arial"/>
                  <a:ea typeface="DejaVu Sans"/>
                </a:rPr>
                <a:t>Where Materials Begin and Society Benefits</a:t>
              </a:r>
              <a:endParaRPr lang="en-US" sz="900" b="0" strike="noStrike" spc="-1">
                <a:latin typeface="Arial"/>
              </a:endParaRPr>
            </a:p>
          </p:txBody>
        </p:sp>
        <p:pic>
          <p:nvPicPr>
            <p:cNvPr id="5" name="Picture 6"/>
            <p:cNvPicPr/>
            <p:nvPr/>
          </p:nvPicPr>
          <p:blipFill>
            <a:blip r:embed="rId15"/>
            <a:stretch/>
          </p:blipFill>
          <p:spPr>
            <a:xfrm>
              <a:off x="380880" y="6257880"/>
              <a:ext cx="615600" cy="619200"/>
            </a:xfrm>
            <a:prstGeom prst="rect">
              <a:avLst/>
            </a:prstGeom>
            <a:ln w="9360">
              <a:noFill/>
            </a:ln>
          </p:spPr>
        </p:pic>
      </p:grpSp>
      <p:sp>
        <p:nvSpPr>
          <p:cNvPr id="6" name="CustomShape 5"/>
          <p:cNvSpPr/>
          <p:nvPr/>
        </p:nvSpPr>
        <p:spPr>
          <a:xfrm>
            <a:off x="8763120" y="6356520"/>
            <a:ext cx="2742480" cy="364320"/>
          </a:xfrm>
          <a:prstGeom prst="rect">
            <a:avLst/>
          </a:prstGeom>
          <a:noFill/>
          <a:ln>
            <a:noFill/>
          </a:ln>
        </p:spPr>
        <p:style>
          <a:lnRef idx="0">
            <a:scrgbClr r="0" g="0" b="0"/>
          </a:lnRef>
          <a:fillRef idx="0">
            <a:scrgbClr r="0" g="0" b="0"/>
          </a:fillRef>
          <a:effectRef idx="0">
            <a:scrgbClr r="0" g="0" b="0"/>
          </a:effectRef>
          <a:fontRef idx="minor"/>
        </p:style>
      </p:sp>
      <p:sp>
        <p:nvSpPr>
          <p:cNvPr id="7" name="CustomShape 6"/>
          <p:cNvSpPr/>
          <p:nvPr/>
        </p:nvSpPr>
        <p:spPr>
          <a:xfrm>
            <a:off x="0" y="262800"/>
            <a:ext cx="2764800" cy="4158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8" name="CustomShape 7"/>
          <p:cNvSpPr/>
          <p:nvPr/>
        </p:nvSpPr>
        <p:spPr>
          <a:xfrm>
            <a:off x="2762280" y="261360"/>
            <a:ext cx="456480" cy="41688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nvGrpSpPr>
          <p:cNvPr id="9" name="Group 8"/>
          <p:cNvGrpSpPr/>
          <p:nvPr/>
        </p:nvGrpSpPr>
        <p:grpSpPr>
          <a:xfrm>
            <a:off x="4708440" y="807120"/>
            <a:ext cx="7482960" cy="444600"/>
            <a:chOff x="4708440" y="807120"/>
            <a:chExt cx="7482960" cy="444600"/>
          </a:xfrm>
        </p:grpSpPr>
        <p:sp>
          <p:nvSpPr>
            <p:cNvPr id="10" name="CustomShape 9"/>
            <p:cNvSpPr/>
            <p:nvPr/>
          </p:nvSpPr>
          <p:spPr>
            <a:xfrm>
              <a:off x="5164920" y="807120"/>
              <a:ext cx="7026480" cy="44424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sp>
          <p:nvSpPr>
            <p:cNvPr id="11" name="CustomShape 10"/>
            <p:cNvSpPr/>
            <p:nvPr/>
          </p:nvSpPr>
          <p:spPr>
            <a:xfrm rot="10800000">
              <a:off x="4708440" y="807480"/>
              <a:ext cx="456480" cy="444240"/>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p:style>
        </p:sp>
      </p:grpSp>
      <p:sp>
        <p:nvSpPr>
          <p:cNvPr id="12" name="PlaceHolder 11"/>
          <p:cNvSpPr>
            <a:spLocks noGrp="1"/>
          </p:cNvSpPr>
          <p:nvPr>
            <p:ph type="title"/>
          </p:nvPr>
        </p:nvSpPr>
        <p:spPr>
          <a:xfrm>
            <a:off x="609480" y="273600"/>
            <a:ext cx="10972440" cy="1144800"/>
          </a:xfrm>
          <a:prstGeom prst="rect">
            <a:avLst/>
          </a:prstGeom>
        </p:spPr>
        <p:txBody>
          <a:bodyPr lIns="0" tIns="0" rIns="0" bIns="0" anchor="ctr"/>
          <a:lstStyle/>
          <a:p>
            <a:r>
              <a:rPr lang="en-US" sz="1800" b="0" strike="noStrike" spc="-1">
                <a:solidFill>
                  <a:srgbClr val="000000"/>
                </a:solidFill>
                <a:latin typeface="Arial"/>
              </a:rPr>
              <a:t>Click to edit the title text format</a:t>
            </a:r>
          </a:p>
        </p:txBody>
      </p:sp>
      <p:sp>
        <p:nvSpPr>
          <p:cNvPr id="13" name="PlaceHolder 1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Arial"/>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Arial"/>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Arial"/>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Arial"/>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Arial"/>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Arial"/>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t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CustomShape 1"/>
          <p:cNvSpPr/>
          <p:nvPr/>
        </p:nvSpPr>
        <p:spPr>
          <a:xfrm>
            <a:off x="3205316" y="147667"/>
            <a:ext cx="8986684" cy="565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2000" b="1" spc="-1" dirty="0">
                <a:solidFill>
                  <a:srgbClr val="C00000"/>
                </a:solidFill>
                <a:latin typeface="Arial"/>
                <a:ea typeface="DejaVu Sans"/>
              </a:rPr>
              <a:t>Record Voltage-Based Tuning of </a:t>
            </a:r>
            <a:r>
              <a:rPr lang="en-US" sz="2000" b="1" strike="noStrike" spc="-1" dirty="0">
                <a:solidFill>
                  <a:srgbClr val="C00000"/>
                </a:solidFill>
                <a:latin typeface="Arial"/>
                <a:ea typeface="DejaVu Sans"/>
              </a:rPr>
              <a:t>Thermal Conductivity </a:t>
            </a:r>
            <a:r>
              <a:rPr lang="en-US" sz="2000" b="1" spc="-1" dirty="0">
                <a:solidFill>
                  <a:srgbClr val="C00000"/>
                </a:solidFill>
                <a:latin typeface="Arial"/>
                <a:ea typeface="DejaVu Sans"/>
              </a:rPr>
              <a:t>in</a:t>
            </a:r>
            <a:r>
              <a:rPr lang="en-US" sz="2000" b="1" strike="noStrike" spc="-1" dirty="0">
                <a:solidFill>
                  <a:srgbClr val="C00000"/>
                </a:solidFill>
                <a:latin typeface="Arial"/>
                <a:ea typeface="DejaVu Sans"/>
              </a:rPr>
              <a:t> La</a:t>
            </a:r>
            <a:r>
              <a:rPr lang="en-US" sz="2000" b="1" strike="noStrike" spc="-1" baseline="-25000" dirty="0">
                <a:solidFill>
                  <a:srgbClr val="C00000"/>
                </a:solidFill>
                <a:latin typeface="Arial"/>
                <a:ea typeface="DejaVu Sans"/>
              </a:rPr>
              <a:t>0.5</a:t>
            </a:r>
            <a:r>
              <a:rPr lang="en-US" sz="2000" b="1" strike="noStrike" spc="-1" dirty="0">
                <a:solidFill>
                  <a:srgbClr val="C00000"/>
                </a:solidFill>
                <a:latin typeface="Arial"/>
                <a:ea typeface="DejaVu Sans"/>
              </a:rPr>
              <a:t>Sr</a:t>
            </a:r>
            <a:r>
              <a:rPr lang="en-US" sz="2000" b="1" strike="noStrike" spc="-1" baseline="-25000" dirty="0">
                <a:solidFill>
                  <a:srgbClr val="C00000"/>
                </a:solidFill>
                <a:latin typeface="Arial"/>
                <a:ea typeface="DejaVu Sans"/>
              </a:rPr>
              <a:t>0.5</a:t>
            </a:r>
            <a:r>
              <a:rPr lang="en-US" sz="2000" b="1" strike="noStrike" spc="-1" dirty="0">
                <a:solidFill>
                  <a:srgbClr val="C00000"/>
                </a:solidFill>
                <a:latin typeface="Arial"/>
                <a:ea typeface="DejaVu Sans"/>
              </a:rPr>
              <a:t>CoO</a:t>
            </a:r>
            <a:r>
              <a:rPr lang="en-US" sz="2000" b="1" strike="noStrike" spc="-1" baseline="-25000" dirty="0">
                <a:solidFill>
                  <a:srgbClr val="C00000"/>
                </a:solidFill>
                <a:latin typeface="Arial"/>
                <a:ea typeface="DejaVu Sans"/>
              </a:rPr>
              <a:t>3-</a:t>
            </a:r>
            <a:r>
              <a:rPr lang="en-US" sz="2000" b="1" strike="noStrike" spc="-1" baseline="-25000" dirty="0">
                <a:solidFill>
                  <a:srgbClr val="C00000"/>
                </a:solidFill>
                <a:latin typeface="Symbol" pitchFamily="2" charset="2"/>
                <a:ea typeface="DejaVu Sans"/>
              </a:rPr>
              <a:t>d</a:t>
            </a:r>
            <a:endParaRPr lang="en-US" sz="2000" b="0" strike="noStrike" spc="-1" dirty="0">
              <a:latin typeface="Arial"/>
            </a:endParaRPr>
          </a:p>
        </p:txBody>
      </p:sp>
      <p:sp>
        <p:nvSpPr>
          <p:cNvPr id="58" name="CustomShape 3"/>
          <p:cNvSpPr/>
          <p:nvPr/>
        </p:nvSpPr>
        <p:spPr>
          <a:xfrm>
            <a:off x="5199797" y="868680"/>
            <a:ext cx="6992203" cy="33372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lnSpc>
                <a:spcPct val="100000"/>
              </a:lnSpc>
            </a:pPr>
            <a:r>
              <a:rPr lang="en-US" sz="1600" b="1" strike="noStrike" spc="-1" dirty="0">
                <a:solidFill>
                  <a:srgbClr val="000000"/>
                </a:solidFill>
                <a:latin typeface="Arial"/>
                <a:ea typeface="DejaVu Sans"/>
              </a:rPr>
              <a:t>C. Leighton, X. Wang (IRG-1)</a:t>
            </a:r>
            <a:endParaRPr lang="en-US" sz="1600" b="0" strike="noStrike" spc="-1" dirty="0">
              <a:latin typeface="Arial"/>
            </a:endParaRPr>
          </a:p>
        </p:txBody>
      </p:sp>
      <p:sp>
        <p:nvSpPr>
          <p:cNvPr id="59" name="CustomShape 4"/>
          <p:cNvSpPr/>
          <p:nvPr/>
        </p:nvSpPr>
        <p:spPr>
          <a:xfrm>
            <a:off x="245880" y="1510221"/>
            <a:ext cx="5083204" cy="426973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en-US" sz="1400" b="0" strike="noStrike" spc="-1" dirty="0">
                <a:solidFill>
                  <a:srgbClr val="000000"/>
                </a:solidFill>
                <a:latin typeface="Arial"/>
                <a:ea typeface="Noto Sans CJK SC"/>
              </a:rPr>
              <a:t>A team from IRG-1, working with collaborators at Argonne National Laboratory and the University of Utah, have demonstrated continuous room-temperature electrical tuning of the thermal conductivity of La</a:t>
            </a:r>
            <a:r>
              <a:rPr lang="en-US" sz="1400" b="0" strike="noStrike" spc="-1" baseline="-25000" dirty="0">
                <a:solidFill>
                  <a:srgbClr val="000000"/>
                </a:solidFill>
                <a:latin typeface="Arial"/>
                <a:ea typeface="Noto Sans CJK SC"/>
              </a:rPr>
              <a:t>0.5</a:t>
            </a:r>
            <a:r>
              <a:rPr lang="en-US" sz="1400" b="0" strike="noStrike" spc="-1" dirty="0">
                <a:solidFill>
                  <a:srgbClr val="000000"/>
                </a:solidFill>
                <a:latin typeface="Arial"/>
                <a:ea typeface="Noto Sans CJK SC"/>
              </a:rPr>
              <a:t>Sr</a:t>
            </a:r>
            <a:r>
              <a:rPr lang="en-US" sz="1400" b="0" strike="noStrike" spc="-1" baseline="-25000" dirty="0">
                <a:solidFill>
                  <a:srgbClr val="000000"/>
                </a:solidFill>
                <a:latin typeface="Arial"/>
                <a:ea typeface="Noto Sans CJK SC"/>
              </a:rPr>
              <a:t>0.5</a:t>
            </a:r>
            <a:r>
              <a:rPr lang="en-US" sz="1400" b="0" strike="noStrike" spc="-1" dirty="0">
                <a:solidFill>
                  <a:srgbClr val="000000"/>
                </a:solidFill>
                <a:latin typeface="Arial"/>
                <a:ea typeface="Noto Sans CJK SC"/>
              </a:rPr>
              <a:t>CoO</a:t>
            </a:r>
            <a:r>
              <a:rPr lang="en-US" sz="1400" b="0" strike="noStrike" spc="-1" baseline="-25000" dirty="0">
                <a:solidFill>
                  <a:srgbClr val="000000"/>
                </a:solidFill>
                <a:latin typeface="Arial"/>
                <a:ea typeface="Noto Sans CJK SC"/>
              </a:rPr>
              <a:t>3-</a:t>
            </a:r>
            <a:r>
              <a:rPr lang="en-US" sz="1400" b="0" strike="noStrike" spc="-1" baseline="-25000" dirty="0">
                <a:solidFill>
                  <a:srgbClr val="000000"/>
                </a:solidFill>
                <a:latin typeface="Symbol" pitchFamily="2" charset="2"/>
                <a:ea typeface="Noto Sans CJK SC"/>
              </a:rPr>
              <a:t>d</a:t>
            </a:r>
            <a:r>
              <a:rPr lang="en-US" sz="1400" spc="-1" baseline="-25000" dirty="0">
                <a:solidFill>
                  <a:srgbClr val="000000"/>
                </a:solidFill>
                <a:latin typeface="Arial"/>
                <a:ea typeface="Noto Sans CJK SC"/>
              </a:rPr>
              <a:t> </a:t>
            </a:r>
            <a:r>
              <a:rPr lang="en-US" sz="1400" spc="-1" dirty="0">
                <a:solidFill>
                  <a:srgbClr val="000000"/>
                </a:solidFill>
                <a:latin typeface="Arial"/>
                <a:ea typeface="Noto Sans CJK SC"/>
              </a:rPr>
              <a:t>by a factor of more than five (a record for a single-step process) </a:t>
            </a:r>
            <a:r>
              <a:rPr lang="en-US" sz="1400" i="1" spc="-1" dirty="0">
                <a:solidFill>
                  <a:srgbClr val="000000"/>
                </a:solidFill>
                <a:latin typeface="Arial"/>
                <a:ea typeface="Noto Sans CJK SC"/>
              </a:rPr>
              <a:t>via</a:t>
            </a:r>
            <a:r>
              <a:rPr lang="en-US" sz="1400" spc="-1" dirty="0">
                <a:solidFill>
                  <a:srgbClr val="000000"/>
                </a:solidFill>
                <a:latin typeface="Arial"/>
                <a:ea typeface="Noto Sans CJK SC"/>
              </a:rPr>
              <a:t> ion-gel gating. Application of a gate voltage in these devices drives a transformation from a metallic perovskite phase to an insulating brownmillerite phase </a:t>
            </a:r>
            <a:r>
              <a:rPr lang="en-US" sz="1400" i="1" spc="-1" dirty="0">
                <a:solidFill>
                  <a:srgbClr val="000000"/>
                </a:solidFill>
                <a:latin typeface="Arial"/>
                <a:ea typeface="Noto Sans CJK SC"/>
              </a:rPr>
              <a:t>via</a:t>
            </a:r>
            <a:r>
              <a:rPr lang="en-US" sz="1400" spc="-1" dirty="0">
                <a:solidFill>
                  <a:srgbClr val="000000"/>
                </a:solidFill>
                <a:latin typeface="Arial"/>
                <a:ea typeface="Noto Sans CJK SC"/>
              </a:rPr>
              <a:t> the formation and migration of oxygen vacancies, realizing the record range of measured thermal conductivities. The ability to control thermal conductivity electrically with a small voltage at room temperature is important for thermal regulation and management in several emergent device concepts.</a:t>
            </a:r>
          </a:p>
          <a:p>
            <a:pPr algn="just">
              <a:lnSpc>
                <a:spcPct val="100000"/>
              </a:lnSpc>
            </a:pPr>
            <a:endParaRPr lang="en-US" sz="1400" b="0" strike="noStrike" spc="-1" dirty="0">
              <a:latin typeface="Arial"/>
            </a:endParaRPr>
          </a:p>
          <a:p>
            <a:pPr algn="just">
              <a:lnSpc>
                <a:spcPct val="100000"/>
              </a:lnSpc>
            </a:pPr>
            <a:r>
              <a:rPr lang="en-US" sz="1400" b="0" strike="noStrike" spc="-1" dirty="0">
                <a:solidFill>
                  <a:srgbClr val="000000"/>
                </a:solidFill>
                <a:latin typeface="Arial"/>
                <a:ea typeface="DejaVu Sans"/>
              </a:rPr>
              <a:t>The team’s approach used a combination of methods, including time-domain </a:t>
            </a:r>
            <a:r>
              <a:rPr lang="en-US" sz="1400" b="0" strike="noStrike" spc="-1" dirty="0" err="1">
                <a:solidFill>
                  <a:srgbClr val="000000"/>
                </a:solidFill>
                <a:latin typeface="Arial"/>
                <a:ea typeface="DejaVu Sans"/>
              </a:rPr>
              <a:t>thermoreflectance</a:t>
            </a:r>
            <a:r>
              <a:rPr lang="en-US" sz="1400" b="0" strike="noStrike" spc="-1" dirty="0">
                <a:solidFill>
                  <a:srgbClr val="000000"/>
                </a:solidFill>
                <a:latin typeface="Arial"/>
                <a:ea typeface="DejaVu Sans"/>
              </a:rPr>
              <a:t>, electronic transport, and X-ray diffraction at the Advanced Photon Source, Argonne National Laboratory, to measure and understand the mechanisms that enable this record tuning of the thermal conductivity.</a:t>
            </a:r>
            <a:endParaRPr lang="en-US" sz="1400" b="0" strike="noStrike" spc="-1" dirty="0">
              <a:latin typeface="Arial"/>
            </a:endParaRPr>
          </a:p>
        </p:txBody>
      </p:sp>
      <p:pic>
        <p:nvPicPr>
          <p:cNvPr id="61" name="Picture 18"/>
          <p:cNvPicPr/>
          <p:nvPr/>
        </p:nvPicPr>
        <p:blipFill>
          <a:blip r:embed="rId3"/>
          <a:stretch/>
        </p:blipFill>
        <p:spPr>
          <a:xfrm rot="5400000">
            <a:off x="10077480" y="5448960"/>
            <a:ext cx="810360" cy="2088000"/>
          </a:xfrm>
          <a:prstGeom prst="rect">
            <a:avLst/>
          </a:prstGeom>
          <a:ln>
            <a:noFill/>
          </a:ln>
        </p:spPr>
      </p:pic>
      <p:sp>
        <p:nvSpPr>
          <p:cNvPr id="62" name="CustomShape 6"/>
          <p:cNvSpPr/>
          <p:nvPr/>
        </p:nvSpPr>
        <p:spPr>
          <a:xfrm>
            <a:off x="-3960" y="6537960"/>
            <a:ext cx="249840" cy="21960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850" b="0" strike="noStrike" spc="-1">
                <a:solidFill>
                  <a:srgbClr val="000000"/>
                </a:solidFill>
                <a:latin typeface="Microsoft Sans Serif"/>
                <a:ea typeface="DejaVu Sans"/>
              </a:rPr>
              <a:t>  </a:t>
            </a:r>
            <a:endParaRPr lang="en-US" sz="850" b="0" strike="noStrike" spc="-1">
              <a:latin typeface="Arial"/>
            </a:endParaRPr>
          </a:p>
        </p:txBody>
      </p:sp>
      <p:sp>
        <p:nvSpPr>
          <p:cNvPr id="63" name="CustomShape 7"/>
          <p:cNvSpPr/>
          <p:nvPr/>
        </p:nvSpPr>
        <p:spPr>
          <a:xfrm>
            <a:off x="5994360" y="0"/>
            <a:ext cx="183960" cy="368640"/>
          </a:xfrm>
          <a:prstGeom prst="rect">
            <a:avLst/>
          </a:prstGeom>
          <a:noFill/>
          <a:ln>
            <a:noFill/>
          </a:ln>
        </p:spPr>
        <p:style>
          <a:lnRef idx="0">
            <a:scrgbClr r="0" g="0" b="0"/>
          </a:lnRef>
          <a:fillRef idx="0">
            <a:scrgbClr r="0" g="0" b="0"/>
          </a:fillRef>
          <a:effectRef idx="0">
            <a:scrgbClr r="0" g="0" b="0"/>
          </a:effectRef>
          <a:fontRef idx="minor"/>
        </p:style>
        <p:txBody>
          <a:bodyPr/>
          <a:lstStyle/>
          <a:p>
            <a:endParaRPr lang="en-US"/>
          </a:p>
        </p:txBody>
      </p:sp>
      <p:sp>
        <p:nvSpPr>
          <p:cNvPr id="11" name="TextBox 10">
            <a:extLst>
              <a:ext uri="{FF2B5EF4-FFF2-40B4-BE49-F238E27FC236}">
                <a16:creationId xmlns:a16="http://schemas.microsoft.com/office/drawing/2014/main" id="{7AC7D99B-1EFC-61F2-9703-F085A3591D9E}"/>
              </a:ext>
            </a:extLst>
          </p:cNvPr>
          <p:cNvSpPr txBox="1"/>
          <p:nvPr/>
        </p:nvSpPr>
        <p:spPr>
          <a:xfrm>
            <a:off x="-39328" y="200554"/>
            <a:ext cx="3088478"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U</a:t>
            </a:r>
            <a:r>
              <a:rPr lang="en-US" altLang="zh-CN" sz="1400" b="1" dirty="0">
                <a:latin typeface="Arial" panose="020B0604020202020204" pitchFamily="34" charset="0"/>
                <a:cs typeface="Arial" panose="020B0604020202020204" pitchFamily="34" charset="0"/>
              </a:rPr>
              <a:t>niversity of Minnesota</a:t>
            </a:r>
            <a:r>
              <a:rPr lang="en-US" sz="1400" b="1" dirty="0">
                <a:latin typeface="Arial" panose="020B0604020202020204" pitchFamily="34" charset="0"/>
                <a:cs typeface="Arial" panose="020B0604020202020204" pitchFamily="34" charset="0"/>
              </a:rPr>
              <a:t> MRSEC </a:t>
            </a:r>
          </a:p>
          <a:p>
            <a:r>
              <a:rPr lang="en-US" sz="1400" b="1" dirty="0" err="1">
                <a:latin typeface="Arial" panose="020B0604020202020204" pitchFamily="34" charset="0"/>
                <a:cs typeface="Arial" panose="020B0604020202020204" pitchFamily="34" charset="0"/>
              </a:rPr>
              <a:t>DMR</a:t>
            </a:r>
            <a:r>
              <a:rPr lang="en-US" sz="1400" b="1" dirty="0">
                <a:latin typeface="Arial" panose="020B0604020202020204" pitchFamily="34" charset="0"/>
                <a:cs typeface="Arial" panose="020B0604020202020204" pitchFamily="34" charset="0"/>
              </a:rPr>
              <a:t>-2011401</a:t>
            </a:r>
            <a:r>
              <a:rPr lang="en-US" sz="1600" b="1" dirty="0">
                <a:latin typeface="Arial" panose="020B0604020202020204" pitchFamily="34" charset="0"/>
                <a:cs typeface="Arial" panose="020B0604020202020204" pitchFamily="34" charset="0"/>
              </a:rPr>
              <a:t>	</a:t>
            </a:r>
          </a:p>
        </p:txBody>
      </p:sp>
      <p:sp>
        <p:nvSpPr>
          <p:cNvPr id="2" name="CustomShape 3">
            <a:extLst>
              <a:ext uri="{FF2B5EF4-FFF2-40B4-BE49-F238E27FC236}">
                <a16:creationId xmlns:a16="http://schemas.microsoft.com/office/drawing/2014/main" id="{7C515D89-6885-EAC3-341E-8DD04E4F5B58}"/>
              </a:ext>
            </a:extLst>
          </p:cNvPr>
          <p:cNvSpPr/>
          <p:nvPr/>
        </p:nvSpPr>
        <p:spPr>
          <a:xfrm>
            <a:off x="5994360" y="5035370"/>
            <a:ext cx="5322569" cy="84717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gn="ctr"/>
            <a:r>
              <a:rPr lang="en-US" sz="1400" spc="-1" dirty="0">
                <a:solidFill>
                  <a:srgbClr val="000000"/>
                </a:solidFill>
                <a:ea typeface="Helvetica Neue"/>
              </a:rPr>
              <a:t>Y. Zhang, W. M. </a:t>
            </a:r>
            <a:r>
              <a:rPr lang="en-US" sz="1400" spc="-1" dirty="0" err="1">
                <a:solidFill>
                  <a:srgbClr val="000000"/>
                </a:solidFill>
                <a:ea typeface="Helvetica Neue"/>
              </a:rPr>
              <a:t>Postiglione</a:t>
            </a:r>
            <a:r>
              <a:rPr lang="en-US" sz="1400" spc="-1" dirty="0">
                <a:solidFill>
                  <a:srgbClr val="000000"/>
                </a:solidFill>
                <a:ea typeface="Helvetica Neue"/>
              </a:rPr>
              <a:t>, R. </a:t>
            </a:r>
            <a:r>
              <a:rPr lang="en-US" sz="1400" spc="-1" dirty="0" err="1">
                <a:solidFill>
                  <a:srgbClr val="000000"/>
                </a:solidFill>
                <a:ea typeface="Helvetica Neue"/>
              </a:rPr>
              <a:t>Xie</a:t>
            </a:r>
            <a:r>
              <a:rPr lang="en-US" sz="1400" spc="-1" dirty="0">
                <a:solidFill>
                  <a:srgbClr val="000000"/>
                </a:solidFill>
                <a:ea typeface="Helvetica Neue"/>
              </a:rPr>
              <a:t>, C. Zhang, H. Zhou, V. Chaturvedi, </a:t>
            </a:r>
          </a:p>
          <a:p>
            <a:pPr algn="ctr"/>
            <a:r>
              <a:rPr lang="en-US" sz="1400" spc="-1" dirty="0">
                <a:solidFill>
                  <a:srgbClr val="000000"/>
                </a:solidFill>
                <a:ea typeface="Helvetica Neue"/>
              </a:rPr>
              <a:t>K. </a:t>
            </a:r>
            <a:r>
              <a:rPr lang="en-US" sz="1400" spc="-1" dirty="0" err="1">
                <a:solidFill>
                  <a:srgbClr val="000000"/>
                </a:solidFill>
                <a:ea typeface="Helvetica Neue"/>
              </a:rPr>
              <a:t>Heltemes</a:t>
            </a:r>
            <a:r>
              <a:rPr lang="en-US" sz="1400" spc="-1" dirty="0">
                <a:solidFill>
                  <a:srgbClr val="000000"/>
                </a:solidFill>
                <a:ea typeface="Helvetica Neue"/>
              </a:rPr>
              <a:t>, H. Zhou, T. Feng, </a:t>
            </a:r>
            <a:r>
              <a:rPr lang="en-US" sz="1400" b="1" spc="-1" dirty="0">
                <a:solidFill>
                  <a:srgbClr val="000000"/>
                </a:solidFill>
                <a:ea typeface="Helvetica Neue"/>
              </a:rPr>
              <a:t>C. Leighton, X. Wang</a:t>
            </a:r>
            <a:r>
              <a:rPr lang="en-US" sz="1400" spc="-1" dirty="0">
                <a:solidFill>
                  <a:srgbClr val="000000"/>
                </a:solidFill>
                <a:ea typeface="Helvetica Neue"/>
              </a:rPr>
              <a:t>,</a:t>
            </a:r>
          </a:p>
          <a:p>
            <a:pPr algn="ctr"/>
            <a:r>
              <a:rPr lang="en-US" sz="1400" i="1" spc="-1" dirty="0">
                <a:solidFill>
                  <a:srgbClr val="000000"/>
                </a:solidFill>
                <a:ea typeface="Helvetica Neue"/>
              </a:rPr>
              <a:t>Nat. </a:t>
            </a:r>
            <a:r>
              <a:rPr lang="en-US" sz="1400" i="1" spc="-1" dirty="0" err="1">
                <a:solidFill>
                  <a:srgbClr val="000000"/>
                </a:solidFill>
                <a:ea typeface="Helvetica Neue"/>
              </a:rPr>
              <a:t>Commun</a:t>
            </a:r>
            <a:r>
              <a:rPr lang="en-US" sz="1400" spc="-1" dirty="0">
                <a:solidFill>
                  <a:srgbClr val="000000"/>
                </a:solidFill>
                <a:ea typeface="Helvetica Neue"/>
              </a:rPr>
              <a:t>., </a:t>
            </a:r>
            <a:r>
              <a:rPr lang="en-US" sz="1400" b="1" spc="-1" dirty="0">
                <a:solidFill>
                  <a:srgbClr val="000000"/>
                </a:solidFill>
                <a:ea typeface="Helvetica Neue"/>
              </a:rPr>
              <a:t>2023</a:t>
            </a:r>
            <a:r>
              <a:rPr lang="en-US" sz="1400" spc="-1" dirty="0">
                <a:solidFill>
                  <a:srgbClr val="000000"/>
                </a:solidFill>
                <a:ea typeface="Helvetica Neue"/>
              </a:rPr>
              <a:t>, </a:t>
            </a:r>
            <a:r>
              <a:rPr lang="en-US" sz="1400" i="1" spc="-1" dirty="0">
                <a:solidFill>
                  <a:srgbClr val="000000"/>
                </a:solidFill>
                <a:ea typeface="Helvetica Neue"/>
              </a:rPr>
              <a:t>14, </a:t>
            </a:r>
            <a:r>
              <a:rPr lang="en-US" sz="1400" spc="-1" dirty="0">
                <a:solidFill>
                  <a:srgbClr val="000000"/>
                </a:solidFill>
                <a:ea typeface="Helvetica Neue"/>
              </a:rPr>
              <a:t>2626</a:t>
            </a:r>
          </a:p>
          <a:p>
            <a:pPr algn="ctr"/>
            <a:r>
              <a:rPr lang="en-US" sz="1400" spc="-1" dirty="0">
                <a:ea typeface="Helvetica Neue"/>
              </a:rPr>
              <a:t>10.1038/s41467-023-38312-z</a:t>
            </a:r>
          </a:p>
          <a:p>
            <a:pPr algn="ctr">
              <a:lnSpc>
                <a:spcPct val="100000"/>
              </a:lnSpc>
            </a:pPr>
            <a:endParaRPr lang="en-US" sz="1400" strike="noStrike" spc="-1" dirty="0">
              <a:latin typeface="Arial"/>
            </a:endParaRPr>
          </a:p>
        </p:txBody>
      </p:sp>
      <p:pic>
        <p:nvPicPr>
          <p:cNvPr id="5" name="Picture 4" descr="Gate voltage vs. thermal conductivity (left axis) and electrical resistivity (right axis) for LSCO samples upon electrolyte gating. The thermal conductivity tunes over a factor of 5 continuously as the material transforms from perovskite to brownmillerite. ">
            <a:extLst>
              <a:ext uri="{FF2B5EF4-FFF2-40B4-BE49-F238E27FC236}">
                <a16:creationId xmlns:a16="http://schemas.microsoft.com/office/drawing/2014/main" id="{54AA93B4-EFA8-FB48-2AFE-DB55D0430F4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7567" y="1456996"/>
            <a:ext cx="5789093" cy="3513956"/>
          </a:xfrm>
          <a:prstGeom prst="rect">
            <a:avLst/>
          </a:prstGeom>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3164</TotalTime>
  <Words>548</Words>
  <Application>Microsoft Office PowerPoint</Application>
  <PresentationFormat>Widescreen</PresentationFormat>
  <Paragraphs>17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Helvetica Neue</vt:lpstr>
      <vt:lpstr>Microsoft Sans Serif</vt:lpstr>
      <vt:lpstr>Symbol</vt:lpstr>
      <vt:lpstr>Times New Roman</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TD</dc:creator>
  <dc:description/>
  <cp:lastModifiedBy>Chris Leighton</cp:lastModifiedBy>
  <cp:revision>313</cp:revision>
  <dcterms:created xsi:type="dcterms:W3CDTF">2017-10-05T17:34:54Z</dcterms:created>
  <dcterms:modified xsi:type="dcterms:W3CDTF">2024-02-20T15:21:33Z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ntainsCUI">
    <vt:lpwstr>No</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Widescreen</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y fmtid="{D5CDD505-2E9C-101B-9397-08002B2CF9AE}" pid="13" name="TitusGUID">
    <vt:lpwstr>9b3d174c-23b2-471b-a915-ef0585a807c5</vt:lpwstr>
  </property>
</Properties>
</file>