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387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CFA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04" autoAdjust="0"/>
    <p:restoredTop sz="85752" autoAdjust="0"/>
  </p:normalViewPr>
  <p:slideViewPr>
    <p:cSldViewPr snapToGrid="0" snapToObjects="1">
      <p:cViewPr varScale="1">
        <p:scale>
          <a:sx n="111" d="100"/>
          <a:sy n="111" d="100"/>
        </p:scale>
        <p:origin x="1568" y="2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-40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0CAD82-A0C8-4D0A-ABD4-C7506DA867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0B8966-CA86-4F8B-A1DC-E4B27EA05F1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72AFE-C766-4234-802D-4743A0E558C8}" type="datetimeFigureOut">
              <a:rPr lang="en-US" smtClean="0"/>
              <a:t>5/15/24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F46503-97A3-4D9E-9B73-906CF497EA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424FD7-5E8B-4800-B492-5643BF03B6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CB36C-FB73-4403-8335-B2E006F35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27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8FB3966-F140-43F2-BB90-69495BF7B5CD}" type="datetimeFigureOut">
              <a:rPr lang="en-US" smtClean="0"/>
              <a:t>5/15/24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17D0DCA-A90A-4D9A-9651-03AC7085F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23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400"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b="1" dirty="0">
                <a:solidFill>
                  <a:schemeClr val="tx1"/>
                </a:solidFill>
                <a:latin typeface="+mn-lt"/>
              </a:rPr>
              <a:t>What Has Been Achieved: 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Please see above.</a:t>
            </a:r>
          </a:p>
          <a:p>
            <a:pPr defTabSz="914400"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b="1" dirty="0">
                <a:solidFill>
                  <a:schemeClr val="tx1"/>
                </a:solidFill>
                <a:latin typeface="+mn-lt"/>
              </a:rPr>
              <a:t>Importance of the Achievement: 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These methods decrease by orders-of-magnitude, the time taken to screen block-copolymer chemistries and morphologies.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1200" b="1" dirty="0">
                <a:solidFill>
                  <a:schemeClr val="tx1"/>
                </a:solidFill>
                <a:latin typeface="+mn-lt"/>
              </a:rPr>
              <a:t>How is the achievement related to the IRG, and how does it help it achieve its goals? 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An important goal of IRG-1 is to develop new and more sustainable polymers for a variety of applications.</a:t>
            </a:r>
          </a:p>
          <a:p>
            <a:r>
              <a:rPr lang="en-US" sz="1200" b="1" dirty="0">
                <a:solidFill>
                  <a:schemeClr val="tx1"/>
                </a:solidFill>
                <a:latin typeface="+mn-lt"/>
              </a:rPr>
              <a:t>Where the findings are published: 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Murphy,</a:t>
            </a:r>
            <a:r>
              <a:rPr lang="en-US" sz="1200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Skala,</a:t>
            </a:r>
            <a:r>
              <a:rPr lang="en-US" sz="1200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Kottage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200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Kohl,</a:t>
            </a:r>
            <a:r>
              <a:rPr lang="en-US" sz="1200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Li,</a:t>
            </a:r>
            <a:r>
              <a:rPr lang="en-US" sz="1200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Zhang,</a:t>
            </a:r>
            <a:r>
              <a:rPr lang="en-US" sz="1200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Hawke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r,</a:t>
            </a:r>
            <a:r>
              <a:rPr lang="en-US" sz="1200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Bates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Accelerated discovery and mapping of block copolymer phase diagrams,</a:t>
            </a:r>
            <a:r>
              <a:rPr lang="en-US" sz="12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Phys. Rev. Mater.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(2024) 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015602. DOI: 10.1103/PhysRevMaterials.8.015602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7D0DCA-A90A-4D9A-9651-03AC7085FB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004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A3C91C77-9858-7D47-A426-16DA406264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hcSlideMaster.Title SlideHeader">
            <a:extLst>
              <a:ext uri="{FF2B5EF4-FFF2-40B4-BE49-F238E27FC236}">
                <a16:creationId xmlns:a16="http://schemas.microsoft.com/office/drawing/2014/main" id="{D55EAFC1-6677-C402-F523-AA055515E857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  <p:sp>
        <p:nvSpPr>
          <p:cNvPr id="8" name="hcTitle SlideHeader">
            <a:extLst>
              <a:ext uri="{FF2B5EF4-FFF2-40B4-BE49-F238E27FC236}">
                <a16:creationId xmlns:a16="http://schemas.microsoft.com/office/drawing/2014/main" id="{9B41BAF7-2C55-9AAA-EA0B-CFCEEDA335E1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68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367172BC-940E-4A2E-8CD8-C0B883DE9C6B}"/>
              </a:ext>
            </a:extLst>
          </p:cNvPr>
          <p:cNvSpPr txBox="1"/>
          <p:nvPr userDrawn="1"/>
        </p:nvSpPr>
        <p:spPr>
          <a:xfrm>
            <a:off x="1" y="3483"/>
            <a:ext cx="12217051" cy="805955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rgbClr val="0BC564"/>
              </a:solidFill>
              <a:latin typeface="Sitka Subheading" panose="02000505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32" y="1334133"/>
            <a:ext cx="10962967" cy="4351338"/>
          </a:xfrm>
        </p:spPr>
        <p:txBody>
          <a:bodyPr/>
          <a:lstStyle>
            <a:lvl1pPr marL="341313" indent="-341313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 sz="2400"/>
            </a:lvl1pPr>
            <a:lvl2pPr marL="742950" indent="-285750">
              <a:buClr>
                <a:srgbClr val="00B050"/>
              </a:buClr>
              <a:buSzPct val="88000"/>
              <a:buFont typeface="Wingdings" panose="05000000000000000000" pitchFamily="2" charset="2"/>
              <a:buChar char="v"/>
              <a:defRPr sz="2000">
                <a:solidFill>
                  <a:srgbClr val="0070C0"/>
                </a:solidFill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FE884D-58A3-4184-AB17-66534DCC4DB6}"/>
              </a:ext>
            </a:extLst>
          </p:cNvPr>
          <p:cNvGrpSpPr/>
          <p:nvPr userDrawn="1"/>
        </p:nvGrpSpPr>
        <p:grpSpPr>
          <a:xfrm>
            <a:off x="0" y="6243697"/>
            <a:ext cx="12192000" cy="653979"/>
            <a:chOff x="0" y="6243697"/>
            <a:chExt cx="12192000" cy="65397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81B90C-32BC-4424-9FC3-8820F4F831FD}"/>
                </a:ext>
              </a:extLst>
            </p:cNvPr>
            <p:cNvSpPr/>
            <p:nvPr/>
          </p:nvSpPr>
          <p:spPr>
            <a:xfrm>
              <a:off x="0" y="6243697"/>
              <a:ext cx="12192000" cy="653979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FAECF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1D30BB6-D616-40CE-B2FB-BBE33F3A2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8326" y="6272178"/>
              <a:ext cx="2200675" cy="547540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D12693-52E7-4A60-B43B-D0DFA28FF4B8}"/>
                </a:ext>
              </a:extLst>
            </p:cNvPr>
            <p:cNvSpPr/>
            <p:nvPr/>
          </p:nvSpPr>
          <p:spPr>
            <a:xfrm>
              <a:off x="3640136" y="6470393"/>
              <a:ext cx="4693357" cy="2308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900" b="0" i="1" dirty="0">
                  <a:ln w="0"/>
                  <a:solidFill>
                    <a:schemeClr val="accent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Where Materials Begin and Society Benefits</a:t>
              </a:r>
            </a:p>
          </p:txBody>
        </p:sp>
        <p:pic>
          <p:nvPicPr>
            <p:cNvPr id="12" name="Picture 6" descr="G:\Apodaca Work Current\NSF logo\NEW NSF Logo Design\Final\BitmapLogo_NOLayers_F.png">
              <a:extLst>
                <a:ext uri="{FF2B5EF4-FFF2-40B4-BE49-F238E27FC236}">
                  <a16:creationId xmlns:a16="http://schemas.microsoft.com/office/drawing/2014/main" id="{F15D63B7-D6AC-4D16-A3FF-67A9EA8A3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0999" y="6257889"/>
              <a:ext cx="616493" cy="619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1879F59-781A-49BB-BF9A-CCA5B51EF70B}"/>
              </a:ext>
            </a:extLst>
          </p:cNvPr>
          <p:cNvSpPr txBox="1">
            <a:spLocks/>
          </p:cNvSpPr>
          <p:nvPr userDrawn="1"/>
        </p:nvSpPr>
        <p:spPr>
          <a:xfrm>
            <a:off x="8763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B8D7F3-969C-475E-B572-7EC9EB537821}"/>
              </a:ext>
            </a:extLst>
          </p:cNvPr>
          <p:cNvSpPr/>
          <p:nvPr userDrawn="1"/>
        </p:nvSpPr>
        <p:spPr>
          <a:xfrm>
            <a:off x="0" y="262753"/>
            <a:ext cx="2765425" cy="4164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DB0C155-8A7C-43CC-9880-AC3AE5A1C484}"/>
              </a:ext>
            </a:extLst>
          </p:cNvPr>
          <p:cNvSpPr/>
          <p:nvPr userDrawn="1"/>
        </p:nvSpPr>
        <p:spPr>
          <a:xfrm>
            <a:off x="2762250" y="261462"/>
            <a:ext cx="457269" cy="417701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D4ECD3F-7969-485E-B278-53AC0106BB8A}"/>
              </a:ext>
            </a:extLst>
          </p:cNvPr>
          <p:cNvGrpSpPr/>
          <p:nvPr userDrawn="1"/>
        </p:nvGrpSpPr>
        <p:grpSpPr>
          <a:xfrm>
            <a:off x="4707584" y="807282"/>
            <a:ext cx="7484416" cy="444970"/>
            <a:chOff x="4707584" y="910048"/>
            <a:chExt cx="7484416" cy="44497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25E91AE-8319-479A-ADB1-63FB2919E1FE}"/>
                </a:ext>
              </a:extLst>
            </p:cNvPr>
            <p:cNvSpPr/>
            <p:nvPr/>
          </p:nvSpPr>
          <p:spPr>
            <a:xfrm>
              <a:off x="5164853" y="910048"/>
              <a:ext cx="7027147" cy="44496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ight Triangle 21">
              <a:extLst>
                <a:ext uri="{FF2B5EF4-FFF2-40B4-BE49-F238E27FC236}">
                  <a16:creationId xmlns:a16="http://schemas.microsoft.com/office/drawing/2014/main" id="{F552B3A4-7B10-43CC-A171-543453CE49FF}"/>
                </a:ext>
              </a:extLst>
            </p:cNvPr>
            <p:cNvSpPr/>
            <p:nvPr/>
          </p:nvSpPr>
          <p:spPr>
            <a:xfrm rot="10800000">
              <a:off x="4707584" y="910048"/>
              <a:ext cx="457269" cy="44497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hcSlideMaster.Title and ContentHeader">
            <a:extLst>
              <a:ext uri="{FF2B5EF4-FFF2-40B4-BE49-F238E27FC236}">
                <a16:creationId xmlns:a16="http://schemas.microsoft.com/office/drawing/2014/main" id="{935B9966-9F10-34D3-B98C-E010585E9047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07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@@TI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367172BC-940E-4A2E-8CD8-C0B883DE9C6B}"/>
              </a:ext>
            </a:extLst>
          </p:cNvPr>
          <p:cNvSpPr txBox="1"/>
          <p:nvPr userDrawn="1"/>
        </p:nvSpPr>
        <p:spPr>
          <a:xfrm>
            <a:off x="1" y="3483"/>
            <a:ext cx="12217051" cy="805955"/>
          </a:xfrm>
          <a:prstGeom prst="rect">
            <a:avLst/>
          </a:prstGeom>
          <a:gradFill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rgbClr val="0BC564"/>
              </a:solidFill>
              <a:latin typeface="Sitka Subheading" panose="0200050500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32" y="1334133"/>
            <a:ext cx="10962967" cy="4351338"/>
          </a:xfrm>
        </p:spPr>
        <p:txBody>
          <a:bodyPr/>
          <a:lstStyle>
            <a:lvl1pPr marL="341313" indent="-341313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 sz="2400"/>
            </a:lvl1pPr>
            <a:lvl2pPr marL="742950" indent="-285750">
              <a:buClr>
                <a:srgbClr val="00B050"/>
              </a:buClr>
              <a:buSzPct val="88000"/>
              <a:buFont typeface="Wingdings" panose="05000000000000000000" pitchFamily="2" charset="2"/>
              <a:buChar char="v"/>
              <a:defRPr sz="2000">
                <a:solidFill>
                  <a:srgbClr val="0070C0"/>
                </a:solidFill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FE884D-58A3-4184-AB17-66534DCC4DB6}"/>
              </a:ext>
            </a:extLst>
          </p:cNvPr>
          <p:cNvGrpSpPr/>
          <p:nvPr userDrawn="1"/>
        </p:nvGrpSpPr>
        <p:grpSpPr>
          <a:xfrm>
            <a:off x="0" y="6243697"/>
            <a:ext cx="12192000" cy="653979"/>
            <a:chOff x="0" y="6243697"/>
            <a:chExt cx="12192000" cy="65397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81B90C-32BC-4424-9FC3-8820F4F831FD}"/>
                </a:ext>
              </a:extLst>
            </p:cNvPr>
            <p:cNvSpPr/>
            <p:nvPr/>
          </p:nvSpPr>
          <p:spPr>
            <a:xfrm>
              <a:off x="0" y="6243697"/>
              <a:ext cx="12192000" cy="653979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FAECF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1D30BB6-D616-40CE-B2FB-BBE33F3A2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8326" y="6272178"/>
              <a:ext cx="2200675" cy="547540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D12693-52E7-4A60-B43B-D0DFA28FF4B8}"/>
                </a:ext>
              </a:extLst>
            </p:cNvPr>
            <p:cNvSpPr/>
            <p:nvPr/>
          </p:nvSpPr>
          <p:spPr>
            <a:xfrm>
              <a:off x="3640136" y="6470393"/>
              <a:ext cx="4693357" cy="2308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900" b="0" i="1" dirty="0">
                  <a:ln w="0"/>
                  <a:solidFill>
                    <a:schemeClr val="accent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Where Materials Begin and Society Benefits</a:t>
              </a:r>
            </a:p>
          </p:txBody>
        </p:sp>
        <p:pic>
          <p:nvPicPr>
            <p:cNvPr id="12" name="Picture 6" descr="G:\Apodaca Work Current\NSF logo\NEW NSF Logo Design\Final\BitmapLogo_NOLayers_F.png">
              <a:extLst>
                <a:ext uri="{FF2B5EF4-FFF2-40B4-BE49-F238E27FC236}">
                  <a16:creationId xmlns:a16="http://schemas.microsoft.com/office/drawing/2014/main" id="{F15D63B7-D6AC-4D16-A3FF-67A9EA8A3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0999" y="6257889"/>
              <a:ext cx="616493" cy="619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1879F59-781A-49BB-BF9A-CCA5B51EF70B}"/>
              </a:ext>
            </a:extLst>
          </p:cNvPr>
          <p:cNvSpPr txBox="1">
            <a:spLocks/>
          </p:cNvSpPr>
          <p:nvPr userDrawn="1"/>
        </p:nvSpPr>
        <p:spPr>
          <a:xfrm>
            <a:off x="8763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B8D7F3-969C-475E-B572-7EC9EB537821}"/>
              </a:ext>
            </a:extLst>
          </p:cNvPr>
          <p:cNvSpPr/>
          <p:nvPr userDrawn="1"/>
        </p:nvSpPr>
        <p:spPr>
          <a:xfrm>
            <a:off x="0" y="262753"/>
            <a:ext cx="2765425" cy="4164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DB0C155-8A7C-43CC-9880-AC3AE5A1C484}"/>
              </a:ext>
            </a:extLst>
          </p:cNvPr>
          <p:cNvSpPr/>
          <p:nvPr userDrawn="1"/>
        </p:nvSpPr>
        <p:spPr>
          <a:xfrm>
            <a:off x="2762250" y="261462"/>
            <a:ext cx="457269" cy="417701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D4ECD3F-7969-485E-B278-53AC0106BB8A}"/>
              </a:ext>
            </a:extLst>
          </p:cNvPr>
          <p:cNvGrpSpPr/>
          <p:nvPr userDrawn="1"/>
        </p:nvGrpSpPr>
        <p:grpSpPr>
          <a:xfrm>
            <a:off x="4707584" y="807282"/>
            <a:ext cx="7484416" cy="444970"/>
            <a:chOff x="4707584" y="910048"/>
            <a:chExt cx="7484416" cy="44497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25E91AE-8319-479A-ADB1-63FB2919E1FE}"/>
                </a:ext>
              </a:extLst>
            </p:cNvPr>
            <p:cNvSpPr/>
            <p:nvPr/>
          </p:nvSpPr>
          <p:spPr>
            <a:xfrm>
              <a:off x="5164853" y="910048"/>
              <a:ext cx="7027147" cy="44496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ight Triangle 21">
              <a:extLst>
                <a:ext uri="{FF2B5EF4-FFF2-40B4-BE49-F238E27FC236}">
                  <a16:creationId xmlns:a16="http://schemas.microsoft.com/office/drawing/2014/main" id="{F552B3A4-7B10-43CC-A171-543453CE49FF}"/>
                </a:ext>
              </a:extLst>
            </p:cNvPr>
            <p:cNvSpPr/>
            <p:nvPr/>
          </p:nvSpPr>
          <p:spPr>
            <a:xfrm rot="10800000">
              <a:off x="4707584" y="910048"/>
              <a:ext cx="457269" cy="444970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3907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515" y="152008"/>
            <a:ext cx="10962967" cy="566719"/>
          </a:xfrm>
        </p:spPr>
        <p:txBody>
          <a:bodyPr>
            <a:normAutofit/>
          </a:bodyPr>
          <a:lstStyle>
            <a:lvl1pPr algn="ctr">
              <a:defRPr sz="2800" b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514" y="1211301"/>
            <a:ext cx="10962967" cy="4351338"/>
          </a:xfrm>
        </p:spPr>
        <p:txBody>
          <a:bodyPr/>
          <a:lstStyle>
            <a:lvl1pPr marL="341313" indent="-341313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Ø"/>
              <a:defRPr sz="2400"/>
            </a:lvl1pPr>
            <a:lvl2pPr marL="742950" indent="-285750">
              <a:buClr>
                <a:srgbClr val="00B050"/>
              </a:buClr>
              <a:buSzPct val="88000"/>
              <a:buFont typeface="Wingdings" panose="05000000000000000000" pitchFamily="2" charset="2"/>
              <a:buChar char="v"/>
              <a:defRPr sz="2000">
                <a:solidFill>
                  <a:srgbClr val="0070C0"/>
                </a:solidFill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FE884D-58A3-4184-AB17-66534DCC4DB6}"/>
              </a:ext>
            </a:extLst>
          </p:cNvPr>
          <p:cNvGrpSpPr/>
          <p:nvPr userDrawn="1"/>
        </p:nvGrpSpPr>
        <p:grpSpPr>
          <a:xfrm>
            <a:off x="0" y="6163799"/>
            <a:ext cx="12192000" cy="733878"/>
            <a:chOff x="0" y="6163799"/>
            <a:chExt cx="12192000" cy="73387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B81B90C-32BC-4424-9FC3-8820F4F831FD}"/>
                </a:ext>
              </a:extLst>
            </p:cNvPr>
            <p:cNvSpPr/>
            <p:nvPr/>
          </p:nvSpPr>
          <p:spPr>
            <a:xfrm>
              <a:off x="0" y="6163799"/>
              <a:ext cx="12192000" cy="733878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CFAECF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1D30BB6-D616-40CE-B2FB-BBE33F3A2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4694" y="6201502"/>
              <a:ext cx="2445810" cy="608531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1D12693-52E7-4A60-B43B-D0DFA28FF4B8}"/>
                </a:ext>
              </a:extLst>
            </p:cNvPr>
            <p:cNvSpPr/>
            <p:nvPr/>
          </p:nvSpPr>
          <p:spPr>
            <a:xfrm>
              <a:off x="3921219" y="6374350"/>
              <a:ext cx="4693357" cy="3693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b="1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Where Materials Begin &amp; Society Benefits</a:t>
              </a:r>
            </a:p>
          </p:txBody>
        </p:sp>
        <p:pic>
          <p:nvPicPr>
            <p:cNvPr id="12" name="Picture 6" descr="G:\Apodaca Work Current\NSF logo\NEW NSF Logo Design\Final\BitmapLogo_NOLayers_F.png">
              <a:extLst>
                <a:ext uri="{FF2B5EF4-FFF2-40B4-BE49-F238E27FC236}">
                  <a16:creationId xmlns:a16="http://schemas.microsoft.com/office/drawing/2014/main" id="{F15D63B7-D6AC-4D16-A3FF-67A9EA8A3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0381" y="6201502"/>
              <a:ext cx="647112" cy="6507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1879F59-781A-49BB-BF9A-CCA5B51EF70B}"/>
              </a:ext>
            </a:extLst>
          </p:cNvPr>
          <p:cNvSpPr txBox="1">
            <a:spLocks/>
          </p:cNvSpPr>
          <p:nvPr userDrawn="1"/>
        </p:nvSpPr>
        <p:spPr>
          <a:xfrm>
            <a:off x="8763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B52E7C3-15CD-4B7F-B5C0-8618139B0E1C}" type="slidenum">
              <a:rPr lang="en-US" sz="2000" smtClean="0">
                <a:solidFill>
                  <a:schemeClr val="tx1"/>
                </a:solidFill>
              </a:rPr>
              <a:t>‹#›</a:t>
            </a:fld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C6F2311-A370-47F6-8671-AADFADC6F053}"/>
              </a:ext>
            </a:extLst>
          </p:cNvPr>
          <p:cNvSpPr txBox="1"/>
          <p:nvPr userDrawn="1"/>
        </p:nvSpPr>
        <p:spPr>
          <a:xfrm>
            <a:off x="25052" y="-3562"/>
            <a:ext cx="12192000" cy="131031"/>
          </a:xfrm>
          <a:prstGeom prst="rect">
            <a:avLst/>
          </a:prstGeom>
          <a:gradFill>
            <a:gsLst>
              <a:gs pos="0">
                <a:schemeClr val="accent6"/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square" rtlCol="0">
            <a:spAutoFit/>
          </a:bodyPr>
          <a:lstStyle/>
          <a:p>
            <a:endParaRPr lang="en-US" sz="400" dirty="0"/>
          </a:p>
        </p:txBody>
      </p:sp>
      <p:sp>
        <p:nvSpPr>
          <p:cNvPr id="7" name="hcSlideMaster.1_Title and ContentHeader">
            <a:extLst>
              <a:ext uri="{FF2B5EF4-FFF2-40B4-BE49-F238E27FC236}">
                <a16:creationId xmlns:a16="http://schemas.microsoft.com/office/drawing/2014/main" id="{0F10F7D9-9545-70EC-36A7-C1567C3AB29E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0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FBA00-CEC0-FF45-A57B-8470651015F1}" type="datetimeFigureOut">
              <a:rPr lang="en-US" smtClean="0"/>
              <a:t>5/15/24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hcSlideMaster.BlankHeader">
            <a:extLst>
              <a:ext uri="{FF2B5EF4-FFF2-40B4-BE49-F238E27FC236}">
                <a16:creationId xmlns:a16="http://schemas.microsoft.com/office/drawing/2014/main" id="{F41EB265-4203-FF1B-9937-8E54D3A8607C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80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FBA00-CEC0-FF45-A57B-8470651015F1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91C77-9858-7D47-A426-16DA40626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32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5" r:id="rId3"/>
    <p:sldLayoutId id="2147483684" r:id="rId4"/>
    <p:sldLayoutId id="214748367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F59F56C-CEF7-F252-EC1B-9B65C3815178}"/>
              </a:ext>
            </a:extLst>
          </p:cNvPr>
          <p:cNvSpPr txBox="1">
            <a:spLocks/>
          </p:cNvSpPr>
          <p:nvPr/>
        </p:nvSpPr>
        <p:spPr>
          <a:xfrm>
            <a:off x="3984103" y="127452"/>
            <a:ext cx="8060116" cy="566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Rapid Generation and Screening of Complex Polymer Morphologies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C7D99B-1EFC-61F2-9703-F085A3591D9E}"/>
              </a:ext>
            </a:extLst>
          </p:cNvPr>
          <p:cNvSpPr txBox="1"/>
          <p:nvPr/>
        </p:nvSpPr>
        <p:spPr>
          <a:xfrm>
            <a:off x="147781" y="200554"/>
            <a:ext cx="26667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UC Santa Barbara MRSEC </a:t>
            </a: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DMR-2308708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FA201F-7E38-222E-3666-0F5295187A8C}"/>
              </a:ext>
            </a:extLst>
          </p:cNvPr>
          <p:cNvSpPr txBox="1"/>
          <p:nvPr/>
        </p:nvSpPr>
        <p:spPr>
          <a:xfrm>
            <a:off x="5994400" y="862085"/>
            <a:ext cx="5052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Chris Bates and Craig Hawker (UC Santa Barbara)</a:t>
            </a:r>
          </a:p>
        </p:txBody>
      </p:sp>
      <p:sp>
        <p:nvSpPr>
          <p:cNvPr id="11" name="Text Box 28">
            <a:extLst>
              <a:ext uri="{FF2B5EF4-FFF2-40B4-BE49-F238E27FC236}">
                <a16:creationId xmlns:a16="http://schemas.microsoft.com/office/drawing/2014/main" id="{497B452A-7E74-750D-1BF9-14450F9B5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187" y="1200639"/>
            <a:ext cx="4779908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Block copolymers, with their complex morphologies, are widely used in many applications. A grand challenge associated with these materials is accelerating their design and discovery. 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UC Santa Barbara MRSEC researchers have developed a versatile and efficient strategy by rapidly building expansive, high-quality, and detailed block copolymer libraries through a combination of controlled polymerization and chromatographic separation. X-ray scattering studies aid in screening block copolymer morphology. 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family of 16 parent </a:t>
            </a:r>
            <a:r>
              <a:rPr lang="en-US" sz="1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diblock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copolymers was synthesized and separated, leading to over 300 distinct and well-defined samples at the multigram scale, and spanning a wide range of compositions with exceptional resolution in volume fraction and domain spacing. 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precise location of order-order boundaries and the identification of morphologies with extremely narrow windows of stability are possible with these methods.</a:t>
            </a:r>
            <a:endParaRPr lang="en-US" sz="1400" dirty="0"/>
          </a:p>
        </p:txBody>
      </p:sp>
      <p:sp>
        <p:nvSpPr>
          <p:cNvPr id="13" name="Rectangle 37">
            <a:extLst>
              <a:ext uri="{FF2B5EF4-FFF2-40B4-BE49-F238E27FC236}">
                <a16:creationId xmlns:a16="http://schemas.microsoft.com/office/drawing/2014/main" id="{42533880-C9A3-31C5-2550-1719D9FB8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4113" y="1318221"/>
            <a:ext cx="6897452" cy="42556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807BB26-4F6B-EEA1-E89E-33CFB931E8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0076981" y="5449001"/>
            <a:ext cx="811215" cy="2088783"/>
          </a:xfrm>
          <a:prstGeom prst="rect">
            <a:avLst/>
          </a:prstGeom>
        </p:spPr>
      </p:pic>
      <p:sp>
        <p:nvSpPr>
          <p:cNvPr id="24" name="flSlide132Footer" descr="  ">
            <a:extLst>
              <a:ext uri="{FF2B5EF4-FFF2-40B4-BE49-F238E27FC236}">
                <a16:creationId xmlns:a16="http://schemas.microsoft.com/office/drawing/2014/main" id="{B923A301-1B35-76BE-D5D0-B71DB711A487}"/>
              </a:ext>
            </a:extLst>
          </p:cNvPr>
          <p:cNvSpPr txBox="1"/>
          <p:nvPr/>
        </p:nvSpPr>
        <p:spPr>
          <a:xfrm>
            <a:off x="0" y="6537960"/>
            <a:ext cx="242374" cy="223138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850">
                <a:solidFill>
                  <a:srgbClr val="000000"/>
                </a:solidFill>
                <a:latin typeface="Microsoft Sans Serif" panose="020B0604020202020204" pitchFamily="34" charset="0"/>
              </a:rPr>
              <a:t>  </a:t>
            </a:r>
          </a:p>
        </p:txBody>
      </p:sp>
      <p:sp>
        <p:nvSpPr>
          <p:cNvPr id="25" name="hcSlide132Header">
            <a:extLst>
              <a:ext uri="{FF2B5EF4-FFF2-40B4-BE49-F238E27FC236}">
                <a16:creationId xmlns:a16="http://schemas.microsoft.com/office/drawing/2014/main" id="{D1B9DD72-0991-8E27-8B97-CE240360EC1C}"/>
              </a:ext>
            </a:extLst>
          </p:cNvPr>
          <p:cNvSpPr txBox="1"/>
          <p:nvPr/>
        </p:nvSpPr>
        <p:spPr>
          <a:xfrm>
            <a:off x="5994400" y="0"/>
            <a:ext cx="184731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endParaRPr lang="en-US"/>
          </a:p>
        </p:txBody>
      </p:sp>
      <p:pic>
        <p:nvPicPr>
          <p:cNvPr id="3" name="Picture 2" descr="Scheme of the rapid polymer preparation and separation, and typical results of small-angle X-ray scattering showing the different obtained block-copolymer morphologies.  ">
            <a:extLst>
              <a:ext uri="{FF2B5EF4-FFF2-40B4-BE49-F238E27FC236}">
                <a16:creationId xmlns:a16="http://schemas.microsoft.com/office/drawing/2014/main" id="{41835453-9512-A6B9-D071-E57E1DE970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9431" y="1359465"/>
            <a:ext cx="6746815" cy="354910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3EC212-E257-2DBE-A3A1-F166969A85CC}"/>
              </a:ext>
            </a:extLst>
          </p:cNvPr>
          <p:cNvSpPr txBox="1"/>
          <p:nvPr/>
        </p:nvSpPr>
        <p:spPr>
          <a:xfrm>
            <a:off x="5154113" y="5573866"/>
            <a:ext cx="68974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Murphy,</a:t>
            </a:r>
            <a:r>
              <a:rPr lang="en-US" sz="1200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Skala,</a:t>
            </a:r>
            <a:r>
              <a:rPr lang="en-US" sz="1200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Kottage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200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Kohl,</a:t>
            </a:r>
            <a:r>
              <a:rPr lang="en-US" sz="1200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Li,</a:t>
            </a:r>
            <a:r>
              <a:rPr lang="en-US" sz="1200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Zhang,</a:t>
            </a:r>
            <a:r>
              <a:rPr lang="en-US" sz="1200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Hawke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r,</a:t>
            </a:r>
            <a:r>
              <a:rPr lang="en-US" sz="1200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Bates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Accelerated discovery and mapping of block copolymer phase diagrams,</a:t>
            </a:r>
            <a:r>
              <a:rPr lang="en-US" sz="12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Phys. Rev. Mater.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(2024) </a:t>
            </a:r>
            <a:r>
              <a:rPr lang="en-US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015602. DOI: 10.1103/PhysRevMaterials.8.015602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CE1F33-8E91-747F-2CC6-20CD0EE8DCF6}"/>
              </a:ext>
            </a:extLst>
          </p:cNvPr>
          <p:cNvSpPr txBox="1"/>
          <p:nvPr/>
        </p:nvSpPr>
        <p:spPr>
          <a:xfrm>
            <a:off x="5229431" y="4908571"/>
            <a:ext cx="610906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Scheme of the synthesis and separation of block copolymers and a typical morphology analysis as a function of molecular weight and phase fraction.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66026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3050</TotalTime>
  <Words>355</Words>
  <Application>Microsoft Macintosh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Sitka Subheading</vt:lpstr>
      <vt:lpstr>Arial</vt:lpstr>
      <vt:lpstr>Calibri</vt:lpstr>
      <vt:lpstr>Calibri Light</vt:lpstr>
      <vt:lpstr>Helvetica Neue</vt:lpstr>
      <vt:lpstr>Microsoft Sans Serif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TD</dc:creator>
  <cp:lastModifiedBy>Microsoft Office User</cp:lastModifiedBy>
  <cp:revision>278</cp:revision>
  <cp:lastPrinted>2018-03-20T12:31:18Z</cp:lastPrinted>
  <dcterms:created xsi:type="dcterms:W3CDTF">2017-10-05T17:34:54Z</dcterms:created>
  <dcterms:modified xsi:type="dcterms:W3CDTF">2024-05-15T22:40:19Z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9b3d174c-23b2-471b-a915-ef0585a807c5</vt:lpwstr>
  </property>
  <property fmtid="{D5CDD505-2E9C-101B-9397-08002B2CF9AE}" pid="3" name="ContainsCUI">
    <vt:lpwstr>No</vt:lpwstr>
  </property>
</Properties>
</file>