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17" autoAdjust="0"/>
    <p:restoredTop sz="78453" autoAdjust="0"/>
  </p:normalViewPr>
  <p:slideViewPr>
    <p:cSldViewPr snapToGrid="0" snapToObjects="1">
      <p:cViewPr varScale="1">
        <p:scale>
          <a:sx n="65" d="100"/>
          <a:sy n="65" d="100"/>
        </p:scale>
        <p:origin x="1474" y="58"/>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5/7/2025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5/7/2025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What Has Been Achieved: </a:t>
            </a:r>
            <a:r>
              <a:rPr lang="en-US" sz="1200" b="0" dirty="0">
                <a:solidFill>
                  <a:schemeClr val="tx1"/>
                </a:solidFill>
                <a:latin typeface="+mn-lt"/>
              </a:rPr>
              <a:t>By understanding the compositional boundaries of the Ga-based </a:t>
            </a:r>
            <a:r>
              <a:rPr lang="en-US" sz="1200" b="0" dirty="0" err="1">
                <a:solidFill>
                  <a:schemeClr val="tx1"/>
                </a:solidFill>
                <a:latin typeface="+mn-lt"/>
              </a:rPr>
              <a:t>tetrahelices</a:t>
            </a:r>
            <a:r>
              <a:rPr lang="en-US" sz="1200" b="0" dirty="0">
                <a:solidFill>
                  <a:schemeClr val="tx1"/>
                </a:solidFill>
                <a:latin typeface="+mn-lt"/>
              </a:rPr>
              <a:t> in the III-VI-VII class of 1D van der Waals helices, we demonstrated, for the first time, the discovery of a bulk single crystal that features weakly bound helical chains of </a:t>
            </a:r>
            <a:r>
              <a:rPr lang="en-US" sz="1200" b="0" dirty="0" err="1">
                <a:solidFill>
                  <a:schemeClr val="tx1"/>
                </a:solidFill>
                <a:latin typeface="+mn-lt"/>
              </a:rPr>
              <a:t>GaSI</a:t>
            </a:r>
            <a:r>
              <a:rPr lang="en-US" sz="1200" b="0" dirty="0">
                <a:solidFill>
                  <a:schemeClr val="tx1"/>
                </a:solidFill>
                <a:latin typeface="+mn-lt"/>
              </a:rPr>
              <a:t> which is characterized by a non-natural </a:t>
            </a:r>
            <a:r>
              <a:rPr lang="en-US" sz="1200" dirty="0">
                <a:latin typeface="Arial" panose="020B0604020202020204" pitchFamily="34" charset="0"/>
                <a:cs typeface="Arial" panose="020B0604020202020204" pitchFamily="34" charset="0"/>
              </a:rPr>
              <a:t>helical cross section in a “</a:t>
            </a:r>
            <a:r>
              <a:rPr lang="en-US" sz="1200" i="1" dirty="0" err="1">
                <a:latin typeface="Arial" panose="020B0604020202020204" pitchFamily="34" charset="0"/>
                <a:cs typeface="Arial" panose="020B0604020202020204" pitchFamily="34" charset="0"/>
              </a:rPr>
              <a:t>squircle</a:t>
            </a:r>
            <a:r>
              <a:rPr lang="en-US" sz="1200" dirty="0">
                <a:latin typeface="Arial" panose="020B0604020202020204" pitchFamily="34" charset="0"/>
                <a:cs typeface="Arial" panose="020B0604020202020204" pitchFamily="34" charset="0"/>
              </a:rPr>
              <a:t>” geometry (hybrid between a square and a circle). Complementary to experimental single crystal X-ray diffraction, we confirmed the stability of the </a:t>
            </a:r>
            <a:r>
              <a:rPr lang="en-US" sz="1200" dirty="0" err="1">
                <a:latin typeface="Arial" panose="020B0604020202020204" pitchFamily="34" charset="0"/>
                <a:cs typeface="Arial" panose="020B0604020202020204" pitchFamily="34" charset="0"/>
              </a:rPr>
              <a:t>squircular</a:t>
            </a:r>
            <a:r>
              <a:rPr lang="en-US" sz="1200" dirty="0">
                <a:latin typeface="Arial" panose="020B0604020202020204" pitchFamily="34" charset="0"/>
                <a:cs typeface="Arial" panose="020B0604020202020204" pitchFamily="34" charset="0"/>
              </a:rPr>
              <a:t> geometry using first principles calculations of both the thermodynamic stability and the electronic band structure. The variability of short and long bonds along the helical chain imparts a unique oscillating curvature and torsion that has never been observed both in organic and inorganic helical phases known in the literature. Due to this pseudo-four-fold symmetry, </a:t>
            </a:r>
            <a:r>
              <a:rPr lang="en-US" sz="1200" dirty="0" err="1">
                <a:latin typeface="Arial" panose="020B0604020202020204" pitchFamily="34" charset="0"/>
                <a:cs typeface="Arial" panose="020B0604020202020204" pitchFamily="34" charset="0"/>
              </a:rPr>
              <a:t>GaSI</a:t>
            </a:r>
            <a:r>
              <a:rPr lang="en-US" sz="1200" dirty="0">
                <a:latin typeface="Arial" panose="020B0604020202020204" pitchFamily="34" charset="0"/>
                <a:cs typeface="Arial" panose="020B0604020202020204" pitchFamily="34" charset="0"/>
              </a:rPr>
              <a:t> crystallized in an unprecedented non-centrosymmetric primitive unit cell (P-4) which, owing to its lack of inversion symmetry, manifests pronounced second harmonic generation from 800 nm to 400 nm.</a:t>
            </a:r>
            <a:endParaRPr lang="en-US" sz="1200" b="1" dirty="0">
              <a:solidFill>
                <a:schemeClr val="tx1"/>
              </a:solidFill>
              <a:latin typeface="+mn-lt"/>
            </a:endParaRPr>
          </a:p>
          <a:p>
            <a:endParaRPr lang="en-US" sz="1600" b="0" dirty="0"/>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This is a significant breakthrough in the discovery of new inorganic helical crystals that will manifest chiral collective states. This will also lead to a deeper understanding of how compositional parameters directly alter both the chiral ordering in extended lattices and their resulting physical states. Our discovery is a step closer towards developing a chemical and materials design rules to deterministically program helicity in the solid state.</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This achievement, and its broader implications in the understanding of the chemistry and physics of helical solid state materials, is one of the two pillars of the SEED project wherein we seek to couple chiral/helical materials with magnetic materials to realize unique hybridized chiral/non-reciprocal excitations (magnon-polaron) at the solid-solid interface. This discovery, along with the realization of novel helical inorganic crystals based on this model phase, addresses the significant and non-trivial materials vacuum of available chiral/helical materials that can be interfaced with magnetic materials to achieve our goal of inducing interfacial hybridized chiral/non-reciprocal excitations.</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i="1" dirty="0">
                <a:solidFill>
                  <a:srgbClr val="222222"/>
                </a:solidFill>
                <a:effectLst/>
                <a:latin typeface="Arial" panose="020B0604020202020204" pitchFamily="34" charset="0"/>
              </a:rPr>
              <a:t>J. Am. Chem. Soc.</a:t>
            </a:r>
            <a:r>
              <a:rPr lang="en-US" sz="1200" b="0" i="0" dirty="0">
                <a:solidFill>
                  <a:srgbClr val="222222"/>
                </a:solidFill>
                <a:effectLst/>
                <a:latin typeface="Arial" panose="020B0604020202020204" pitchFamily="34" charset="0"/>
              </a:rPr>
              <a:t>, </a:t>
            </a:r>
            <a:r>
              <a:rPr lang="en-US" sz="1200" b="1" i="0" dirty="0">
                <a:solidFill>
                  <a:srgbClr val="222222"/>
                </a:solidFill>
                <a:effectLst/>
                <a:latin typeface="Arial" panose="020B0604020202020204" pitchFamily="34" charset="0"/>
              </a:rPr>
              <a:t>2024</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146, </a:t>
            </a:r>
            <a:r>
              <a:rPr lang="en-US" sz="1200" b="0" i="0" dirty="0">
                <a:solidFill>
                  <a:srgbClr val="222222"/>
                </a:solidFill>
                <a:effectLst/>
                <a:latin typeface="Arial" panose="020B0604020202020204" pitchFamily="34" charset="0"/>
              </a:rPr>
              <a:t>(33), 22881-22886.</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285111" y="168064"/>
            <a:ext cx="7759108" cy="56671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2000" b="1" dirty="0">
                <a:solidFill>
                  <a:srgbClr val="C00000"/>
                </a:solidFill>
                <a:latin typeface="Arial" panose="020B0604020202020204" pitchFamily="34" charset="0"/>
                <a:cs typeface="Arial" panose="020B0604020202020204" pitchFamily="34" charset="0"/>
              </a:rPr>
              <a:t>Discovery of Helical Inorganic Crystals as Building Blocks for Chiral and Non-reciprocal Excitations </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UCI MRSEC </a:t>
            </a:r>
          </a:p>
          <a:p>
            <a:r>
              <a:rPr lang="en-US" sz="1400" b="1" dirty="0">
                <a:latin typeface="Arial" panose="020B0604020202020204" pitchFamily="34" charset="0"/>
                <a:cs typeface="Arial" panose="020B0604020202020204" pitchFamily="34" charset="0"/>
              </a:rPr>
              <a:t>DMR-2011967</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306288" y="743910"/>
            <a:ext cx="6737931" cy="584775"/>
          </a:xfrm>
          <a:prstGeom prst="rect">
            <a:avLst/>
          </a:prstGeom>
          <a:noFill/>
        </p:spPr>
        <p:txBody>
          <a:bodyPr wrap="square" rtlCol="0">
            <a:spAutoFit/>
          </a:bodyPr>
          <a:lstStyle/>
          <a:p>
            <a:pPr algn="r"/>
            <a:r>
              <a:rPr lang="en-US" sz="1600" b="1" dirty="0">
                <a:latin typeface="Arial" panose="020B0604020202020204" pitchFamily="34" charset="0"/>
                <a:cs typeface="Arial" panose="020B0604020202020204" pitchFamily="34" charset="0"/>
              </a:rPr>
              <a:t>M. </a:t>
            </a:r>
            <a:r>
              <a:rPr lang="en-US" sz="1600" b="1" dirty="0" err="1">
                <a:latin typeface="Arial" panose="020B0604020202020204" pitchFamily="34" charset="0"/>
                <a:cs typeface="Arial" panose="020B0604020202020204" pitchFamily="34" charset="0"/>
              </a:rPr>
              <a:t>Arguilla</a:t>
            </a:r>
            <a:r>
              <a:rPr lang="en-US" sz="16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W. Ho</a:t>
            </a:r>
            <a:r>
              <a:rPr lang="en-US" sz="160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I. </a:t>
            </a:r>
            <a:r>
              <a:rPr lang="en-US" sz="1600" b="1" dirty="0" err="1">
                <a:latin typeface="Arial" panose="020B0604020202020204" pitchFamily="34" charset="0"/>
                <a:cs typeface="Arial" panose="020B0604020202020204" pitchFamily="34" charset="0"/>
              </a:rPr>
              <a:t>Krivorotov</a:t>
            </a:r>
            <a:r>
              <a:rPr lang="en-US" sz="1600" b="1" dirty="0">
                <a:latin typeface="Arial" panose="020B0604020202020204" pitchFamily="34" charset="0"/>
                <a:cs typeface="Arial" panose="020B0604020202020204" pitchFamily="34" charset="0"/>
              </a:rPr>
              <a:t>, E.M.Y. Lee</a:t>
            </a:r>
            <a:r>
              <a:rPr lang="en-US" sz="1600" dirty="0">
                <a:latin typeface="Arial" panose="020B0604020202020204" pitchFamily="34" charset="0"/>
                <a:cs typeface="Arial" panose="020B0604020202020204" pitchFamily="34" charset="0"/>
              </a:rPr>
              <a:t>, </a:t>
            </a:r>
          </a:p>
          <a:p>
            <a:pPr algn="r"/>
            <a:r>
              <a:rPr lang="en-US" sz="1600" b="1" dirty="0">
                <a:latin typeface="Arial" panose="020B0604020202020204" pitchFamily="34" charset="0"/>
                <a:cs typeface="Arial" panose="020B0604020202020204" pitchFamily="34" charset="0"/>
              </a:rPr>
              <a:t>J. </a:t>
            </a:r>
            <a:r>
              <a:rPr lang="en-US" sz="1600" b="1" dirty="0" err="1">
                <a:latin typeface="Arial" panose="020B0604020202020204" pitchFamily="34" charset="0"/>
                <a:cs typeface="Arial" panose="020B0604020202020204" pitchFamily="34" charset="0"/>
              </a:rPr>
              <a:t>Romhanyi</a:t>
            </a:r>
            <a:r>
              <a:rPr lang="en-US" sz="1600" dirty="0">
                <a:latin typeface="Arial" panose="020B0604020202020204" pitchFamily="34" charset="0"/>
                <a:cs typeface="Arial" panose="020B0604020202020204" pitchFamily="34" charset="0"/>
              </a:rPr>
              <a:t>, and </a:t>
            </a:r>
            <a:r>
              <a:rPr lang="en-US" sz="1600" b="1" dirty="0">
                <a:latin typeface="Arial" panose="020B0604020202020204" pitchFamily="34" charset="0"/>
                <a:cs typeface="Arial" panose="020B0604020202020204" pitchFamily="34" charset="0"/>
              </a:rPr>
              <a:t>R. Wu</a:t>
            </a:r>
            <a:r>
              <a:rPr lang="en-US" sz="1600" dirty="0">
                <a:latin typeface="Arial" panose="020B0604020202020204" pitchFamily="34" charset="0"/>
                <a:cs typeface="Arial" panose="020B0604020202020204" pitchFamily="34" charset="0"/>
              </a:rPr>
              <a:t> (University of California, Irvine)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3" name="TextBox 2">
            <a:extLst>
              <a:ext uri="{FF2B5EF4-FFF2-40B4-BE49-F238E27FC236}">
                <a16:creationId xmlns:a16="http://schemas.microsoft.com/office/drawing/2014/main" id="{62B22FD5-0EC8-DC9A-9822-32A3946CCCB3}"/>
              </a:ext>
            </a:extLst>
          </p:cNvPr>
          <p:cNvSpPr txBox="1"/>
          <p:nvPr/>
        </p:nvSpPr>
        <p:spPr>
          <a:xfrm>
            <a:off x="121187" y="1299703"/>
            <a:ext cx="6178878" cy="1323439"/>
          </a:xfrm>
          <a:prstGeom prst="rect">
            <a:avLst/>
          </a:prstGeom>
          <a:noFill/>
        </p:spPr>
        <p:txBody>
          <a:bodyPr wrap="square" rtlCol="0">
            <a:spAutoFit/>
          </a:bodyPr>
          <a:lstStyle/>
          <a:p>
            <a:pPr algn="just"/>
            <a:r>
              <a:rPr lang="en-US" sz="1600" i="1" dirty="0">
                <a:latin typeface="Arial" panose="020B0604020202020204" pitchFamily="34" charset="0"/>
                <a:cs typeface="Arial" panose="020B0604020202020204" pitchFamily="34" charset="0"/>
              </a:rPr>
              <a:t>The realization of chiral and non-reciprocal excitations in inorganic crystalline materials necessitates the development of new atomically-precise chiral solid state crystals and understand their fundamental optical/electronic states that arise from the resulting structures</a:t>
            </a:r>
          </a:p>
        </p:txBody>
      </p:sp>
      <p:sp>
        <p:nvSpPr>
          <p:cNvPr id="4" name="TextBox 3">
            <a:extLst>
              <a:ext uri="{FF2B5EF4-FFF2-40B4-BE49-F238E27FC236}">
                <a16:creationId xmlns:a16="http://schemas.microsoft.com/office/drawing/2014/main" id="{82CA43B2-D813-C880-B35B-19EDC033D34D}"/>
              </a:ext>
            </a:extLst>
          </p:cNvPr>
          <p:cNvSpPr txBox="1"/>
          <p:nvPr/>
        </p:nvSpPr>
        <p:spPr>
          <a:xfrm>
            <a:off x="147781" y="5640684"/>
            <a:ext cx="6152284" cy="600164"/>
          </a:xfrm>
          <a:prstGeom prst="rect">
            <a:avLst/>
          </a:prstGeom>
          <a:noFill/>
        </p:spPr>
        <p:txBody>
          <a:bodyPr wrap="square" rtlCol="0">
            <a:spAutoFit/>
          </a:bodyPr>
          <a:lstStyle/>
          <a:p>
            <a:pPr algn="just"/>
            <a:r>
              <a:rPr lang="en-US" sz="1100" b="0" i="0" dirty="0" err="1">
                <a:solidFill>
                  <a:srgbClr val="222222"/>
                </a:solidFill>
                <a:effectLst/>
                <a:latin typeface="Arial" panose="020B0604020202020204" pitchFamily="34" charset="0"/>
              </a:rPr>
              <a:t>Dold</a:t>
            </a:r>
            <a:r>
              <a:rPr lang="en-US" sz="1100" b="0" i="0" dirty="0">
                <a:solidFill>
                  <a:srgbClr val="222222"/>
                </a:solidFill>
                <a:effectLst/>
                <a:latin typeface="Arial" panose="020B0604020202020204" pitchFamily="34" charset="0"/>
              </a:rPr>
              <a:t>, </a:t>
            </a:r>
            <a:r>
              <a:rPr lang="en-US" sz="1100" b="0" i="0" dirty="0" err="1">
                <a:solidFill>
                  <a:srgbClr val="222222"/>
                </a:solidFill>
                <a:effectLst/>
                <a:latin typeface="Arial" panose="020B0604020202020204" pitchFamily="34" charset="0"/>
              </a:rPr>
              <a:t>K.G.,</a:t>
            </a:r>
            <a:r>
              <a:rPr lang="en-US" sz="1100" b="0" i="0" baseline="30000" dirty="0" err="1">
                <a:solidFill>
                  <a:srgbClr val="222222"/>
                </a:solidFill>
                <a:effectLst/>
                <a:latin typeface="Arial" panose="020B0604020202020204" pitchFamily="34" charset="0"/>
              </a:rPr>
              <a:t>o</a:t>
            </a:r>
            <a:r>
              <a:rPr lang="en-US" sz="1100" b="0" i="0" dirty="0">
                <a:solidFill>
                  <a:srgbClr val="222222"/>
                </a:solidFill>
                <a:effectLst/>
                <a:latin typeface="Arial" panose="020B0604020202020204" pitchFamily="34" charset="0"/>
              </a:rPr>
              <a:t> Cordova, </a:t>
            </a:r>
            <a:r>
              <a:rPr lang="en-US" sz="1100" b="0" i="0" dirty="0" err="1">
                <a:solidFill>
                  <a:srgbClr val="222222"/>
                </a:solidFill>
                <a:effectLst/>
                <a:latin typeface="Arial" panose="020B0604020202020204" pitchFamily="34" charset="0"/>
              </a:rPr>
              <a:t>D.L.M.,</a:t>
            </a:r>
            <a:r>
              <a:rPr lang="en-US" sz="1100" b="0" i="0" baseline="30000" dirty="0" err="1">
                <a:solidFill>
                  <a:srgbClr val="222222"/>
                </a:solidFill>
                <a:effectLst/>
                <a:latin typeface="Arial" panose="020B0604020202020204" pitchFamily="34" charset="0"/>
              </a:rPr>
              <a:t>o</a:t>
            </a:r>
            <a:r>
              <a:rPr lang="en-US" sz="1100" b="0" i="0" dirty="0">
                <a:solidFill>
                  <a:srgbClr val="222222"/>
                </a:solidFill>
                <a:effectLst/>
                <a:latin typeface="Arial" panose="020B0604020202020204" pitchFamily="34" charset="0"/>
              </a:rPr>
              <a:t> </a:t>
            </a:r>
            <a:r>
              <a:rPr lang="en-US" sz="1100" b="0" i="0" dirty="0" err="1">
                <a:solidFill>
                  <a:srgbClr val="222222"/>
                </a:solidFill>
                <a:effectLst/>
                <a:latin typeface="Arial" panose="020B0604020202020204" pitchFamily="34" charset="0"/>
              </a:rPr>
              <a:t>Singsen</a:t>
            </a:r>
            <a:r>
              <a:rPr lang="en-US" sz="1100" b="0" i="0" dirty="0">
                <a:solidFill>
                  <a:srgbClr val="222222"/>
                </a:solidFill>
                <a:effectLst/>
                <a:latin typeface="Arial" panose="020B0604020202020204" pitchFamily="34" charset="0"/>
              </a:rPr>
              <a:t>, S., Nguyen, J.Q., Milligan, G.M., </a:t>
            </a:r>
            <a:r>
              <a:rPr lang="en-US" sz="1100" b="0" i="0" dirty="0" err="1">
                <a:solidFill>
                  <a:srgbClr val="222222"/>
                </a:solidFill>
                <a:effectLst/>
                <a:latin typeface="Arial" panose="020B0604020202020204" pitchFamily="34" charset="0"/>
              </a:rPr>
              <a:t>Marracci</a:t>
            </a:r>
            <a:r>
              <a:rPr lang="en-US" sz="1100" b="0" i="0" dirty="0">
                <a:solidFill>
                  <a:srgbClr val="222222"/>
                </a:solidFill>
                <a:effectLst/>
                <a:latin typeface="Arial" panose="020B0604020202020204" pitchFamily="34" charset="0"/>
              </a:rPr>
              <a:t>, M., Yao, Z.F., </a:t>
            </a:r>
            <a:r>
              <a:rPr lang="en-US" sz="1100" b="0" i="0" dirty="0" err="1">
                <a:solidFill>
                  <a:srgbClr val="222222"/>
                </a:solidFill>
                <a:effectLst/>
                <a:latin typeface="Arial" panose="020B0604020202020204" pitchFamily="34" charset="0"/>
              </a:rPr>
              <a:t>Ziller</a:t>
            </a:r>
            <a:r>
              <a:rPr lang="en-US" sz="1100" b="0" i="0" dirty="0">
                <a:solidFill>
                  <a:srgbClr val="222222"/>
                </a:solidFill>
                <a:effectLst/>
                <a:latin typeface="Arial" panose="020B0604020202020204" pitchFamily="34" charset="0"/>
              </a:rPr>
              <a:t>, J.W., Fishman, D.A., Lee, E.M.Y., </a:t>
            </a:r>
            <a:r>
              <a:rPr lang="en-US" sz="1100" b="0" i="0" dirty="0" err="1">
                <a:solidFill>
                  <a:srgbClr val="222222"/>
                </a:solidFill>
                <a:effectLst/>
                <a:latin typeface="Arial" panose="020B0604020202020204" pitchFamily="34" charset="0"/>
              </a:rPr>
              <a:t>Arguilla</a:t>
            </a:r>
            <a:r>
              <a:rPr lang="en-US" sz="1100" b="0" i="0" dirty="0">
                <a:solidFill>
                  <a:srgbClr val="222222"/>
                </a:solidFill>
                <a:effectLst/>
                <a:latin typeface="Arial" panose="020B0604020202020204" pitchFamily="34" charset="0"/>
              </a:rPr>
              <a:t>, M.Q.,* 2024. </a:t>
            </a:r>
            <a:r>
              <a:rPr lang="en-US" sz="1100" b="0" i="0" dirty="0" err="1">
                <a:solidFill>
                  <a:srgbClr val="222222"/>
                </a:solidFill>
                <a:effectLst/>
                <a:latin typeface="Arial" panose="020B0604020202020204" pitchFamily="34" charset="0"/>
              </a:rPr>
              <a:t>GaSI</a:t>
            </a:r>
            <a:r>
              <a:rPr lang="en-US" sz="1100" b="0" i="0" dirty="0">
                <a:solidFill>
                  <a:srgbClr val="222222"/>
                </a:solidFill>
                <a:effectLst/>
                <a:latin typeface="Arial" panose="020B0604020202020204" pitchFamily="34" charset="0"/>
              </a:rPr>
              <a:t>: A Wide-Gap Non-centrosymmetric Helical Crystal. </a:t>
            </a:r>
            <a:r>
              <a:rPr lang="en-US" sz="1100" b="0" i="1" dirty="0">
                <a:solidFill>
                  <a:srgbClr val="222222"/>
                </a:solidFill>
                <a:effectLst/>
                <a:latin typeface="Arial" panose="020B0604020202020204" pitchFamily="34" charset="0"/>
              </a:rPr>
              <a:t>J. Am. Chem. Soc.</a:t>
            </a:r>
            <a:r>
              <a:rPr lang="en-US" sz="1100" b="0" i="0" dirty="0">
                <a:solidFill>
                  <a:srgbClr val="222222"/>
                </a:solidFill>
                <a:effectLst/>
                <a:latin typeface="Arial" panose="020B0604020202020204" pitchFamily="34" charset="0"/>
              </a:rPr>
              <a:t>, </a:t>
            </a:r>
            <a:r>
              <a:rPr lang="en-US" sz="1100" b="1" i="0" dirty="0">
                <a:solidFill>
                  <a:srgbClr val="222222"/>
                </a:solidFill>
                <a:effectLst/>
                <a:latin typeface="Arial" panose="020B0604020202020204" pitchFamily="34" charset="0"/>
              </a:rPr>
              <a:t>2024</a:t>
            </a:r>
            <a:r>
              <a:rPr lang="en-US" sz="1100" b="0" i="0" dirty="0">
                <a:solidFill>
                  <a:srgbClr val="222222"/>
                </a:solidFill>
                <a:effectLst/>
                <a:latin typeface="Arial" panose="020B0604020202020204" pitchFamily="34" charset="0"/>
              </a:rPr>
              <a:t>, </a:t>
            </a:r>
            <a:r>
              <a:rPr lang="en-US" sz="1100" b="0" i="1" dirty="0">
                <a:solidFill>
                  <a:srgbClr val="222222"/>
                </a:solidFill>
                <a:effectLst/>
                <a:latin typeface="Arial" panose="020B0604020202020204" pitchFamily="34" charset="0"/>
              </a:rPr>
              <a:t>146, </a:t>
            </a:r>
            <a:r>
              <a:rPr lang="en-US" sz="1100" b="0" i="0" dirty="0">
                <a:solidFill>
                  <a:srgbClr val="222222"/>
                </a:solidFill>
                <a:effectLst/>
                <a:latin typeface="Arial" panose="020B0604020202020204" pitchFamily="34" charset="0"/>
              </a:rPr>
              <a:t>(33), 22881-22886.</a:t>
            </a:r>
            <a:endParaRPr lang="en-US" sz="11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E60E16DE-DD3A-0050-1649-941F67369F92}"/>
              </a:ext>
            </a:extLst>
          </p:cNvPr>
          <p:cNvSpPr txBox="1"/>
          <p:nvPr/>
        </p:nvSpPr>
        <p:spPr>
          <a:xfrm>
            <a:off x="147781" y="2649254"/>
            <a:ext cx="6178878" cy="3277820"/>
          </a:xfrm>
          <a:prstGeom prst="rect">
            <a:avLst/>
          </a:prstGeom>
          <a:noFill/>
        </p:spPr>
        <p:txBody>
          <a:bodyPr wrap="square" rtlCol="0">
            <a:spAutoFit/>
          </a:bodyPr>
          <a:lstStyle/>
          <a:p>
            <a:pPr marL="182563" indent="-182563" algn="just">
              <a:spcBef>
                <a:spcPts val="600"/>
              </a:spcBef>
              <a:buFont typeface="Arial" panose="020B0604020202020204" pitchFamily="34" charset="0"/>
              <a:buChar char="•"/>
            </a:pPr>
            <a:r>
              <a:rPr lang="en-US" sz="1600" dirty="0">
                <a:latin typeface="Arial" panose="020B0604020202020204" pitchFamily="34" charset="0"/>
                <a:cs typeface="Arial" panose="020B0604020202020204" pitchFamily="34" charset="0"/>
              </a:rPr>
              <a:t>Developed the chemistry to synthesize single crystals of a new 1D van der Waals helical crystal, </a:t>
            </a:r>
            <a:r>
              <a:rPr lang="en-US" sz="1600" dirty="0" err="1">
                <a:latin typeface="Arial" panose="020B0604020202020204" pitchFamily="34" charset="0"/>
                <a:cs typeface="Arial" panose="020B0604020202020204" pitchFamily="34" charset="0"/>
              </a:rPr>
              <a:t>GaSI</a:t>
            </a:r>
            <a:r>
              <a:rPr lang="en-US" sz="1600" dirty="0">
                <a:latin typeface="Arial" panose="020B0604020202020204" pitchFamily="34" charset="0"/>
                <a:cs typeface="Arial" panose="020B0604020202020204" pitchFamily="34" charset="0"/>
              </a:rPr>
              <a:t>, belonging to the deep class of III-VI-VII </a:t>
            </a:r>
            <a:r>
              <a:rPr lang="en-US" sz="1600" dirty="0" err="1">
                <a:latin typeface="Arial" panose="020B0604020202020204" pitchFamily="34" charset="0"/>
                <a:cs typeface="Arial" panose="020B0604020202020204" pitchFamily="34" charset="0"/>
              </a:rPr>
              <a:t>tetrahelices</a:t>
            </a:r>
            <a:endParaRPr lang="en-US" sz="1600" dirty="0">
              <a:latin typeface="Arial" panose="020B0604020202020204" pitchFamily="34" charset="0"/>
              <a:cs typeface="Arial" panose="020B0604020202020204" pitchFamily="34" charset="0"/>
            </a:endParaRPr>
          </a:p>
          <a:p>
            <a:pPr marL="182563" indent="-182563" algn="just">
              <a:spcBef>
                <a:spcPts val="600"/>
              </a:spcBef>
              <a:buFont typeface="Arial" panose="020B0604020202020204" pitchFamily="34" charset="0"/>
              <a:buChar char="•"/>
            </a:pPr>
            <a:r>
              <a:rPr lang="en-US" sz="1600" dirty="0">
                <a:latin typeface="Arial" panose="020B0604020202020204" pitchFamily="34" charset="0"/>
                <a:cs typeface="Arial" panose="020B0604020202020204" pitchFamily="34" charset="0"/>
              </a:rPr>
              <a:t>From first principles calculations and single crystal X-ray diffraction, we observed a stable, non-natural helical cross section in </a:t>
            </a:r>
            <a:r>
              <a:rPr lang="en-US" sz="1600" dirty="0" err="1">
                <a:latin typeface="Arial" panose="020B0604020202020204" pitchFamily="34" charset="0"/>
                <a:cs typeface="Arial" panose="020B0604020202020204" pitchFamily="34" charset="0"/>
              </a:rPr>
              <a:t>GaSI</a:t>
            </a:r>
            <a:r>
              <a:rPr lang="en-US" sz="1600" dirty="0">
                <a:latin typeface="Arial" panose="020B0604020202020204" pitchFamily="34" charset="0"/>
                <a:cs typeface="Arial" panose="020B0604020202020204" pitchFamily="34" charset="0"/>
              </a:rPr>
              <a:t> chains which manifests as a “</a:t>
            </a:r>
            <a:r>
              <a:rPr lang="en-US" sz="1600" i="1" dirty="0" err="1">
                <a:latin typeface="Arial" panose="020B0604020202020204" pitchFamily="34" charset="0"/>
                <a:cs typeface="Arial" panose="020B0604020202020204" pitchFamily="34" charset="0"/>
              </a:rPr>
              <a:t>squircle</a:t>
            </a:r>
            <a:r>
              <a:rPr lang="en-US" sz="1600" dirty="0">
                <a:latin typeface="Arial" panose="020B0604020202020204" pitchFamily="34" charset="0"/>
                <a:cs typeface="Arial" panose="020B0604020202020204" pitchFamily="34" charset="0"/>
              </a:rPr>
              <a:t>” geometry (hybrid between a square and a circle), imparting an oscillating curvature and torsion along the chain</a:t>
            </a:r>
          </a:p>
          <a:p>
            <a:pPr marL="182563" indent="-182563" algn="just">
              <a:spcBef>
                <a:spcPts val="600"/>
              </a:spcBef>
              <a:buFont typeface="Arial" panose="020B0604020202020204" pitchFamily="34" charset="0"/>
              <a:buChar char="•"/>
            </a:pPr>
            <a:r>
              <a:rPr lang="en-US" sz="1600" dirty="0">
                <a:latin typeface="Arial" panose="020B0604020202020204" pitchFamily="34" charset="0"/>
                <a:cs typeface="Arial" panose="020B0604020202020204" pitchFamily="34" charset="0"/>
              </a:rPr>
              <a:t>The 3.7 eV band gap </a:t>
            </a:r>
            <a:r>
              <a:rPr lang="en-US" sz="1600" dirty="0" err="1">
                <a:latin typeface="Arial" panose="020B0604020202020204" pitchFamily="34" charset="0"/>
                <a:cs typeface="Arial" panose="020B0604020202020204" pitchFamily="34" charset="0"/>
              </a:rPr>
              <a:t>GaSI</a:t>
            </a:r>
            <a:r>
              <a:rPr lang="en-US" sz="1600" dirty="0">
                <a:latin typeface="Arial" panose="020B0604020202020204" pitchFamily="34" charset="0"/>
                <a:cs typeface="Arial" panose="020B0604020202020204" pitchFamily="34" charset="0"/>
              </a:rPr>
              <a:t> packs in a newly observed non-centrosymmetric primitive unit cell (</a:t>
            </a:r>
            <a:r>
              <a:rPr lang="en-US" sz="1600" i="1" dirty="0">
                <a:latin typeface="Arial" panose="020B0604020202020204" pitchFamily="34" charset="0"/>
                <a:cs typeface="Arial" panose="020B0604020202020204" pitchFamily="34" charset="0"/>
              </a:rPr>
              <a:t>P-4</a:t>
            </a:r>
            <a:r>
              <a:rPr lang="en-US" sz="1600" dirty="0">
                <a:latin typeface="Arial" panose="020B0604020202020204" pitchFamily="34" charset="0"/>
                <a:cs typeface="Arial" panose="020B0604020202020204" pitchFamily="34" charset="0"/>
              </a:rPr>
              <a:t>) which led to the observation of pronounced second harmonic generation (SHG)</a:t>
            </a:r>
          </a:p>
          <a:p>
            <a:pPr marL="285750" indent="-285750" algn="just">
              <a:spcBef>
                <a:spcPts val="600"/>
              </a:spcBef>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4FC2D451-B7CE-9322-96DF-84D967EDC509}"/>
              </a:ext>
            </a:extLst>
          </p:cNvPr>
          <p:cNvSpPr/>
          <p:nvPr/>
        </p:nvSpPr>
        <p:spPr>
          <a:xfrm>
            <a:off x="147781" y="-20974"/>
            <a:ext cx="3214217" cy="307777"/>
          </a:xfrm>
          <a:prstGeom prst="rect">
            <a:avLst/>
          </a:prstGeom>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b="1" dirty="0">
                <a:solidFill>
                  <a:schemeClr val="accent2">
                    <a:lumMod val="20000"/>
                    <a:lumOff val="80000"/>
                  </a:schemeClr>
                </a:solidFill>
                <a:latin typeface="Arial" panose="020B0604020202020204" pitchFamily="34" charset="0"/>
                <a:cs typeface="Arial" panose="020B0604020202020204" pitchFamily="34" charset="0"/>
              </a:rPr>
              <a:t>2025 Seed Intellectual Merit</a:t>
            </a:r>
          </a:p>
        </p:txBody>
      </p:sp>
      <p:pic>
        <p:nvPicPr>
          <p:cNvPr id="38" name="Picture 37" descr="Figure which includes the non-centrosymmetric primitive unit cell of GaSI which features a squircular cross section. In the bottom left panel, the adhesive formation energies of the experimental GaSI structure, tetragonal circular model, and the left- and right-handed model phases are shown. In the bottom right panel, the overlay image of the SHG micrograph of a single GaSI crystal is shown.">
            <a:extLst>
              <a:ext uri="{FF2B5EF4-FFF2-40B4-BE49-F238E27FC236}">
                <a16:creationId xmlns:a16="http://schemas.microsoft.com/office/drawing/2014/main" id="{FBDAE9C4-9A71-9FE5-90F9-DDA3B67B4EE2}"/>
              </a:ext>
            </a:extLst>
          </p:cNvPr>
          <p:cNvPicPr>
            <a:picLocks noChangeAspect="1"/>
          </p:cNvPicPr>
          <p:nvPr/>
        </p:nvPicPr>
        <p:blipFill>
          <a:blip r:embed="rId4"/>
          <a:stretch>
            <a:fillRect/>
          </a:stretch>
        </p:blipFill>
        <p:spPr>
          <a:xfrm>
            <a:off x="6298083" y="1384021"/>
            <a:ext cx="5956300" cy="4660900"/>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3156</TotalTime>
  <Words>699</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Yizhang Zhou</cp:lastModifiedBy>
  <cp:revision>287</cp:revision>
  <cp:lastPrinted>2018-03-20T12:31:18Z</cp:lastPrinted>
  <dcterms:created xsi:type="dcterms:W3CDTF">2017-10-05T17:34:54Z</dcterms:created>
  <dcterms:modified xsi:type="dcterms:W3CDTF">2025-05-07T21:27:18Z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