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handoutMasterIdLst>
    <p:handoutMasterId r:id="rId4"/>
  </p:handoutMasterIdLst>
  <p:sldIdLst>
    <p:sldId id="387" r:id="rId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2403" autoAdjust="0"/>
  </p:normalViewPr>
  <p:slideViewPr>
    <p:cSldViewPr snapToGrid="0" snapToObjects="1">
      <p:cViewPr varScale="1">
        <p:scale>
          <a:sx n="58" d="100"/>
          <a:sy n="58" d="100"/>
        </p:scale>
        <p:origin x="400" y="52"/>
      </p:cViewPr>
      <p:guideLst/>
    </p:cSldViewPr>
  </p:slideViewPr>
  <p:notesTextViewPr>
    <p:cViewPr>
      <p:scale>
        <a:sx n="3" d="2"/>
        <a:sy n="3" d="2"/>
      </p:scale>
      <p:origin x="0" y="0"/>
    </p:cViewPr>
  </p:notesTextViewPr>
  <p:sorterViewPr>
    <p:cViewPr>
      <p:scale>
        <a:sx n="70" d="100"/>
        <a:sy n="70" d="100"/>
      </p:scale>
      <p:origin x="0" y="-4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4/20/2023</a:t>
            </a:fld>
            <a:endParaRPr lang="en-US"/>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4/20/2023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sz="1400">
                    <a:latin typeface="Helvetica Neue"/>
                    <a:ea typeface="Helvetica Neue"/>
                    <a:cs typeface="Helvetica Neue"/>
                    <a:sym typeface="Helvetica Neue"/>
                  </a:defRPr>
                </a:pPr>
                <a:r>
                  <a:rPr lang="en-US" sz="1400" b="1" dirty="0">
                    <a:solidFill>
                      <a:schemeClr val="tx1"/>
                    </a:solidFill>
                    <a:latin typeface="+mn-lt"/>
                  </a:rPr>
                  <a:t>What Has Been Achieved: </a:t>
                </a:r>
                <a:r>
                  <a:rPr lang="en-US" sz="1400" dirty="0">
                    <a:solidFill>
                      <a:schemeClr val="tx1"/>
                    </a:solidFill>
                    <a:latin typeface="+mn-lt"/>
                  </a:rPr>
                  <a:t>An additional achievement is the discovery of structural ordering in grain bulk of LSTZ0.75. </a:t>
                </a:r>
                <a:r>
                  <a:rPr lang="en-US" sz="1400" dirty="0">
                    <a:latin typeface="+mn-lt"/>
                    <a:cs typeface="Times New Roman" panose="02020603050405020304" pitchFamily="18" charset="0"/>
                  </a:rPr>
                  <a:t>The </a:t>
                </a:r>
                <a:r>
                  <a:rPr lang="en-US" sz="1400" dirty="0">
                    <a:effectLst/>
                    <a:latin typeface="+mn-lt"/>
                    <a:ea typeface="Times New Roman" panose="02020603050405020304" pitchFamily="18" charset="0"/>
                  </a:rPr>
                  <a:t>selected area electron diffraction </a:t>
                </a:r>
                <a:r>
                  <a:rPr lang="en-US" sz="1400" dirty="0">
                    <a:latin typeface="+mn-lt"/>
                    <a:cs typeface="Times New Roman" panose="02020603050405020304" pitchFamily="18" charset="0"/>
                  </a:rPr>
                  <a:t>(SAED) collected from grain bulk exhibits superlattice spots that had failed to be observed in the corresponding FFT pattern. This indicates the existence of short coherence length ordering in LSTZ grain bulk.</a:t>
                </a:r>
              </a:p>
              <a:p>
                <a:pPr defTabSz="914400">
                  <a:defRPr sz="1400">
                    <a:latin typeface="Helvetica Neue"/>
                    <a:ea typeface="Helvetica Neue"/>
                    <a:cs typeface="Helvetica Neue"/>
                    <a:sym typeface="Helvetica Neue"/>
                  </a:defRPr>
                </a:pPr>
                <a:r>
                  <a:rPr lang="en-US" sz="1400" b="1" dirty="0">
                    <a:solidFill>
                      <a:schemeClr val="tx1"/>
                    </a:solidFill>
                    <a:latin typeface="+mn-lt"/>
                  </a:rPr>
                  <a:t>Importance of the Achievement: </a:t>
                </a:r>
                <a:r>
                  <a:rPr lang="en-US" sz="1400" dirty="0">
                    <a:latin typeface="+mn-lt"/>
                    <a:cs typeface="Times New Roman" panose="02020603050405020304" pitchFamily="18" charset="0"/>
                  </a:rPr>
                  <a:t>Further MD simulations show that activation energies (</a:t>
                </a:r>
                <a:r>
                  <a:rPr lang="en-US" sz="1400" i="1" dirty="0" err="1">
                    <a:effectLst/>
                    <a:latin typeface="+mn-lt"/>
                    <a:ea typeface="Times New Roman" panose="02020603050405020304" pitchFamily="18" charset="0"/>
                    <a:cs typeface="Times New Roman" panose="02020603050405020304" pitchFamily="18" charset="0"/>
                  </a:rPr>
                  <a:t>E</a:t>
                </a:r>
                <a:r>
                  <a:rPr lang="en-US" sz="1400" baseline="-25000" dirty="0" err="1">
                    <a:effectLst/>
                    <a:latin typeface="+mn-lt"/>
                    <a:ea typeface="Times New Roman" panose="02020603050405020304" pitchFamily="18" charset="0"/>
                    <a:cs typeface="Times New Roman" panose="02020603050405020304" pitchFamily="18" charset="0"/>
                  </a:rPr>
                  <a:t>a</a:t>
                </a:r>
                <a:r>
                  <a:rPr lang="en-US" sz="1400" dirty="0">
                    <a:latin typeface="+mn-lt"/>
                    <a:cs typeface="Times New Roman" panose="02020603050405020304" pitchFamily="18" charset="0"/>
                  </a:rPr>
                  <a:t>) decrease and room temperature ionic conductivities (</a:t>
                </a:r>
                <a14:m>
                  <m:oMath xmlns:m="http://schemas.openxmlformats.org/officeDocument/2006/math">
                    <m:sSub>
                      <m:sSubPr>
                        <m:ctrlPr>
                          <a:rPr lang="en-US" sz="1400" i="1" smtClean="0">
                            <a:effectLst/>
                            <a:latin typeface="Cambria Math" panose="02040503050406030204" pitchFamily="18" charset="0"/>
                            <a:ea typeface="Cambria Math" panose="02040503050406030204" pitchFamily="18" charset="0"/>
                            <a:cs typeface="Cambria Math" panose="02040503050406030204" pitchFamily="18" charset="0"/>
                          </a:rPr>
                        </m:ctrlPr>
                      </m:sSubPr>
                      <m:e>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𝜎</m:t>
                        </m:r>
                      </m:e>
                      <m:sub>
                        <m:r>
                          <a:rPr lang="en-US" sz="1400" i="1">
                            <a:effectLst/>
                            <a:latin typeface="Cambria Math" panose="02040503050406030204" pitchFamily="18" charset="0"/>
                            <a:ea typeface="Cambria Math" panose="02040503050406030204" pitchFamily="18" charset="0"/>
                            <a:cs typeface="Cambria Math" panose="02040503050406030204" pitchFamily="18" charset="0"/>
                          </a:rPr>
                          <m:t>300 </m:t>
                        </m:r>
                        <m:r>
                          <m:rPr>
                            <m:sty m:val="p"/>
                          </m:rPr>
                          <a:rPr lang="en-US" sz="1400">
                            <a:effectLst/>
                            <a:latin typeface="Cambria Math" panose="02040503050406030204" pitchFamily="18" charset="0"/>
                            <a:ea typeface="Cambria Math" panose="02040503050406030204" pitchFamily="18" charset="0"/>
                            <a:cs typeface="Cambria Math" panose="02040503050406030204" pitchFamily="18" charset="0"/>
                          </a:rPr>
                          <m:t>K</m:t>
                        </m:r>
                      </m:sub>
                    </m:sSub>
                  </m:oMath>
                </a14:m>
                <a:r>
                  <a:rPr lang="en-US" sz="1400" dirty="0">
                    <a:latin typeface="+mn-lt"/>
                    <a:cs typeface="Times New Roman" panose="02020603050405020304" pitchFamily="18" charset="0"/>
                  </a:rPr>
                  <a:t>) increase with increasing disorder. With the SAED results indicating the existence of short coherence length A-site ordering in LSTZ grain bulk and the trend uncovered by simulations, we believe the </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𝜎</m:t>
                        </m:r>
                      </m:e>
                      <m:sub>
                        <m:r>
                          <m:rPr>
                            <m:sty m:val="p"/>
                          </m:rPr>
                          <a:rPr lang="en-US" sz="1400">
                            <a:latin typeface="Cambria Math" panose="02040503050406030204" pitchFamily="18" charset="0"/>
                          </a:rPr>
                          <m:t>b</m:t>
                        </m:r>
                      </m:sub>
                    </m:sSub>
                  </m:oMath>
                </a14:m>
                <a:r>
                  <a:rPr lang="en-US" sz="1400" dirty="0">
                    <a:latin typeface="+mn-lt"/>
                    <a:cs typeface="Times New Roman" panose="02020603050405020304" pitchFamily="18" charset="0"/>
                  </a:rPr>
                  <a:t> of LSTZ can be further enhanced by promoting disorder in A-sites.</a:t>
                </a:r>
                <a:endParaRPr lang="en-US" sz="14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sz="1400">
                    <a:latin typeface="Helvetica Neue"/>
                    <a:ea typeface="Helvetica Neue"/>
                    <a:cs typeface="Helvetica Neue"/>
                    <a:sym typeface="Helvetica Neue"/>
                  </a:defRPr>
                </a:pPr>
                <a:r>
                  <a:rPr lang="en-US" sz="1400" b="1" dirty="0">
                    <a:solidFill>
                      <a:schemeClr val="tx1"/>
                    </a:solidFill>
                    <a:latin typeface="+mn-lt"/>
                  </a:rPr>
                  <a:t>How is the achievement related to the IRG, and how does it help it achieve its goals? </a:t>
                </a:r>
                <a:r>
                  <a:rPr lang="en-US" sz="1400" dirty="0">
                    <a:solidFill>
                      <a:srgbClr val="000000"/>
                    </a:solidFill>
                    <a:effectLst/>
                    <a:latin typeface="+mn-lt"/>
                    <a:ea typeface="Malgun Gothic" panose="020B0503020000020004" pitchFamily="34" charset="-127"/>
                    <a:cs typeface="Calibri" panose="020F0502020204030204" pitchFamily="34" charset="0"/>
                  </a:rPr>
                  <a:t>One of the missions of IRG 1 is to understand how structural, chemical, and electronic nanoscale disorder of interfaces in compositionally complex materials relates to emergent macroscopic functional and mechanical behavior, such as improved conductivity and strength. This study </a:t>
                </a:r>
                <a:r>
                  <a:rPr lang="en-US" sz="1400" dirty="0">
                    <a:effectLst/>
                    <a:latin typeface="+mn-lt"/>
                    <a:ea typeface="Malgun Gothic" panose="020B0503020000020004" pitchFamily="34" charset="-127"/>
                    <a:cs typeface="Times New Roman" panose="02020603050405020304" pitchFamily="18" charset="0"/>
                  </a:rPr>
                  <a:t>establishes an important understanding in the base material of the compositionally complex material that we have further studied. In our other study, we establish compositionally complex perovskite oxides as a new class of Li-ion solid electrolytes and further contributes to the mission of IRG 1. </a:t>
                </a:r>
                <a:endParaRPr lang="en-US" sz="14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mn-lt"/>
                  </a:rPr>
                  <a:t>Where the findings are published: </a:t>
                </a:r>
                <a:r>
                  <a:rPr lang="en-US" sz="1400" b="0" dirty="0">
                    <a:latin typeface="+mn-lt"/>
                    <a:cs typeface="Times New Roman" panose="02020603050405020304" pitchFamily="18" charset="0"/>
                  </a:rPr>
                  <a:t>This work has been accepted in </a:t>
                </a:r>
                <a:r>
                  <a:rPr lang="en-US" sz="1400" b="0" i="1" dirty="0">
                    <a:latin typeface="+mn-lt"/>
                    <a:cs typeface="Times New Roman" panose="02020603050405020304" pitchFamily="18" charset="0"/>
                  </a:rPr>
                  <a:t>Nature Communications</a:t>
                </a:r>
                <a:r>
                  <a:rPr lang="en-US" sz="1400" b="0" dirty="0">
                    <a:latin typeface="+mn-lt"/>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dirty="0">
                  <a:latin typeface="+mn-lt"/>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u="sng" dirty="0">
                    <a:latin typeface="+mj-lt"/>
                    <a:ea typeface="Times New Roman"/>
                    <a:cs typeface="Times New Roman"/>
                    <a:sym typeface="Times New Roman"/>
                  </a:rPr>
                  <a:t>Detailed figure caption:</a:t>
                </a:r>
                <a:endParaRPr lang="en-US" sz="1400" u="sng" dirty="0">
                  <a:latin typeface="+mn-lt"/>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Arial" panose="020B0604020202020204" pitchFamily="34" charset="0"/>
                    <a:ea typeface="Times New Roman" panose="02020603050405020304" pitchFamily="18" charset="0"/>
                    <a:cs typeface="Arial" panose="020B0604020202020204" pitchFamily="34" charset="0"/>
                  </a:rPr>
                  <a:t>Atomic-scale study of the crystal structure inside the grain bulk, a (010) faceted grain boundary (GB), and non-faceted general GBs.</a:t>
                </a:r>
                <a:r>
                  <a:rPr lang="en-US" sz="1800" b="0" baseline="0" dirty="0">
                    <a:effectLst/>
                    <a:latin typeface="Times New Roman" panose="02020603050405020304" pitchFamily="18" charset="0"/>
                    <a:ea typeface="Times New Roman" panose="02020603050405020304" pitchFamily="18" charset="0"/>
                    <a:cs typeface="+mn-cs"/>
                  </a:rPr>
                  <a:t> </a:t>
                </a:r>
                <a:r>
                  <a:rPr lang="en-US" sz="1800" b="1" dirty="0">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 Atomic-resolution HAADF-STEM image of a (010) faceted GB (with respect to the left-side grain). The zone axes parallel with the incident electron beam were indicated in </a:t>
                </a:r>
                <a:r>
                  <a:rPr lang="en-US" sz="1800" b="1" dirty="0">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rPr>
                  <a:t>f</a:t>
                </a:r>
                <a:r>
                  <a:rPr lang="en-US" sz="1800" dirty="0">
                    <a:effectLst/>
                    <a:latin typeface="Times New Roman" panose="02020603050405020304" pitchFamily="18" charset="0"/>
                    <a:ea typeface="Times New Roman" panose="02020603050405020304" pitchFamily="18" charset="0"/>
                  </a:rPr>
                  <a:t>, and </a:t>
                </a:r>
                <a:r>
                  <a:rPr lang="en-US" sz="1800" b="1" dirty="0">
                    <a:effectLst/>
                    <a:latin typeface="Times New Roman" panose="02020603050405020304" pitchFamily="18" charset="0"/>
                    <a:ea typeface="Times New Roman" panose="02020603050405020304" pitchFamily="18" charset="0"/>
                  </a:rPr>
                  <a:t>g</a:t>
                </a:r>
                <a:r>
                  <a:rPr lang="en-US" sz="1800"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rPr>
                  <a:t>b,</a:t>
                </a:r>
                <a:r>
                  <a:rPr lang="en-US" sz="1800" dirty="0">
                    <a:effectLst/>
                    <a:latin typeface="Times New Roman" panose="02020603050405020304" pitchFamily="18" charset="0"/>
                    <a:ea typeface="Times New Roman" panose="02020603050405020304" pitchFamily="18" charset="0"/>
                  </a:rPr>
                  <a:t> FFT pattern of the crystal structure inside the grain, boxed in blue in </a:t>
                </a:r>
                <a:r>
                  <a:rPr lang="en-US" sz="1800" b="1" dirty="0">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 and </a:t>
                </a:r>
                <a:r>
                  <a:rPr lang="en-US" sz="1800" b="1" dirty="0">
                    <a:effectLst/>
                    <a:latin typeface="Times New Roman" panose="02020603050405020304" pitchFamily="18" charset="0"/>
                    <a:ea typeface="Times New Roman" panose="02020603050405020304" pitchFamily="18" charset="0"/>
                  </a:rPr>
                  <a:t>c</a:t>
                </a:r>
                <a:r>
                  <a:rPr lang="en-US" sz="1800" dirty="0">
                    <a:effectLst/>
                    <a:latin typeface="Times New Roman" panose="02020603050405020304" pitchFamily="18" charset="0"/>
                    <a:ea typeface="Times New Roman" panose="02020603050405020304" pitchFamily="18" charset="0"/>
                  </a:rPr>
                  <a:t>, FFT pattern of superlattice structure near (010) faceted GB, boxed in red in </a:t>
                </a:r>
                <a:r>
                  <a:rPr lang="en-US" sz="1800" b="1" dirty="0">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 The </a:t>
                </a:r>
                <a14:m>
                  <m:oMath xmlns:m="http://schemas.openxmlformats.org/officeDocument/2006/math">
                    <m:r>
                      <a:rPr lang="en-US" sz="1800" i="1">
                        <a:effectLst/>
                        <a:latin typeface="Cambria Math" panose="02040503050406030204" pitchFamily="18" charset="0"/>
                        <a:ea typeface="Cambria Math" panose="02040503050406030204" pitchFamily="18" charset="0"/>
                        <a:cs typeface="Times New Roman" panose="02020603050405020304" pitchFamily="18" charset="0"/>
                      </a:rPr>
                      <m:t>(0 ±</m:t>
                    </m:r>
                    <m:f>
                      <m:fPr>
                        <m:ctrlPr>
                          <a:rPr lang="en-US" sz="1800" i="1">
                            <a:effectLst/>
                            <a:latin typeface="Cambria Math" panose="02040503050406030204" pitchFamily="18" charset="0"/>
                            <a:ea typeface="Cambria Math" panose="02040503050406030204" pitchFamily="18" charset="0"/>
                          </a:rPr>
                        </m:ctrlPr>
                      </m:fPr>
                      <m:num>
                        <m:r>
                          <a:rPr lang="en-US" sz="1800" i="1">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1800" i="1">
                            <a:effectLst/>
                            <a:latin typeface="Cambria Math" panose="02040503050406030204" pitchFamily="18" charset="0"/>
                            <a:ea typeface="Cambria Math" panose="02040503050406030204" pitchFamily="18" charset="0"/>
                            <a:cs typeface="Times New Roman" panose="02020603050405020304" pitchFamily="18" charset="0"/>
                          </a:rPr>
                          <m:t>2</m:t>
                        </m:r>
                      </m:den>
                    </m:f>
                    <m:r>
                      <a:rPr lang="en-US" sz="1800" i="1">
                        <a:effectLst/>
                        <a:latin typeface="Cambria Math" panose="02040503050406030204" pitchFamily="18" charset="0"/>
                        <a:ea typeface="Cambria Math" panose="02040503050406030204" pitchFamily="18" charset="0"/>
                        <a:cs typeface="Times New Roman" panose="02020603050405020304" pitchFamily="18" charset="0"/>
                      </a:rPr>
                      <m:t> 1)</m:t>
                    </m:r>
                  </m:oMath>
                </a14:m>
                <a:r>
                  <a:rPr lang="en-US" sz="18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1800" i="1">
                        <a:effectLst/>
                        <a:latin typeface="Cambria Math" panose="02040503050406030204" pitchFamily="18" charset="0"/>
                        <a:ea typeface="Cambria Math" panose="02040503050406030204" pitchFamily="18" charset="0"/>
                        <a:cs typeface="Times New Roman" panose="02020603050405020304" pitchFamily="18" charset="0"/>
                      </a:rPr>
                      <m:t>(0 ±</m:t>
                    </m:r>
                    <m:f>
                      <m:fPr>
                        <m:ctrlPr>
                          <a:rPr lang="en-US" sz="1800" i="1">
                            <a:effectLst/>
                            <a:latin typeface="Cambria Math" panose="02040503050406030204" pitchFamily="18" charset="0"/>
                            <a:ea typeface="Cambria Math" panose="02040503050406030204" pitchFamily="18" charset="0"/>
                          </a:rPr>
                        </m:ctrlPr>
                      </m:fPr>
                      <m:num>
                        <m:r>
                          <a:rPr lang="en-US" sz="1800" i="1">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1800" i="1">
                            <a:effectLst/>
                            <a:latin typeface="Cambria Math" panose="02040503050406030204" pitchFamily="18" charset="0"/>
                            <a:ea typeface="Cambria Math" panose="02040503050406030204" pitchFamily="18" charset="0"/>
                            <a:cs typeface="Times New Roman" panose="02020603050405020304" pitchFamily="18" charset="0"/>
                          </a:rPr>
                          <m:t>2</m:t>
                        </m:r>
                      </m:den>
                    </m:f>
                    <m:r>
                      <a:rPr lang="en-US" sz="1800" i="1">
                        <a:effectLst/>
                        <a:latin typeface="Cambria Math" panose="02040503050406030204" pitchFamily="18" charset="0"/>
                        <a:ea typeface="Cambria Math" panose="02040503050406030204" pitchFamily="18" charset="0"/>
                        <a:cs typeface="Times New Roman" panose="02020603050405020304" pitchFamily="18" charset="0"/>
                      </a:rPr>
                      <m:t> 0)</m:t>
                    </m:r>
                  </m:oMath>
                </a14:m>
                <a:r>
                  <a:rPr lang="en-US" sz="1800" dirty="0">
                    <a:effectLst/>
                    <a:latin typeface="Times New Roman" panose="02020603050405020304" pitchFamily="18" charset="0"/>
                    <a:ea typeface="Times New Roman" panose="02020603050405020304" pitchFamily="18" charset="0"/>
                  </a:rPr>
                  <a:t>, and </a:t>
                </a:r>
                <a14:m>
                  <m:oMath xmlns:m="http://schemas.openxmlformats.org/officeDocument/2006/math">
                    <m:r>
                      <a:rPr lang="en-US" sz="1800" i="1">
                        <a:effectLst/>
                        <a:latin typeface="Cambria Math" panose="02040503050406030204" pitchFamily="18" charset="0"/>
                        <a:ea typeface="Cambria Math" panose="02040503050406030204" pitchFamily="18" charset="0"/>
                        <a:cs typeface="Times New Roman" panose="02020603050405020304" pitchFamily="18" charset="0"/>
                      </a:rPr>
                      <m:t>(0 ±</m:t>
                    </m:r>
                    <m:f>
                      <m:fPr>
                        <m:ctrlPr>
                          <a:rPr lang="en-US" sz="1800" i="1">
                            <a:effectLst/>
                            <a:latin typeface="Cambria Math" panose="02040503050406030204" pitchFamily="18" charset="0"/>
                            <a:ea typeface="Cambria Math" panose="02040503050406030204" pitchFamily="18" charset="0"/>
                          </a:rPr>
                        </m:ctrlPr>
                      </m:fPr>
                      <m:num>
                        <m:r>
                          <a:rPr lang="en-US" sz="1800" i="1">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1800" i="1">
                            <a:effectLst/>
                            <a:latin typeface="Cambria Math" panose="02040503050406030204" pitchFamily="18" charset="0"/>
                            <a:ea typeface="Cambria Math" panose="02040503050406030204" pitchFamily="18" charset="0"/>
                            <a:cs typeface="Times New Roman" panose="02020603050405020304" pitchFamily="18" charset="0"/>
                          </a:rPr>
                          <m:t>2</m:t>
                        </m:r>
                      </m:den>
                    </m:f>
                    <m:r>
                      <a:rPr lang="en-US" sz="1800" i="1">
                        <a:effectLst/>
                        <a:latin typeface="Cambria Math" panose="02040503050406030204" pitchFamily="18" charset="0"/>
                        <a:ea typeface="Cambria Math" panose="02040503050406030204" pitchFamily="18" charset="0"/>
                        <a:cs typeface="Times New Roman" panose="02020603050405020304" pitchFamily="18" charset="0"/>
                      </a:rPr>
                      <m:t>−1) </m:t>
                    </m:r>
                  </m:oMath>
                </a14:m>
                <a:r>
                  <a:rPr lang="en-US" sz="1800" dirty="0">
                    <a:effectLst/>
                    <a:latin typeface="Times New Roman" panose="02020603050405020304" pitchFamily="18" charset="0"/>
                    <a:ea typeface="Times New Roman" panose="02020603050405020304" pitchFamily="18" charset="0"/>
                  </a:rPr>
                  <a:t>superlattice spots associated with the long coherence ordering in the (010) plane were circled in green. </a:t>
                </a:r>
                <a:r>
                  <a:rPr lang="en-US" sz="1800" b="1" dirty="0">
                    <a:effectLst/>
                    <a:latin typeface="Times New Roman" panose="02020603050405020304" pitchFamily="18" charset="0"/>
                    <a:ea typeface="Times New Roman" panose="02020603050405020304" pitchFamily="18" charset="0"/>
                  </a:rPr>
                  <a:t>d,</a:t>
                </a:r>
                <a:r>
                  <a:rPr lang="en-US" sz="1800" dirty="0">
                    <a:effectLst/>
                    <a:latin typeface="Times New Roman" panose="02020603050405020304" pitchFamily="18" charset="0"/>
                    <a:ea typeface="Times New Roman" panose="02020603050405020304" pitchFamily="18" charset="0"/>
                  </a:rPr>
                  <a:t> SAED pattern of LSTZ0.75 grain bulk along the [100] zone axis. The </a:t>
                </a:r>
                <a14:m>
                  <m:oMath xmlns:m="http://schemas.openxmlformats.org/officeDocument/2006/math">
                    <m:r>
                      <a:rPr lang="en-US" sz="1800" i="1">
                        <a:effectLst/>
                        <a:latin typeface="Cambria Math" panose="02040503050406030204" pitchFamily="18" charset="0"/>
                        <a:ea typeface="Cambria Math" panose="02040503050406030204" pitchFamily="18" charset="0"/>
                        <a:cs typeface="Times New Roman" panose="02020603050405020304" pitchFamily="18" charset="0"/>
                      </a:rPr>
                      <m:t>(0 ±</m:t>
                    </m:r>
                    <m:f>
                      <m:fPr>
                        <m:ctrlPr>
                          <a:rPr lang="en-US" sz="1800" i="1">
                            <a:effectLst/>
                            <a:latin typeface="Cambria Math" panose="02040503050406030204" pitchFamily="18" charset="0"/>
                            <a:ea typeface="Cambria Math" panose="02040503050406030204" pitchFamily="18" charset="0"/>
                          </a:rPr>
                        </m:ctrlPr>
                      </m:fPr>
                      <m:num>
                        <m:r>
                          <a:rPr lang="en-US" sz="1800" i="1">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1800" i="1">
                            <a:effectLst/>
                            <a:latin typeface="Cambria Math" panose="02040503050406030204" pitchFamily="18" charset="0"/>
                            <a:ea typeface="Cambria Math" panose="02040503050406030204" pitchFamily="18" charset="0"/>
                            <a:cs typeface="Times New Roman" panose="02020603050405020304" pitchFamily="18" charset="0"/>
                          </a:rPr>
                          <m:t>2</m:t>
                        </m:r>
                      </m:den>
                    </m:f>
                    <m:r>
                      <a:rPr lang="en-US" sz="1800" i="1">
                        <a:effectLst/>
                        <a:latin typeface="Cambria Math" panose="02040503050406030204" pitchFamily="18" charset="0"/>
                        <a:ea typeface="Cambria Math" panose="02040503050406030204" pitchFamily="18" charset="0"/>
                        <a:cs typeface="Times New Roman" panose="02020603050405020304" pitchFamily="18" charset="0"/>
                      </a:rPr>
                      <m:t> 1)</m:t>
                    </m:r>
                  </m:oMath>
                </a14:m>
                <a:r>
                  <a:rPr lang="en-US" sz="18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1800" i="1">
                        <a:effectLst/>
                        <a:latin typeface="Cambria Math" panose="02040503050406030204" pitchFamily="18" charset="0"/>
                        <a:ea typeface="Cambria Math" panose="02040503050406030204" pitchFamily="18" charset="0"/>
                        <a:cs typeface="Times New Roman" panose="02020603050405020304" pitchFamily="18" charset="0"/>
                      </a:rPr>
                      <m:t>(0 ±</m:t>
                    </m:r>
                    <m:f>
                      <m:fPr>
                        <m:ctrlPr>
                          <a:rPr lang="en-US" sz="1800" i="1">
                            <a:effectLst/>
                            <a:latin typeface="Cambria Math" panose="02040503050406030204" pitchFamily="18" charset="0"/>
                            <a:ea typeface="Cambria Math" panose="02040503050406030204" pitchFamily="18" charset="0"/>
                          </a:rPr>
                        </m:ctrlPr>
                      </m:fPr>
                      <m:num>
                        <m:r>
                          <a:rPr lang="en-US" sz="1800" i="1">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1800" i="1">
                            <a:effectLst/>
                            <a:latin typeface="Cambria Math" panose="02040503050406030204" pitchFamily="18" charset="0"/>
                            <a:ea typeface="Cambria Math" panose="02040503050406030204" pitchFamily="18" charset="0"/>
                            <a:cs typeface="Times New Roman" panose="02020603050405020304" pitchFamily="18" charset="0"/>
                          </a:rPr>
                          <m:t>2</m:t>
                        </m:r>
                      </m:den>
                    </m:f>
                    <m:r>
                      <a:rPr lang="en-US" sz="1800" i="1">
                        <a:effectLst/>
                        <a:latin typeface="Cambria Math" panose="02040503050406030204" pitchFamily="18" charset="0"/>
                        <a:ea typeface="Cambria Math" panose="02040503050406030204" pitchFamily="18" charset="0"/>
                        <a:cs typeface="Times New Roman" panose="02020603050405020304" pitchFamily="18" charset="0"/>
                      </a:rPr>
                      <m:t> 0)</m:t>
                    </m:r>
                  </m:oMath>
                </a14:m>
                <a:r>
                  <a:rPr lang="en-US" sz="18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1800" i="1">
                        <a:effectLst/>
                        <a:latin typeface="Cambria Math" panose="02040503050406030204" pitchFamily="18" charset="0"/>
                        <a:ea typeface="Cambria Math" panose="02040503050406030204" pitchFamily="18" charset="0"/>
                        <a:cs typeface="Times New Roman" panose="02020603050405020304" pitchFamily="18" charset="0"/>
                      </a:rPr>
                      <m:t>(0 ±</m:t>
                    </m:r>
                    <m:f>
                      <m:fPr>
                        <m:ctrlPr>
                          <a:rPr lang="en-US" sz="1800" i="1">
                            <a:effectLst/>
                            <a:latin typeface="Cambria Math" panose="02040503050406030204" pitchFamily="18" charset="0"/>
                            <a:ea typeface="Cambria Math" panose="02040503050406030204" pitchFamily="18" charset="0"/>
                          </a:rPr>
                        </m:ctrlPr>
                      </m:fPr>
                      <m:num>
                        <m:r>
                          <a:rPr lang="en-US" sz="1800" i="1">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1800" i="1">
                            <a:effectLst/>
                            <a:latin typeface="Cambria Math" panose="02040503050406030204" pitchFamily="18" charset="0"/>
                            <a:ea typeface="Cambria Math" panose="02040503050406030204" pitchFamily="18" charset="0"/>
                            <a:cs typeface="Times New Roman" panose="02020603050405020304" pitchFamily="18" charset="0"/>
                          </a:rPr>
                          <m:t>2</m:t>
                        </m:r>
                      </m:den>
                    </m:f>
                    <m:r>
                      <a:rPr lang="en-US" sz="1800" i="1">
                        <a:effectLst/>
                        <a:latin typeface="Cambria Math" panose="02040503050406030204" pitchFamily="18" charset="0"/>
                        <a:ea typeface="Cambria Math" panose="02040503050406030204" pitchFamily="18" charset="0"/>
                        <a:cs typeface="Times New Roman" panose="02020603050405020304" pitchFamily="18" charset="0"/>
                      </a:rPr>
                      <m:t>−1)</m:t>
                    </m:r>
                  </m:oMath>
                </a14:m>
                <a:r>
                  <a:rPr lang="en-US" sz="18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1800" i="1">
                        <a:effectLst/>
                        <a:latin typeface="Cambria Math" panose="02040503050406030204" pitchFamily="18" charset="0"/>
                        <a:ea typeface="Cambria Math" panose="02040503050406030204" pitchFamily="18" charset="0"/>
                        <a:cs typeface="Times New Roman" panose="02020603050405020304" pitchFamily="18" charset="0"/>
                      </a:rPr>
                      <m:t>(0−1 ±</m:t>
                    </m:r>
                    <m:f>
                      <m:fPr>
                        <m:ctrlPr>
                          <a:rPr lang="en-US" sz="1800" i="1">
                            <a:effectLst/>
                            <a:latin typeface="Cambria Math" panose="02040503050406030204" pitchFamily="18" charset="0"/>
                            <a:ea typeface="Cambria Math" panose="02040503050406030204" pitchFamily="18" charset="0"/>
                          </a:rPr>
                        </m:ctrlPr>
                      </m:fPr>
                      <m:num>
                        <m:r>
                          <a:rPr lang="en-US" sz="1800" i="1">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1800" i="1">
                            <a:effectLst/>
                            <a:latin typeface="Cambria Math" panose="02040503050406030204" pitchFamily="18" charset="0"/>
                            <a:ea typeface="Cambria Math" panose="02040503050406030204" pitchFamily="18" charset="0"/>
                            <a:cs typeface="Times New Roman" panose="02020603050405020304" pitchFamily="18" charset="0"/>
                          </a:rPr>
                          <m:t>2</m:t>
                        </m:r>
                      </m:den>
                    </m:f>
                    <m:r>
                      <a:rPr lang="en-US" sz="1800" i="1">
                        <a:effectLst/>
                        <a:latin typeface="Cambria Math" panose="02040503050406030204" pitchFamily="18" charset="0"/>
                        <a:ea typeface="Cambria Math" panose="02040503050406030204" pitchFamily="18" charset="0"/>
                        <a:cs typeface="Times New Roman" panose="02020603050405020304" pitchFamily="18" charset="0"/>
                      </a:rPr>
                      <m:t> )</m:t>
                    </m:r>
                  </m:oMath>
                </a14:m>
                <a:r>
                  <a:rPr lang="en-US" sz="18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1800" i="1">
                        <a:effectLst/>
                        <a:latin typeface="Cambria Math" panose="02040503050406030204" pitchFamily="18" charset="0"/>
                        <a:ea typeface="Cambria Math" panose="02040503050406030204" pitchFamily="18" charset="0"/>
                        <a:cs typeface="Times New Roman" panose="02020603050405020304" pitchFamily="18" charset="0"/>
                      </a:rPr>
                      <m:t>(0 0±</m:t>
                    </m:r>
                    <m:f>
                      <m:fPr>
                        <m:ctrlPr>
                          <a:rPr lang="en-US" sz="1800" i="1">
                            <a:effectLst/>
                            <a:latin typeface="Cambria Math" panose="02040503050406030204" pitchFamily="18" charset="0"/>
                            <a:ea typeface="Cambria Math" panose="02040503050406030204" pitchFamily="18" charset="0"/>
                          </a:rPr>
                        </m:ctrlPr>
                      </m:fPr>
                      <m:num>
                        <m:r>
                          <a:rPr lang="en-US" sz="1800" i="1">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1800" i="1">
                            <a:effectLst/>
                            <a:latin typeface="Cambria Math" panose="02040503050406030204" pitchFamily="18" charset="0"/>
                            <a:ea typeface="Cambria Math" panose="02040503050406030204" pitchFamily="18" charset="0"/>
                            <a:cs typeface="Times New Roman" panose="02020603050405020304" pitchFamily="18" charset="0"/>
                          </a:rPr>
                          <m:t>2</m:t>
                        </m:r>
                      </m:den>
                    </m:f>
                    <m:r>
                      <a:rPr lang="en-US" sz="1800" i="1">
                        <a:effectLst/>
                        <a:latin typeface="Cambria Math" panose="02040503050406030204" pitchFamily="18" charset="0"/>
                        <a:ea typeface="Cambria Math" panose="02040503050406030204" pitchFamily="18" charset="0"/>
                        <a:cs typeface="Times New Roman" panose="02020603050405020304" pitchFamily="18" charset="0"/>
                      </a:rPr>
                      <m:t> )</m:t>
                    </m:r>
                  </m:oMath>
                </a14:m>
                <a:r>
                  <a:rPr lang="en-US" sz="1800" dirty="0">
                    <a:effectLst/>
                    <a:latin typeface="Times New Roman" panose="02020603050405020304" pitchFamily="18" charset="0"/>
                    <a:ea typeface="Times New Roman" panose="02020603050405020304" pitchFamily="18" charset="0"/>
                  </a:rPr>
                  <a:t>, and </a:t>
                </a:r>
                <a14:m>
                  <m:oMath xmlns:m="http://schemas.openxmlformats.org/officeDocument/2006/math">
                    <m:r>
                      <a:rPr lang="en-US" sz="1800" i="1">
                        <a:effectLst/>
                        <a:latin typeface="Cambria Math" panose="02040503050406030204" pitchFamily="18" charset="0"/>
                        <a:ea typeface="Cambria Math" panose="02040503050406030204" pitchFamily="18" charset="0"/>
                        <a:cs typeface="Times New Roman" panose="02020603050405020304" pitchFamily="18" charset="0"/>
                      </a:rPr>
                      <m:t>(0 1±</m:t>
                    </m:r>
                    <m:f>
                      <m:fPr>
                        <m:ctrlPr>
                          <a:rPr lang="en-US" sz="1800" i="1">
                            <a:effectLst/>
                            <a:latin typeface="Cambria Math" panose="02040503050406030204" pitchFamily="18" charset="0"/>
                            <a:ea typeface="Cambria Math" panose="02040503050406030204" pitchFamily="18" charset="0"/>
                          </a:rPr>
                        </m:ctrlPr>
                      </m:fPr>
                      <m:num>
                        <m:r>
                          <a:rPr lang="en-US" sz="1800" i="1">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1800" i="1">
                            <a:effectLst/>
                            <a:latin typeface="Cambria Math" panose="02040503050406030204" pitchFamily="18" charset="0"/>
                            <a:ea typeface="Cambria Math" panose="02040503050406030204" pitchFamily="18" charset="0"/>
                            <a:cs typeface="Times New Roman" panose="02020603050405020304" pitchFamily="18" charset="0"/>
                          </a:rPr>
                          <m:t>2</m:t>
                        </m:r>
                      </m:den>
                    </m:f>
                    <m:r>
                      <a:rPr lang="en-US" sz="1800" i="1">
                        <a:effectLst/>
                        <a:latin typeface="Cambria Math" panose="02040503050406030204" pitchFamily="18" charset="0"/>
                        <a:ea typeface="Cambria Math" panose="02040503050406030204" pitchFamily="18" charset="0"/>
                        <a:cs typeface="Times New Roman" panose="02020603050405020304" pitchFamily="18" charset="0"/>
                      </a:rPr>
                      <m:t> )</m:t>
                    </m:r>
                  </m:oMath>
                </a14:m>
                <a:r>
                  <a:rPr lang="en-US" sz="1800" dirty="0">
                    <a:effectLst/>
                    <a:latin typeface="Times New Roman" panose="02020603050405020304" pitchFamily="18" charset="0"/>
                    <a:ea typeface="Times New Roman" panose="02020603050405020304" pitchFamily="18" charset="0"/>
                  </a:rPr>
                  <a:t> diffraction spots failed to be observed in the corresponding FFT pattern were circled in red. </a:t>
                </a:r>
                <a:r>
                  <a:rPr lang="en-US" sz="1800" b="1" dirty="0">
                    <a:effectLst/>
                    <a:latin typeface="Times New Roman" panose="02020603050405020304" pitchFamily="18" charset="0"/>
                    <a:ea typeface="Times New Roman" panose="02020603050405020304" pitchFamily="18" charset="0"/>
                  </a:rPr>
                  <a:t>e,</a:t>
                </a:r>
                <a:r>
                  <a:rPr lang="en-US" sz="1800" dirty="0">
                    <a:effectLst/>
                    <a:latin typeface="Times New Roman" panose="02020603050405020304" pitchFamily="18" charset="0"/>
                    <a:ea typeface="Times New Roman" panose="02020603050405020304" pitchFamily="18" charset="0"/>
                  </a:rPr>
                  <a:t> SAED pattern of superlattice structure near (010) faceted GB along the [100] zone axis. The </a:t>
                </a:r>
                <a14:m>
                  <m:oMath xmlns:m="http://schemas.openxmlformats.org/officeDocument/2006/math">
                    <m:r>
                      <a:rPr lang="en-US" sz="1800" i="1">
                        <a:effectLst/>
                        <a:latin typeface="Cambria Math" panose="02040503050406030204" pitchFamily="18" charset="0"/>
                        <a:ea typeface="Cambria Math" panose="02040503050406030204" pitchFamily="18" charset="0"/>
                        <a:cs typeface="Times New Roman" panose="02020603050405020304" pitchFamily="18" charset="0"/>
                      </a:rPr>
                      <m:t>(0−1 ±</m:t>
                    </m:r>
                    <m:f>
                      <m:fPr>
                        <m:ctrlPr>
                          <a:rPr lang="en-US" sz="1800" i="1">
                            <a:effectLst/>
                            <a:latin typeface="Cambria Math" panose="02040503050406030204" pitchFamily="18" charset="0"/>
                            <a:ea typeface="Cambria Math" panose="02040503050406030204" pitchFamily="18" charset="0"/>
                          </a:rPr>
                        </m:ctrlPr>
                      </m:fPr>
                      <m:num>
                        <m:r>
                          <a:rPr lang="en-US" sz="1800" i="1">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1800" i="1">
                            <a:effectLst/>
                            <a:latin typeface="Cambria Math" panose="02040503050406030204" pitchFamily="18" charset="0"/>
                            <a:ea typeface="Cambria Math" panose="02040503050406030204" pitchFamily="18" charset="0"/>
                            <a:cs typeface="Times New Roman" panose="02020603050405020304" pitchFamily="18" charset="0"/>
                          </a:rPr>
                          <m:t>2</m:t>
                        </m:r>
                      </m:den>
                    </m:f>
                    <m:r>
                      <a:rPr lang="en-US" sz="1800" i="1">
                        <a:effectLst/>
                        <a:latin typeface="Cambria Math" panose="02040503050406030204" pitchFamily="18" charset="0"/>
                        <a:ea typeface="Cambria Math" panose="02040503050406030204" pitchFamily="18" charset="0"/>
                        <a:cs typeface="Times New Roman" panose="02020603050405020304" pitchFamily="18" charset="0"/>
                      </a:rPr>
                      <m:t> )</m:t>
                    </m:r>
                  </m:oMath>
                </a14:m>
                <a:r>
                  <a:rPr lang="en-US" sz="18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1800" i="1">
                        <a:effectLst/>
                        <a:latin typeface="Cambria Math" panose="02040503050406030204" pitchFamily="18" charset="0"/>
                        <a:ea typeface="Cambria Math" panose="02040503050406030204" pitchFamily="18" charset="0"/>
                        <a:cs typeface="Times New Roman" panose="02020603050405020304" pitchFamily="18" charset="0"/>
                      </a:rPr>
                      <m:t>(0 0±</m:t>
                    </m:r>
                    <m:f>
                      <m:fPr>
                        <m:ctrlPr>
                          <a:rPr lang="en-US" sz="1800" i="1">
                            <a:effectLst/>
                            <a:latin typeface="Cambria Math" panose="02040503050406030204" pitchFamily="18" charset="0"/>
                            <a:ea typeface="Cambria Math" panose="02040503050406030204" pitchFamily="18" charset="0"/>
                          </a:rPr>
                        </m:ctrlPr>
                      </m:fPr>
                      <m:num>
                        <m:r>
                          <a:rPr lang="en-US" sz="1800" i="1">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1800" i="1">
                            <a:effectLst/>
                            <a:latin typeface="Cambria Math" panose="02040503050406030204" pitchFamily="18" charset="0"/>
                            <a:ea typeface="Cambria Math" panose="02040503050406030204" pitchFamily="18" charset="0"/>
                            <a:cs typeface="Times New Roman" panose="02020603050405020304" pitchFamily="18" charset="0"/>
                          </a:rPr>
                          <m:t>2</m:t>
                        </m:r>
                      </m:den>
                    </m:f>
                    <m:r>
                      <a:rPr lang="en-US" sz="1800" i="1">
                        <a:effectLst/>
                        <a:latin typeface="Cambria Math" panose="02040503050406030204" pitchFamily="18" charset="0"/>
                        <a:ea typeface="Cambria Math" panose="02040503050406030204" pitchFamily="18" charset="0"/>
                        <a:cs typeface="Times New Roman" panose="02020603050405020304" pitchFamily="18" charset="0"/>
                      </a:rPr>
                      <m:t> )</m:t>
                    </m:r>
                  </m:oMath>
                </a14:m>
                <a:r>
                  <a:rPr lang="en-US" sz="1800" dirty="0">
                    <a:effectLst/>
                    <a:latin typeface="Times New Roman" panose="02020603050405020304" pitchFamily="18" charset="0"/>
                    <a:ea typeface="Times New Roman" panose="02020603050405020304" pitchFamily="18" charset="0"/>
                  </a:rPr>
                  <a:t>, and </a:t>
                </a:r>
                <a14:m>
                  <m:oMath xmlns:m="http://schemas.openxmlformats.org/officeDocument/2006/math">
                    <m:r>
                      <a:rPr lang="en-US" sz="1800" i="1">
                        <a:effectLst/>
                        <a:latin typeface="Cambria Math" panose="02040503050406030204" pitchFamily="18" charset="0"/>
                        <a:ea typeface="Cambria Math" panose="02040503050406030204" pitchFamily="18" charset="0"/>
                        <a:cs typeface="Times New Roman" panose="02020603050405020304" pitchFamily="18" charset="0"/>
                      </a:rPr>
                      <m:t>(0 1±</m:t>
                    </m:r>
                    <m:f>
                      <m:fPr>
                        <m:ctrlPr>
                          <a:rPr lang="en-US" sz="1800" i="1">
                            <a:effectLst/>
                            <a:latin typeface="Cambria Math" panose="02040503050406030204" pitchFamily="18" charset="0"/>
                            <a:ea typeface="Cambria Math" panose="02040503050406030204" pitchFamily="18" charset="0"/>
                          </a:rPr>
                        </m:ctrlPr>
                      </m:fPr>
                      <m:num>
                        <m:r>
                          <a:rPr lang="en-US" sz="1800" i="1">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1800" i="1">
                            <a:effectLst/>
                            <a:latin typeface="Cambria Math" panose="02040503050406030204" pitchFamily="18" charset="0"/>
                            <a:ea typeface="Cambria Math" panose="02040503050406030204" pitchFamily="18" charset="0"/>
                            <a:cs typeface="Times New Roman" panose="02020603050405020304" pitchFamily="18" charset="0"/>
                          </a:rPr>
                          <m:t>2</m:t>
                        </m:r>
                      </m:den>
                    </m:f>
                    <m:r>
                      <a:rPr lang="en-US" sz="1800" i="1">
                        <a:effectLst/>
                        <a:latin typeface="Cambria Math" panose="02040503050406030204" pitchFamily="18" charset="0"/>
                        <a:ea typeface="Cambria Math" panose="02040503050406030204" pitchFamily="18" charset="0"/>
                        <a:cs typeface="Times New Roman" panose="02020603050405020304" pitchFamily="18" charset="0"/>
                      </a:rPr>
                      <m:t> )</m:t>
                    </m:r>
                  </m:oMath>
                </a14:m>
                <a:r>
                  <a:rPr lang="en-US" sz="1800" dirty="0">
                    <a:effectLst/>
                    <a:latin typeface="Times New Roman" panose="02020603050405020304" pitchFamily="18" charset="0"/>
                    <a:ea typeface="Times New Roman" panose="02020603050405020304" pitchFamily="18" charset="0"/>
                  </a:rPr>
                  <a:t> diffraction spots failed to be observed in the corresponding FFT pattern were circled in red. </a:t>
                </a:r>
                <a:r>
                  <a:rPr lang="en-US" sz="1800" b="1" dirty="0">
                    <a:effectLst/>
                    <a:latin typeface="Times New Roman" panose="02020603050405020304" pitchFamily="18" charset="0"/>
                    <a:ea typeface="Times New Roman" panose="02020603050405020304" pitchFamily="18" charset="0"/>
                  </a:rPr>
                  <a:t>f</a:t>
                </a:r>
                <a:r>
                  <a:rPr lang="en-US" sz="1800"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rPr>
                  <a:t>g</a:t>
                </a:r>
                <a:r>
                  <a:rPr lang="en-US" sz="1800" dirty="0">
                    <a:effectLst/>
                    <a:latin typeface="Times New Roman" panose="02020603050405020304" pitchFamily="18" charset="0"/>
                    <a:ea typeface="Times New Roman" panose="02020603050405020304" pitchFamily="18" charset="0"/>
                  </a:rPr>
                  <a:t>, Atomic-resolution HAADF-STEM images of general GBs. The left-side grain in </a:t>
                </a:r>
                <a:r>
                  <a:rPr lang="en-US" sz="1800" b="1" dirty="0">
                    <a:effectLst/>
                    <a:latin typeface="Times New Roman" panose="02020603050405020304" pitchFamily="18" charset="0"/>
                    <a:ea typeface="Times New Roman" panose="02020603050405020304" pitchFamily="18" charset="0"/>
                  </a:rPr>
                  <a:t>f</a:t>
                </a:r>
                <a:r>
                  <a:rPr lang="en-US" sz="1800" dirty="0">
                    <a:effectLst/>
                    <a:latin typeface="Times New Roman" panose="02020603050405020304" pitchFamily="18" charset="0"/>
                    <a:ea typeface="Times New Roman" panose="02020603050405020304" pitchFamily="18" charset="0"/>
                  </a:rPr>
                  <a:t> was not oriented along any particular zone axis.</a:t>
                </a:r>
                <a:endParaRPr lang="en-US" sz="1400" b="0" dirty="0">
                  <a:latin typeface="+mn-lt"/>
                  <a:cs typeface="Times New Roman" panose="02020603050405020304" pitchFamily="18" charset="0"/>
                </a:endParaRP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sz="1400">
                    <a:latin typeface="Helvetica Neue"/>
                    <a:ea typeface="Helvetica Neue"/>
                    <a:cs typeface="Helvetica Neue"/>
                    <a:sym typeface="Helvetica Neue"/>
                  </a:defRPr>
                </a:pPr>
                <a:r>
                  <a:rPr lang="en-US" sz="1200" b="1" dirty="0">
                    <a:solidFill>
                      <a:schemeClr val="tx1"/>
                    </a:solidFill>
                    <a:latin typeface="+mn-lt"/>
                  </a:rPr>
                  <a:t>What Has Been Achieved: </a:t>
                </a:r>
                <a:r>
                  <a:rPr lang="en-US" sz="1200" dirty="0">
                    <a:solidFill>
                      <a:schemeClr val="tx1"/>
                    </a:solidFill>
                    <a:latin typeface="+mn-lt"/>
                  </a:rPr>
                  <a:t>An additional achievement is the discovery of structural ordering in grain bulk of LSTZ0.75. </a:t>
                </a:r>
                <a:r>
                  <a:rPr lang="en-US" sz="1200" dirty="0">
                    <a:latin typeface="Times New Roman" panose="02020603050405020304" pitchFamily="18" charset="0"/>
                    <a:cs typeface="Times New Roman" panose="02020603050405020304" pitchFamily="18" charset="0"/>
                  </a:rPr>
                  <a:t>The </a:t>
                </a:r>
                <a:r>
                  <a:rPr lang="en-US" sz="1200" dirty="0">
                    <a:effectLst/>
                    <a:latin typeface="Times New Roman" panose="02020603050405020304" pitchFamily="18" charset="0"/>
                    <a:ea typeface="Times New Roman" panose="02020603050405020304" pitchFamily="18" charset="0"/>
                  </a:rPr>
                  <a:t>selected area electron diffraction </a:t>
                </a:r>
                <a:r>
                  <a:rPr lang="en-US" sz="1200" dirty="0">
                    <a:latin typeface="Times New Roman" panose="02020603050405020304" pitchFamily="18" charset="0"/>
                    <a:cs typeface="Times New Roman" panose="02020603050405020304" pitchFamily="18" charset="0"/>
                  </a:rPr>
                  <a:t>(SAED) collected from grain bulk exhibits superlattice spots that had failed to be observed in the corresponding FFT pattern. This indicates the existence of short coherence length ordering in LSTZ grain bulk.</a:t>
                </a:r>
              </a:p>
              <a:p>
                <a:pPr defTabSz="914400">
                  <a:defRPr sz="1400">
                    <a:latin typeface="Helvetica Neue"/>
                    <a:ea typeface="Helvetica Neue"/>
                    <a:cs typeface="Helvetica Neue"/>
                    <a:sym typeface="Helvetica Neue"/>
                  </a:defRPr>
                </a:pPr>
                <a:r>
                  <a:rPr lang="en-US" sz="1200" b="1" dirty="0">
                    <a:solidFill>
                      <a:schemeClr val="tx1"/>
                    </a:solidFill>
                    <a:latin typeface="+mn-lt"/>
                  </a:rPr>
                  <a:t>Importance of the Achievement: </a:t>
                </a:r>
                <a:r>
                  <a:rPr lang="en-US" sz="1200" dirty="0">
                    <a:latin typeface="Times New Roman" panose="02020603050405020304" pitchFamily="18" charset="0"/>
                    <a:cs typeface="Times New Roman" panose="02020603050405020304" pitchFamily="18" charset="0"/>
                  </a:rPr>
                  <a:t>Further MD simulations show that activation energies (</a:t>
                </a:r>
                <a:r>
                  <a:rPr lang="en-US" sz="1200" i="1" dirty="0" err="1">
                    <a:effectLst/>
                    <a:latin typeface="Times New Roman" panose="02020603050405020304" pitchFamily="18" charset="0"/>
                    <a:ea typeface="Times New Roman" panose="02020603050405020304" pitchFamily="18" charset="0"/>
                    <a:cs typeface="Times New Roman" panose="02020603050405020304" pitchFamily="18" charset="0"/>
                  </a:rPr>
                  <a:t>E</a:t>
                </a:r>
                <a:r>
                  <a:rPr lang="en-US" sz="1200" baseline="-25000" dirty="0" err="1">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200" dirty="0">
                    <a:latin typeface="Times New Roman" panose="02020603050405020304" pitchFamily="18" charset="0"/>
                    <a:cs typeface="Times New Roman" panose="02020603050405020304" pitchFamily="18" charset="0"/>
                  </a:rPr>
                  <a:t>) decrease and room temperature ionic conductivities (</a:t>
                </a:r>
                <a:r>
                  <a:rPr lang="en-US" sz="1200" i="0">
                    <a:effectLst/>
                    <a:latin typeface="Cambria Math" panose="02040503050406030204" pitchFamily="18" charset="0"/>
                    <a:ea typeface="Times New Roman" panose="02020603050405020304" pitchFamily="18" charset="0"/>
                    <a:cs typeface="Times New Roman" panose="02020603050405020304" pitchFamily="18" charset="0"/>
                  </a:rPr>
                  <a:t>𝜎</a:t>
                </a:r>
                <a:r>
                  <a:rPr lang="en-US" sz="1200" i="0">
                    <a:effectLst/>
                    <a:latin typeface="Cambria Math" panose="02040503050406030204" pitchFamily="18" charset="0"/>
                    <a:ea typeface="Cambria Math" panose="02040503050406030204" pitchFamily="18" charset="0"/>
                    <a:cs typeface="Times New Roman" panose="02020603050405020304" pitchFamily="18" charset="0"/>
                  </a:rPr>
                  <a:t>_(</a:t>
                </a:r>
                <a:r>
                  <a:rPr lang="en-US" sz="1200" i="0">
                    <a:effectLst/>
                    <a:latin typeface="Cambria Math" panose="02040503050406030204" pitchFamily="18" charset="0"/>
                    <a:ea typeface="Cambria Math" panose="02040503050406030204" pitchFamily="18" charset="0"/>
                    <a:cs typeface="Cambria Math" panose="02040503050406030204" pitchFamily="18" charset="0"/>
                  </a:rPr>
                  <a:t>300 K)</a:t>
                </a:r>
                <a:r>
                  <a:rPr lang="en-US" sz="1200" dirty="0">
                    <a:latin typeface="Times New Roman" panose="02020603050405020304" pitchFamily="18" charset="0"/>
                    <a:cs typeface="Times New Roman" panose="02020603050405020304" pitchFamily="18" charset="0"/>
                  </a:rPr>
                  <a:t>) increase with increasing disorder. With the SAED results indicating the existence of short coherence length A-site ordering in LSTZ grain bulk and the trend uncovered by simulations, we believe the </a:t>
                </a:r>
                <a:r>
                  <a:rPr lang="en-US" sz="1200" i="0">
                    <a:latin typeface="Cambria Math" panose="02040503050406030204" pitchFamily="18" charset="0"/>
                  </a:rPr>
                  <a:t>𝜎_b</a:t>
                </a:r>
                <a:r>
                  <a:rPr lang="en-US" sz="1200" dirty="0">
                    <a:latin typeface="Times New Roman" panose="02020603050405020304" pitchFamily="18" charset="0"/>
                    <a:cs typeface="Times New Roman" panose="02020603050405020304" pitchFamily="18" charset="0"/>
                  </a:rPr>
                  <a:t> of LSTZ can be further enhanced by promoting disorder in A-sites.</a:t>
                </a:r>
                <a:endParaRPr lang="en-US"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sz="1400">
                    <a:latin typeface="Helvetica Neue"/>
                    <a:ea typeface="Helvetica Neue"/>
                    <a:cs typeface="Helvetica Neue"/>
                    <a:sym typeface="Helvetica Neue"/>
                  </a:defRPr>
                </a:pPr>
                <a:r>
                  <a:rPr lang="en-US" sz="1200" b="1" dirty="0">
                    <a:solidFill>
                      <a:schemeClr val="tx1"/>
                    </a:solidFill>
                    <a:latin typeface="+mn-lt"/>
                  </a:rPr>
                  <a:t>How is the achievement related to the IRG, and how does it help it achieve its goals? </a:t>
                </a:r>
                <a:r>
                  <a:rPr lang="en-US" sz="1800" dirty="0">
                    <a:solidFill>
                      <a:srgbClr val="000000"/>
                    </a:solidFill>
                    <a:effectLst/>
                    <a:latin typeface="Calibri" panose="020F0502020204030204" pitchFamily="34" charset="0"/>
                    <a:ea typeface="Malgun Gothic" panose="020B0503020000020004" pitchFamily="34" charset="-127"/>
                    <a:cs typeface="Calibri" panose="020F0502020204030204" pitchFamily="34" charset="0"/>
                  </a:rPr>
                  <a:t>One of the missions of IRG 1 is to understand how structural, chemical, and electronic nanoscale disorder of interfaces in compositionally complex materials relates to emergent macroscopic functional and mechanical behavior, such as improved conductivity and strength. Our study </a:t>
                </a:r>
                <a:r>
                  <a:rPr lang="en-US" sz="1800" dirty="0">
                    <a:effectLst/>
                    <a:latin typeface="Calibri" panose="020F0502020204030204" pitchFamily="34" charset="0"/>
                    <a:ea typeface="Malgun Gothic" panose="020B0503020000020004" pitchFamily="34" charset="-127"/>
                    <a:cs typeface="Times New Roman" panose="02020603050405020304" pitchFamily="18" charset="0"/>
                  </a:rPr>
                  <a:t>establishes an important understanding in the base material of the compositionally complex material that we have further studied. In our other study, we establish compositionally complex perovskite oxides as a new class of li-ion solid electrolytes and directly contributes to the mission of IRG 1. </a:t>
                </a:r>
                <a:endParaRPr lang="en-US"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n-lt"/>
                  </a:rPr>
                  <a:t>Where the findings are published: </a:t>
                </a:r>
                <a:r>
                  <a:rPr lang="en-US" sz="1200" b="0" dirty="0">
                    <a:latin typeface="Times New Roman" panose="02020603050405020304" pitchFamily="18" charset="0"/>
                    <a:cs typeface="Times New Roman" panose="02020603050405020304" pitchFamily="18" charset="0"/>
                  </a:rPr>
                  <a:t>This work has been accepted in </a:t>
                </a:r>
                <a:r>
                  <a:rPr lang="en-US" sz="1200" b="0" i="1" dirty="0">
                    <a:latin typeface="Times New Roman" panose="02020603050405020304" pitchFamily="18" charset="0"/>
                    <a:cs typeface="Times New Roman" panose="02020603050405020304" pitchFamily="18" charset="0"/>
                  </a:rPr>
                  <a:t>Nature Communications</a:t>
                </a:r>
                <a:r>
                  <a:rPr lang="en-US" sz="1200" b="0" dirty="0">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latin typeface="+mn-lt"/>
                </a:endParaRPr>
              </a:p>
              <a:p>
                <a:endParaRPr lang="en-US" dirty="0"/>
              </a:p>
            </p:txBody>
          </p:sp>
        </mc:Fallback>
      </mc:AlternateContent>
      <p:sp>
        <p:nvSpPr>
          <p:cNvPr id="4" name="Slide Number Placeholder 3"/>
          <p:cNvSpPr>
            <a:spLocks noGrp="1"/>
          </p:cNvSpPr>
          <p:nvPr>
            <p:ph type="sldNum" sz="quarter" idx="5"/>
          </p:nvPr>
        </p:nvSpPr>
        <p:spPr/>
        <p:txBody>
          <a:bodyPr/>
          <a:lstStyle/>
          <a:p>
            <a:fld id="{B17D0DCA-A90A-4D9A-9651-03AC7085FB63}" type="slidenum">
              <a:rPr lang="en-US" smtClean="0"/>
              <a:t>1</a:t>
            </a:fld>
            <a:endParaRPr lang="en-US"/>
          </a:p>
        </p:txBody>
      </p:sp>
    </p:spTree>
    <p:extLst>
      <p:ext uri="{BB962C8B-B14F-4D97-AF65-F5344CB8AC3E}">
        <p14:creationId xmlns:p14="http://schemas.microsoft.com/office/powerpoint/2010/main" val="2487004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
        <p:nvSpPr>
          <p:cNvPr id="7" name="hcSlideMaster.Title SlideHeader">
            <a:extLst>
              <a:ext uri="{FF2B5EF4-FFF2-40B4-BE49-F238E27FC236}">
                <a16:creationId xmlns:a16="http://schemas.microsoft.com/office/drawing/2014/main" id="{D55EAFC1-6677-C402-F523-AA055515E857}"/>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9B41BAF7-2C55-9AAA-EA0B-CFCEEDA335E1}"/>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hcSlideMaster.Title and ContentHeader">
            <a:extLst>
              <a:ext uri="{FF2B5EF4-FFF2-40B4-BE49-F238E27FC236}">
                <a16:creationId xmlns:a16="http://schemas.microsoft.com/office/drawing/2014/main" id="{935B9966-9F10-34D3-B98C-E010585E9047}"/>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TITU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191999"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83907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dirty="0"/>
          </a:p>
        </p:txBody>
      </p:sp>
      <p:sp>
        <p:nvSpPr>
          <p:cNvPr id="7" name="hcSlideMaster.1_Title and ContentHeader">
            <a:extLst>
              <a:ext uri="{FF2B5EF4-FFF2-40B4-BE49-F238E27FC236}">
                <a16:creationId xmlns:a16="http://schemas.microsoft.com/office/drawing/2014/main" id="{0F10F7D9-9545-70EC-36A7-C1567C3AB29E}"/>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430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4/20/2023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a:p>
        </p:txBody>
      </p:sp>
      <p:sp>
        <p:nvSpPr>
          <p:cNvPr id="5" name="hcSlideMaster.BlankHeader">
            <a:extLst>
              <a:ext uri="{FF2B5EF4-FFF2-40B4-BE49-F238E27FC236}">
                <a16:creationId xmlns:a16="http://schemas.microsoft.com/office/drawing/2014/main" id="{F41EB265-4203-FF1B-9937-8E54D3A8607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3180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4/20/2023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84" r:id="rId4"/>
    <p:sldLayoutId id="21474836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hyperlink" Target="https://doi.org/10.1038/s41467-023-37115-6" TargetMode="Externa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F59F56C-CEF7-F252-EC1B-9B65C3815178}"/>
              </a:ext>
            </a:extLst>
          </p:cNvPr>
          <p:cNvSpPr txBox="1">
            <a:spLocks/>
          </p:cNvSpPr>
          <p:nvPr/>
        </p:nvSpPr>
        <p:spPr>
          <a:xfrm>
            <a:off x="4899496" y="90640"/>
            <a:ext cx="7281487" cy="5667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Atomic-scale origin of the low grain-boundary resistance in perovskite solid electrolyte Li</a:t>
            </a:r>
            <a:r>
              <a:rPr lang="en-US" sz="2000" b="1" baseline="-250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0.375</a:t>
            </a:r>
            <a:r>
              <a:rPr lang="en-US" sz="20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Sr</a:t>
            </a:r>
            <a:r>
              <a:rPr lang="en-US" sz="2000" b="1" baseline="-250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0.4375</a:t>
            </a:r>
            <a:r>
              <a:rPr lang="en-US" sz="20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Ta</a:t>
            </a:r>
            <a:r>
              <a:rPr lang="en-US" sz="2000" b="1" baseline="-250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0.75</a:t>
            </a:r>
            <a:r>
              <a:rPr lang="en-US" sz="20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Zr</a:t>
            </a:r>
            <a:r>
              <a:rPr lang="en-US" sz="2000" b="1" baseline="-250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0.25</a:t>
            </a:r>
            <a:r>
              <a:rPr lang="en-US" sz="20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O</a:t>
            </a:r>
            <a:r>
              <a:rPr lang="en-US" sz="2000" b="1" baseline="-250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3</a:t>
            </a:r>
            <a:endParaRPr lang="en-US" sz="2000" b="1" dirty="0">
              <a:solidFill>
                <a:srgbClr val="C0000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AC7D99B-1EFC-61F2-9703-F085A3591D9E}"/>
              </a:ext>
            </a:extLst>
          </p:cNvPr>
          <p:cNvSpPr txBox="1"/>
          <p:nvPr/>
        </p:nvSpPr>
        <p:spPr>
          <a:xfrm>
            <a:off x="147781" y="200554"/>
            <a:ext cx="2666780" cy="553998"/>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UCI MRSEC </a:t>
            </a:r>
          </a:p>
          <a:p>
            <a:r>
              <a:rPr lang="en-US" sz="1400" b="1" dirty="0">
                <a:latin typeface="Arial" panose="020B0604020202020204" pitchFamily="34" charset="0"/>
                <a:cs typeface="Arial" panose="020B0604020202020204" pitchFamily="34" charset="0"/>
              </a:rPr>
              <a:t>DMR-2011967</a:t>
            </a:r>
            <a:r>
              <a:rPr lang="en-US" sz="1600" b="1" dirty="0">
                <a:latin typeface="Arial" panose="020B0604020202020204" pitchFamily="34" charset="0"/>
                <a:cs typeface="Arial" panose="020B0604020202020204" pitchFamily="34" charset="0"/>
              </a:rPr>
              <a:t>	</a:t>
            </a:r>
          </a:p>
        </p:txBody>
      </p:sp>
      <p:pic>
        <p:nvPicPr>
          <p:cNvPr id="19" name="Picture 18">
            <a:extLst>
              <a:ext uri="{FF2B5EF4-FFF2-40B4-BE49-F238E27FC236}">
                <a16:creationId xmlns:a16="http://schemas.microsoft.com/office/drawing/2014/main" id="{3807BB26-4F6B-EEA1-E89E-33CFB931E873}"/>
              </a:ext>
            </a:extLst>
          </p:cNvPr>
          <p:cNvPicPr>
            <a:picLocks noChangeAspect="1"/>
          </p:cNvPicPr>
          <p:nvPr/>
        </p:nvPicPr>
        <p:blipFill>
          <a:blip r:embed="rId3"/>
          <a:stretch>
            <a:fillRect/>
          </a:stretch>
        </p:blipFill>
        <p:spPr>
          <a:xfrm rot="5400000">
            <a:off x="10076981" y="5449001"/>
            <a:ext cx="811215" cy="2088783"/>
          </a:xfrm>
          <a:prstGeom prst="rect">
            <a:avLst/>
          </a:prstGeom>
        </p:spPr>
      </p:pic>
      <p:sp>
        <p:nvSpPr>
          <p:cNvPr id="24" name="flSlide132Footer" descr="  ">
            <a:extLst>
              <a:ext uri="{FF2B5EF4-FFF2-40B4-BE49-F238E27FC236}">
                <a16:creationId xmlns:a16="http://schemas.microsoft.com/office/drawing/2014/main" id="{B923A301-1B35-76BE-D5D0-B71DB711A487}"/>
              </a:ext>
            </a:extLst>
          </p:cNvPr>
          <p:cNvSpPr txBox="1"/>
          <p:nvPr/>
        </p:nvSpPr>
        <p:spPr>
          <a:xfrm>
            <a:off x="0" y="6537960"/>
            <a:ext cx="242374" cy="223138"/>
          </a:xfrm>
          <a:prstGeom prst="rect">
            <a:avLst/>
          </a:prstGeom>
          <a:noFill/>
        </p:spPr>
        <p:txBody>
          <a:bodyPr vert="horz" wrap="none" rtlCol="0">
            <a:spAutoFit/>
          </a:bodyPr>
          <a:lstStyle/>
          <a:p>
            <a:r>
              <a:rPr lang="en-US" sz="850">
                <a:solidFill>
                  <a:srgbClr val="000000"/>
                </a:solidFill>
                <a:latin typeface="Microsoft Sans Serif" panose="020B0604020202020204" pitchFamily="34" charset="0"/>
              </a:rPr>
              <a:t>  </a:t>
            </a:r>
          </a:p>
        </p:txBody>
      </p:sp>
      <p:sp>
        <p:nvSpPr>
          <p:cNvPr id="25" name="hcSlide132Header">
            <a:extLst>
              <a:ext uri="{FF2B5EF4-FFF2-40B4-BE49-F238E27FC236}">
                <a16:creationId xmlns:a16="http://schemas.microsoft.com/office/drawing/2014/main" id="{D1B9DD72-0991-8E27-8B97-CE240360EC1C}"/>
              </a:ext>
            </a:extLst>
          </p:cNvPr>
          <p:cNvSpPr txBox="1"/>
          <p:nvPr/>
        </p:nvSpPr>
        <p:spPr>
          <a:xfrm>
            <a:off x="5994400" y="0"/>
            <a:ext cx="184731" cy="369332"/>
          </a:xfrm>
          <a:prstGeom prst="rect">
            <a:avLst/>
          </a:prstGeom>
          <a:noFill/>
        </p:spPr>
        <p:txBody>
          <a:bodyPr vert="horz" wrap="none" rtlCol="0">
            <a:spAutoFit/>
          </a:bodyPr>
          <a:lstStyle/>
          <a:p>
            <a:endParaRPr lang="en-US"/>
          </a:p>
        </p:txBody>
      </p:sp>
      <p:sp>
        <p:nvSpPr>
          <p:cNvPr id="3" name="Google Shape;68;p1">
            <a:extLst>
              <a:ext uri="{FF2B5EF4-FFF2-40B4-BE49-F238E27FC236}">
                <a16:creationId xmlns:a16="http://schemas.microsoft.com/office/drawing/2014/main" id="{E08B2B0B-63DC-E53D-CB65-94F591F87EFE}"/>
              </a:ext>
            </a:extLst>
          </p:cNvPr>
          <p:cNvSpPr txBox="1"/>
          <p:nvPr/>
        </p:nvSpPr>
        <p:spPr>
          <a:xfrm>
            <a:off x="3380973" y="759419"/>
            <a:ext cx="8895714" cy="49240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00" dirty="0">
                <a:solidFill>
                  <a:schemeClr val="dk1"/>
                </a:solidFill>
                <a:latin typeface="Arial" panose="020B0604020202020204" pitchFamily="34" charset="0"/>
                <a:ea typeface="Calibri"/>
                <a:cs typeface="Arial" panose="020B0604020202020204" pitchFamily="34" charset="0"/>
                <a:sym typeface="Calibri"/>
              </a:rPr>
              <a:t>T. Lee, C.A. </a:t>
            </a:r>
            <a:r>
              <a:rPr lang="en-US" sz="1300" dirty="0" err="1">
                <a:solidFill>
                  <a:schemeClr val="dk1"/>
                </a:solidFill>
                <a:latin typeface="Arial" panose="020B0604020202020204" pitchFamily="34" charset="0"/>
                <a:ea typeface="Calibri"/>
                <a:cs typeface="Arial" panose="020B0604020202020204" pitchFamily="34" charset="0"/>
                <a:sym typeface="Calibri"/>
              </a:rPr>
              <a:t>Gadre</a:t>
            </a:r>
            <a:r>
              <a:rPr lang="en-US" sz="1300" dirty="0">
                <a:solidFill>
                  <a:schemeClr val="dk1"/>
                </a:solidFill>
                <a:latin typeface="Arial" panose="020B0604020202020204" pitchFamily="34" charset="0"/>
                <a:ea typeface="Calibri"/>
                <a:cs typeface="Arial" panose="020B0604020202020204" pitchFamily="34" charset="0"/>
                <a:sym typeface="Calibri"/>
              </a:rPr>
              <a:t>, H. Huyan, C. Du, J. Li, T. Aoki, </a:t>
            </a:r>
            <a:r>
              <a:rPr lang="en-US" sz="1300" b="1" dirty="0">
                <a:solidFill>
                  <a:schemeClr val="dk1"/>
                </a:solidFill>
                <a:latin typeface="Arial" panose="020B0604020202020204" pitchFamily="34" charset="0"/>
                <a:ea typeface="Calibri"/>
                <a:cs typeface="Arial" panose="020B0604020202020204" pitchFamily="34" charset="0"/>
                <a:sym typeface="Calibri"/>
              </a:rPr>
              <a:t>R. Wu, X. Pan (University of California, Irvine)</a:t>
            </a:r>
            <a:endParaRPr sz="1300" dirty="0">
              <a:latin typeface="Arial" panose="020B0604020202020204" pitchFamily="34" charset="0"/>
              <a:cs typeface="Arial" panose="020B0604020202020204" pitchFamily="34" charset="0"/>
            </a:endParaRPr>
          </a:p>
          <a:p>
            <a:pPr marL="0" marR="0" lvl="0" indent="0" algn="r" rtl="0">
              <a:spcBef>
                <a:spcPts val="0"/>
              </a:spcBef>
              <a:spcAft>
                <a:spcPts val="0"/>
              </a:spcAft>
              <a:buNone/>
            </a:pPr>
            <a:r>
              <a:rPr lang="en-US" sz="1300" dirty="0">
                <a:solidFill>
                  <a:schemeClr val="dk1"/>
                </a:solidFill>
                <a:latin typeface="Arial" panose="020B0604020202020204" pitchFamily="34" charset="0"/>
                <a:ea typeface="Calibri"/>
                <a:cs typeface="Arial" panose="020B0604020202020204" pitchFamily="34" charset="0"/>
                <a:sym typeface="Calibri"/>
              </a:rPr>
              <a:t>J. Qi, S. Ko, Y. </a:t>
            </a:r>
            <a:r>
              <a:rPr lang="en-US" sz="1300" dirty="0" err="1">
                <a:solidFill>
                  <a:schemeClr val="dk1"/>
                </a:solidFill>
                <a:latin typeface="Arial" panose="020B0604020202020204" pitchFamily="34" charset="0"/>
                <a:ea typeface="Calibri"/>
                <a:cs typeface="Arial" panose="020B0604020202020204" pitchFamily="34" charset="0"/>
                <a:sym typeface="Calibri"/>
              </a:rPr>
              <a:t>Zuo</a:t>
            </a:r>
            <a:r>
              <a:rPr lang="en-US" sz="1300" dirty="0">
                <a:solidFill>
                  <a:schemeClr val="dk1"/>
                </a:solidFill>
                <a:latin typeface="Arial" panose="020B0604020202020204" pitchFamily="34" charset="0"/>
                <a:ea typeface="Calibri"/>
                <a:cs typeface="Arial" panose="020B0604020202020204" pitchFamily="34" charset="0"/>
                <a:sym typeface="Calibri"/>
              </a:rPr>
              <a:t>, </a:t>
            </a:r>
            <a:r>
              <a:rPr lang="en-US" sz="1300" b="1" dirty="0">
                <a:solidFill>
                  <a:schemeClr val="dk1"/>
                </a:solidFill>
                <a:latin typeface="Arial" panose="020B0604020202020204" pitchFamily="34" charset="0"/>
                <a:ea typeface="Calibri"/>
                <a:cs typeface="Arial" panose="020B0604020202020204" pitchFamily="34" charset="0"/>
                <a:sym typeface="Calibri"/>
              </a:rPr>
              <a:t>J. Luo, S. P. Ong (University of California, San Diego)</a:t>
            </a:r>
            <a:endParaRPr sz="1300" dirty="0">
              <a:latin typeface="Arial" panose="020B0604020202020204" pitchFamily="34" charset="0"/>
              <a:cs typeface="Arial" panose="020B0604020202020204" pitchFamily="34" charset="0"/>
            </a:endParaRPr>
          </a:p>
        </p:txBody>
      </p:sp>
      <p:pic>
        <p:nvPicPr>
          <p:cNvPr id="4" name="Picture 3" descr="Atomic-scale study of the crystal structure inside the grain bulk, a (010) faceted grain boundary (GB), and non-faceted general GBs. a, Atomic-resolution HAADF-STEM image of a (010) faceted GB (with respect to the left-side grain). b, FFT pattern of the crystal structure inside the grain, boxed in blue in a, and c, FFT pattern of superlattice structure near (010) faceted GB, boxed in red in a. d, SAED pattern of LSTZ0.75 grain bulk along the [100] zone axis. e, SAED pattern of superlattice structure near (010) faceted GB along the [100] zone axis. f, g, Atomic-resolution HAADF-STEM images of general GBs.">
            <a:extLst>
              <a:ext uri="{FF2B5EF4-FFF2-40B4-BE49-F238E27FC236}">
                <a16:creationId xmlns:a16="http://schemas.microsoft.com/office/drawing/2014/main" id="{7D813971-EA5D-12D5-A486-48CC2B4796D9}"/>
              </a:ext>
            </a:extLst>
          </p:cNvPr>
          <p:cNvPicPr>
            <a:picLocks noChangeAspect="1"/>
          </p:cNvPicPr>
          <p:nvPr/>
        </p:nvPicPr>
        <p:blipFill>
          <a:blip r:embed="rId4"/>
          <a:stretch>
            <a:fillRect/>
          </a:stretch>
        </p:blipFill>
        <p:spPr>
          <a:xfrm>
            <a:off x="7038292" y="1438928"/>
            <a:ext cx="4986069" cy="3886200"/>
          </a:xfrm>
          <a:prstGeom prst="rect">
            <a:avLst/>
          </a:prstGeom>
        </p:spPr>
      </p:pic>
      <p:sp>
        <p:nvSpPr>
          <p:cNvPr id="7" name="TextBox 6">
            <a:extLst>
              <a:ext uri="{FF2B5EF4-FFF2-40B4-BE49-F238E27FC236}">
                <a16:creationId xmlns:a16="http://schemas.microsoft.com/office/drawing/2014/main" id="{E5C38373-2611-42C1-1EB2-3E7F59CBF368}"/>
              </a:ext>
            </a:extLst>
          </p:cNvPr>
          <p:cNvSpPr txBox="1"/>
          <p:nvPr/>
        </p:nvSpPr>
        <p:spPr>
          <a:xfrm>
            <a:off x="7038292" y="5334952"/>
            <a:ext cx="4986069" cy="461665"/>
          </a:xfrm>
          <a:prstGeom prst="rect">
            <a:avLst/>
          </a:prstGeom>
          <a:noFill/>
        </p:spPr>
        <p:txBody>
          <a:bodyPr wrap="square">
            <a:spAutoFit/>
          </a:bodyPr>
          <a:lstStyle/>
          <a:p>
            <a:r>
              <a:rPr lang="en-US" sz="1200" b="1" dirty="0">
                <a:effectLst/>
                <a:latin typeface="Arial" panose="020B0604020202020204" pitchFamily="34" charset="0"/>
                <a:ea typeface="Times New Roman" panose="02020603050405020304" pitchFamily="18" charset="0"/>
                <a:cs typeface="Arial" panose="020B0604020202020204" pitchFamily="34" charset="0"/>
              </a:rPr>
              <a:t>Atomic-scale study of the crystal structure inside the grain bulk, a (010) faceted grain boundary (GB), and non-faceted general GBs.</a:t>
            </a:r>
            <a:endParaRPr lang="en-US" sz="1200" dirty="0">
              <a:latin typeface="Arial" panose="020B0604020202020204" pitchFamily="34" charset="0"/>
              <a:cs typeface="Arial" panose="020B0604020202020204" pitchFamily="34" charset="0"/>
            </a:endParaRPr>
          </a:p>
        </p:txBody>
      </p:sp>
      <p:sp>
        <p:nvSpPr>
          <p:cNvPr id="14" name="Google Shape;64;p1">
            <a:extLst>
              <a:ext uri="{FF2B5EF4-FFF2-40B4-BE49-F238E27FC236}">
                <a16:creationId xmlns:a16="http://schemas.microsoft.com/office/drawing/2014/main" id="{2B4F53F7-60C7-99D3-368E-8F49E2E70361}"/>
              </a:ext>
            </a:extLst>
          </p:cNvPr>
          <p:cNvSpPr txBox="1"/>
          <p:nvPr/>
        </p:nvSpPr>
        <p:spPr>
          <a:xfrm>
            <a:off x="47496" y="1291055"/>
            <a:ext cx="6990796" cy="4493497"/>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1300" dirty="0">
                <a:solidFill>
                  <a:schemeClr val="dk1"/>
                </a:solidFill>
                <a:latin typeface="Arial" panose="020B0604020202020204" pitchFamily="34" charset="0"/>
                <a:ea typeface="Arial"/>
                <a:cs typeface="Arial" panose="020B0604020202020204" pitchFamily="34" charset="0"/>
                <a:sym typeface="Arial"/>
              </a:rPr>
              <a:t>The </a:t>
            </a:r>
            <a:r>
              <a:rPr lang="en-US" sz="1300" b="1" dirty="0">
                <a:solidFill>
                  <a:schemeClr val="dk1"/>
                </a:solidFill>
                <a:latin typeface="Arial" panose="020B0604020202020204" pitchFamily="34" charset="0"/>
                <a:ea typeface="Arial"/>
                <a:cs typeface="Arial" panose="020B0604020202020204" pitchFamily="34" charset="0"/>
                <a:sym typeface="Arial"/>
              </a:rPr>
              <a:t>main achievement</a:t>
            </a:r>
            <a:r>
              <a:rPr lang="en-US" sz="1300" dirty="0">
                <a:solidFill>
                  <a:schemeClr val="dk1"/>
                </a:solidFill>
                <a:latin typeface="Arial" panose="020B0604020202020204" pitchFamily="34" charset="0"/>
                <a:ea typeface="Arial"/>
                <a:cs typeface="Arial" panose="020B0604020202020204" pitchFamily="34" charset="0"/>
                <a:sym typeface="Arial"/>
              </a:rPr>
              <a:t> of this research is revealing the atomic-scale origin of the low grain-boundary (GB) resistance in Li</a:t>
            </a:r>
            <a:r>
              <a:rPr lang="en-US" sz="1300" baseline="-25000" dirty="0">
                <a:solidFill>
                  <a:schemeClr val="dk1"/>
                </a:solidFill>
                <a:latin typeface="Arial" panose="020B0604020202020204" pitchFamily="34" charset="0"/>
                <a:ea typeface="Arial"/>
                <a:cs typeface="Arial" panose="020B0604020202020204" pitchFamily="34" charset="0"/>
                <a:sym typeface="Arial"/>
              </a:rPr>
              <a:t>0.375</a:t>
            </a:r>
            <a:r>
              <a:rPr lang="en-US" sz="1300" dirty="0">
                <a:solidFill>
                  <a:schemeClr val="dk1"/>
                </a:solidFill>
                <a:latin typeface="Arial" panose="020B0604020202020204" pitchFamily="34" charset="0"/>
                <a:ea typeface="Arial"/>
                <a:cs typeface="Arial" panose="020B0604020202020204" pitchFamily="34" charset="0"/>
                <a:sym typeface="Arial"/>
              </a:rPr>
              <a:t>Sr</a:t>
            </a:r>
            <a:r>
              <a:rPr lang="en-US" sz="1300" baseline="-25000" dirty="0">
                <a:solidFill>
                  <a:schemeClr val="dk1"/>
                </a:solidFill>
                <a:latin typeface="Arial" panose="020B0604020202020204" pitchFamily="34" charset="0"/>
                <a:ea typeface="Arial"/>
                <a:cs typeface="Arial" panose="020B0604020202020204" pitchFamily="34" charset="0"/>
                <a:sym typeface="Arial"/>
              </a:rPr>
              <a:t>0.4375</a:t>
            </a:r>
            <a:r>
              <a:rPr lang="en-US" sz="1300" dirty="0">
                <a:solidFill>
                  <a:schemeClr val="dk1"/>
                </a:solidFill>
                <a:latin typeface="Arial" panose="020B0604020202020204" pitchFamily="34" charset="0"/>
                <a:ea typeface="Arial"/>
                <a:cs typeface="Arial" panose="020B0604020202020204" pitchFamily="34" charset="0"/>
                <a:sym typeface="Arial"/>
              </a:rPr>
              <a:t>Ta</a:t>
            </a:r>
            <a:r>
              <a:rPr lang="en-US" sz="1300" baseline="-25000" dirty="0">
                <a:solidFill>
                  <a:schemeClr val="dk1"/>
                </a:solidFill>
                <a:latin typeface="Arial" panose="020B0604020202020204" pitchFamily="34" charset="0"/>
                <a:ea typeface="Arial"/>
                <a:cs typeface="Arial" panose="020B0604020202020204" pitchFamily="34" charset="0"/>
                <a:sym typeface="Arial"/>
              </a:rPr>
              <a:t>0.75</a:t>
            </a:r>
            <a:r>
              <a:rPr lang="en-US" sz="1300" dirty="0">
                <a:solidFill>
                  <a:schemeClr val="dk1"/>
                </a:solidFill>
                <a:latin typeface="Arial" panose="020B0604020202020204" pitchFamily="34" charset="0"/>
                <a:ea typeface="Arial"/>
                <a:cs typeface="Arial" panose="020B0604020202020204" pitchFamily="34" charset="0"/>
                <a:sym typeface="Arial"/>
              </a:rPr>
              <a:t>Zr</a:t>
            </a:r>
            <a:r>
              <a:rPr lang="en-US" sz="1300" baseline="-25000" dirty="0">
                <a:solidFill>
                  <a:schemeClr val="dk1"/>
                </a:solidFill>
                <a:latin typeface="Arial" panose="020B0604020202020204" pitchFamily="34" charset="0"/>
                <a:ea typeface="Arial"/>
                <a:cs typeface="Arial" panose="020B0604020202020204" pitchFamily="34" charset="0"/>
                <a:sym typeface="Arial"/>
              </a:rPr>
              <a:t>0.25</a:t>
            </a:r>
            <a:r>
              <a:rPr lang="en-US" sz="1300" dirty="0">
                <a:solidFill>
                  <a:schemeClr val="dk1"/>
                </a:solidFill>
                <a:latin typeface="Arial" panose="020B0604020202020204" pitchFamily="34" charset="0"/>
                <a:ea typeface="Arial"/>
                <a:cs typeface="Arial" panose="020B0604020202020204" pitchFamily="34" charset="0"/>
                <a:sym typeface="Arial"/>
              </a:rPr>
              <a:t>O</a:t>
            </a:r>
            <a:r>
              <a:rPr lang="en-US" sz="1300" baseline="-25000" dirty="0">
                <a:solidFill>
                  <a:schemeClr val="dk1"/>
                </a:solidFill>
                <a:latin typeface="Arial" panose="020B0604020202020204" pitchFamily="34" charset="0"/>
                <a:ea typeface="Arial"/>
                <a:cs typeface="Arial" panose="020B0604020202020204" pitchFamily="34" charset="0"/>
                <a:sym typeface="Arial"/>
              </a:rPr>
              <a:t>3</a:t>
            </a:r>
            <a:r>
              <a:rPr lang="en-US" sz="1300" dirty="0">
                <a:solidFill>
                  <a:schemeClr val="dk1"/>
                </a:solidFill>
                <a:latin typeface="Arial" panose="020B0604020202020204" pitchFamily="34" charset="0"/>
                <a:ea typeface="Arial"/>
                <a:cs typeface="Arial" panose="020B0604020202020204" pitchFamily="34" charset="0"/>
                <a:sym typeface="Arial"/>
              </a:rPr>
              <a:t> (LSTZ0.75) perovskite solid electrolyte and providing insights on overcoming the ubiquitous bottleneck of high GB resistance in other oxide solid electrolytes. </a:t>
            </a:r>
          </a:p>
          <a:p>
            <a:pPr marL="0" marR="0" lvl="0" indent="0" rtl="0">
              <a:spcBef>
                <a:spcPts val="0"/>
              </a:spcBef>
              <a:spcAft>
                <a:spcPts val="0"/>
              </a:spcAft>
              <a:buNone/>
            </a:pPr>
            <a:endParaRPr lang="en-US" sz="1300" dirty="0">
              <a:latin typeface="Arial" panose="020B0604020202020204" pitchFamily="34" charset="0"/>
              <a:cs typeface="Arial" panose="020B0604020202020204" pitchFamily="34" charset="0"/>
            </a:endParaRPr>
          </a:p>
          <a:p>
            <a:pPr marL="0" marR="0" lvl="0" indent="0" rtl="0">
              <a:spcBef>
                <a:spcPts val="0"/>
              </a:spcBef>
              <a:spcAft>
                <a:spcPts val="0"/>
              </a:spcAft>
              <a:buNone/>
            </a:pPr>
            <a:r>
              <a:rPr lang="en-US" sz="1300" b="1" dirty="0">
                <a:latin typeface="Arial" panose="020B0604020202020204" pitchFamily="34" charset="0"/>
                <a:cs typeface="Arial" panose="020B0604020202020204" pitchFamily="34" charset="0"/>
              </a:rPr>
              <a:t>Significance of this scientific achievement </a:t>
            </a:r>
            <a:endParaRPr sz="1300" b="1" dirty="0">
              <a:latin typeface="Arial" panose="020B0604020202020204" pitchFamily="34" charset="0"/>
              <a:cs typeface="Arial" panose="020B0604020202020204" pitchFamily="34" charset="0"/>
            </a:endParaRPr>
          </a:p>
          <a:p>
            <a:pPr marL="0" marR="0" lvl="0" indent="0" rtl="0">
              <a:spcBef>
                <a:spcPts val="0"/>
              </a:spcBef>
              <a:spcAft>
                <a:spcPts val="0"/>
              </a:spcAft>
              <a:buNone/>
            </a:pPr>
            <a:r>
              <a:rPr lang="en-US" sz="1300" dirty="0">
                <a:solidFill>
                  <a:srgbClr val="000000"/>
                </a:solidFill>
                <a:latin typeface="Arial" panose="020B0604020202020204" pitchFamily="34" charset="0"/>
                <a:cs typeface="Arial" panose="020B0604020202020204" pitchFamily="34" charset="0"/>
              </a:rPr>
              <a:t>· </a:t>
            </a:r>
            <a:r>
              <a:rPr lang="en-US" sz="1300" dirty="0">
                <a:solidFill>
                  <a:schemeClr val="dk1"/>
                </a:solidFill>
                <a:latin typeface="Arial" panose="020B0604020202020204" pitchFamily="34" charset="0"/>
                <a:ea typeface="Arial"/>
                <a:cs typeface="Arial" panose="020B0604020202020204" pitchFamily="34" charset="0"/>
                <a:sym typeface="Arial"/>
              </a:rPr>
              <a:t>Aberration-corrected scanning transmission electron microscopy and spectroscopy, along with an active learning moment tensor potential, were used to reveal the atomic scale structure and composition of LSTZ0.75 GBs. </a:t>
            </a:r>
          </a:p>
          <a:p>
            <a:pPr marL="0" marR="0" lvl="0" indent="0" rtl="0">
              <a:spcBef>
                <a:spcPts val="0"/>
              </a:spcBef>
              <a:spcAft>
                <a:spcPts val="0"/>
              </a:spcAft>
              <a:buNone/>
            </a:pPr>
            <a:r>
              <a:rPr lang="en-US" sz="1300" dirty="0">
                <a:solidFill>
                  <a:srgbClr val="000000"/>
                </a:solidFill>
                <a:latin typeface="Arial" panose="020B0604020202020204" pitchFamily="34" charset="0"/>
                <a:cs typeface="Arial" panose="020B0604020202020204" pitchFamily="34" charset="0"/>
              </a:rPr>
              <a:t>· </a:t>
            </a:r>
            <a:r>
              <a:rPr lang="en-US" sz="1300" dirty="0">
                <a:solidFill>
                  <a:schemeClr val="dk1"/>
                </a:solidFill>
                <a:latin typeface="Arial" panose="020B0604020202020204" pitchFamily="34" charset="0"/>
                <a:ea typeface="Arial"/>
                <a:cs typeface="Arial" panose="020B0604020202020204" pitchFamily="34" charset="0"/>
                <a:sym typeface="Arial"/>
              </a:rPr>
              <a:t>Li depletion, which is a major cause for the low GB ionic conductivity of </a:t>
            </a:r>
            <a:r>
              <a:rPr lang="en-US" sz="1300" i="0" u="none" strike="noStrike" cap="none" dirty="0">
                <a:solidFill>
                  <a:schemeClr val="dk1"/>
                </a:solidFill>
                <a:latin typeface="Arial" panose="020B0604020202020204" pitchFamily="34" charset="0"/>
                <a:ea typeface="Arial"/>
                <a:cs typeface="Arial" panose="020B0604020202020204" pitchFamily="34" charset="0"/>
                <a:sym typeface="Arial"/>
              </a:rPr>
              <a:t>Li</a:t>
            </a:r>
            <a:r>
              <a:rPr lang="en-US" sz="1300" i="0" u="none" strike="noStrike" cap="none" baseline="-25000" dirty="0">
                <a:solidFill>
                  <a:schemeClr val="dk1"/>
                </a:solidFill>
                <a:latin typeface="Arial" panose="020B0604020202020204" pitchFamily="34" charset="0"/>
                <a:ea typeface="Arial"/>
                <a:cs typeface="Arial" panose="020B0604020202020204" pitchFamily="34" charset="0"/>
                <a:sym typeface="Arial"/>
              </a:rPr>
              <a:t>3</a:t>
            </a:r>
            <a:r>
              <a:rPr lang="en-US" sz="1300" i="1" u="none" strike="noStrike" cap="none" baseline="-25000" dirty="0">
                <a:solidFill>
                  <a:schemeClr val="dk1"/>
                </a:solidFill>
                <a:latin typeface="Arial" panose="020B0604020202020204" pitchFamily="34" charset="0"/>
                <a:ea typeface="Arial"/>
                <a:cs typeface="Arial" panose="020B0604020202020204" pitchFamily="34" charset="0"/>
                <a:sym typeface="Arial"/>
              </a:rPr>
              <a:t>x</a:t>
            </a:r>
            <a:r>
              <a:rPr lang="en-US" sz="1300" i="0" u="none" strike="noStrike" cap="none" dirty="0">
                <a:solidFill>
                  <a:schemeClr val="dk1"/>
                </a:solidFill>
                <a:latin typeface="Arial" panose="020B0604020202020204" pitchFamily="34" charset="0"/>
                <a:ea typeface="Arial"/>
                <a:cs typeface="Arial" panose="020B0604020202020204" pitchFamily="34" charset="0"/>
                <a:sym typeface="Arial"/>
              </a:rPr>
              <a:t>La</a:t>
            </a:r>
            <a:r>
              <a:rPr lang="en-US" sz="1300" i="0" u="none" strike="noStrike" cap="none" baseline="-25000" dirty="0">
                <a:solidFill>
                  <a:schemeClr val="dk1"/>
                </a:solidFill>
                <a:latin typeface="Arial" panose="020B0604020202020204" pitchFamily="34" charset="0"/>
                <a:ea typeface="Arial"/>
                <a:cs typeface="Arial" panose="020B0604020202020204" pitchFamily="34" charset="0"/>
                <a:sym typeface="Arial"/>
              </a:rPr>
              <a:t>2/3-</a:t>
            </a:r>
            <a:r>
              <a:rPr lang="en-US" sz="1300" i="1" u="none" strike="noStrike" cap="none" baseline="-25000" dirty="0">
                <a:solidFill>
                  <a:schemeClr val="dk1"/>
                </a:solidFill>
                <a:latin typeface="Arial" panose="020B0604020202020204" pitchFamily="34" charset="0"/>
                <a:ea typeface="Arial"/>
                <a:cs typeface="Arial" panose="020B0604020202020204" pitchFamily="34" charset="0"/>
                <a:sym typeface="Arial"/>
              </a:rPr>
              <a:t>x</a:t>
            </a:r>
            <a:r>
              <a:rPr lang="en-US" sz="1300" i="0" u="none" strike="noStrike" cap="none" dirty="0">
                <a:solidFill>
                  <a:schemeClr val="dk1"/>
                </a:solidFill>
                <a:latin typeface="Arial" panose="020B0604020202020204" pitchFamily="34" charset="0"/>
                <a:ea typeface="Arial"/>
                <a:cs typeface="Arial" panose="020B0604020202020204" pitchFamily="34" charset="0"/>
                <a:sym typeface="Arial"/>
              </a:rPr>
              <a:t>TiO</a:t>
            </a:r>
            <a:r>
              <a:rPr lang="en-US" sz="1300" i="0" u="none" strike="noStrike" cap="none" baseline="-25000" dirty="0">
                <a:solidFill>
                  <a:schemeClr val="dk1"/>
                </a:solidFill>
                <a:latin typeface="Arial" panose="020B0604020202020204" pitchFamily="34" charset="0"/>
                <a:ea typeface="Arial"/>
                <a:cs typeface="Arial" panose="020B0604020202020204" pitchFamily="34" charset="0"/>
                <a:sym typeface="Arial"/>
              </a:rPr>
              <a:t>3</a:t>
            </a:r>
            <a:r>
              <a:rPr lang="en-US" sz="1300" dirty="0">
                <a:solidFill>
                  <a:schemeClr val="dk1"/>
                </a:solidFill>
                <a:latin typeface="Arial" panose="020B0604020202020204" pitchFamily="34" charset="0"/>
                <a:ea typeface="Arial"/>
                <a:cs typeface="Arial" panose="020B0604020202020204" pitchFamily="34" charset="0"/>
                <a:sym typeface="Arial"/>
              </a:rPr>
              <a:t> (LLTO), </a:t>
            </a:r>
            <a:r>
              <a:rPr lang="en-US" sz="1300" dirty="0">
                <a:solidFill>
                  <a:schemeClr val="dk1"/>
                </a:solidFill>
                <a:latin typeface="Arial" panose="020B0604020202020204" pitchFamily="34" charset="0"/>
                <a:cs typeface="Arial" panose="020B0604020202020204" pitchFamily="34" charset="0"/>
              </a:rPr>
              <a:t>was found to be</a:t>
            </a:r>
            <a:r>
              <a:rPr lang="en-US" sz="1300" dirty="0">
                <a:solidFill>
                  <a:schemeClr val="dk1"/>
                </a:solidFill>
                <a:latin typeface="Arial" panose="020B0604020202020204" pitchFamily="34" charset="0"/>
                <a:ea typeface="Arial"/>
                <a:cs typeface="Arial" panose="020B0604020202020204" pitchFamily="34" charset="0"/>
                <a:sym typeface="Arial"/>
              </a:rPr>
              <a:t> absent for the GBs of LSTZ0.75. </a:t>
            </a:r>
          </a:p>
          <a:p>
            <a:pPr marL="0" marR="0" lvl="0" indent="0" rtl="0">
              <a:spcBef>
                <a:spcPts val="0"/>
              </a:spcBef>
              <a:spcAft>
                <a:spcPts val="0"/>
              </a:spcAft>
              <a:buNone/>
            </a:pPr>
            <a:r>
              <a:rPr lang="en-US" sz="1300" dirty="0">
                <a:solidFill>
                  <a:srgbClr val="000000"/>
                </a:solidFill>
                <a:latin typeface="Arial" panose="020B0604020202020204" pitchFamily="34" charset="0"/>
                <a:cs typeface="Arial" panose="020B0604020202020204" pitchFamily="34" charset="0"/>
              </a:rPr>
              <a:t>· </a:t>
            </a:r>
            <a:r>
              <a:rPr lang="en-US" sz="1300" dirty="0">
                <a:solidFill>
                  <a:schemeClr val="dk1"/>
                </a:solidFill>
                <a:latin typeface="Arial" panose="020B0604020202020204" pitchFamily="34" charset="0"/>
                <a:ea typeface="Arial"/>
                <a:cs typeface="Arial" panose="020B0604020202020204" pitchFamily="34" charset="0"/>
                <a:sym typeface="Arial"/>
              </a:rPr>
              <a:t>A unique defective cubic perovskite interfacial structure that contained abundant vacancies was discovered at the GBs of LSTZ0.75. The authors attributed the low GB resistance of LSTZ0.75 to this microstructure. </a:t>
            </a:r>
          </a:p>
          <a:p>
            <a:pPr marL="0" marR="0" lvl="0" indent="0" rtl="0">
              <a:spcBef>
                <a:spcPts val="0"/>
              </a:spcBef>
              <a:spcAft>
                <a:spcPts val="0"/>
              </a:spcAft>
              <a:buNone/>
            </a:pPr>
            <a:r>
              <a:rPr lang="en-US" sz="1300" dirty="0">
                <a:solidFill>
                  <a:srgbClr val="000000"/>
                </a:solidFill>
                <a:latin typeface="Arial" panose="020B0604020202020204" pitchFamily="34" charset="0"/>
                <a:cs typeface="Arial" panose="020B0604020202020204" pitchFamily="34" charset="0"/>
              </a:rPr>
              <a:t>· Based on these results, the authors conclude vacancy and defect engineering can effectively improve GB ionic conductivity of solid Li-ion conductors, given that the material’s original structural framework should be maintained.</a:t>
            </a:r>
            <a:endParaRPr lang="en-US" sz="1300" dirty="0">
              <a:solidFill>
                <a:schemeClr val="dk1"/>
              </a:solidFill>
              <a:latin typeface="Arial" panose="020B0604020202020204" pitchFamily="34" charset="0"/>
              <a:ea typeface="Arial"/>
              <a:cs typeface="Arial" panose="020B0604020202020204" pitchFamily="34" charset="0"/>
              <a:sym typeface="Arial"/>
            </a:endParaRPr>
          </a:p>
          <a:p>
            <a:pPr marL="0" marR="0" lvl="0" indent="0" rtl="0">
              <a:spcBef>
                <a:spcPts val="0"/>
              </a:spcBef>
              <a:spcAft>
                <a:spcPts val="0"/>
              </a:spcAft>
              <a:buNone/>
            </a:pPr>
            <a:endParaRPr lang="en-US" sz="1300" dirty="0">
              <a:solidFill>
                <a:schemeClr val="dk1"/>
              </a:solidFill>
              <a:latin typeface="Arial" panose="020B0604020202020204" pitchFamily="34" charset="0"/>
              <a:ea typeface="Arial"/>
              <a:cs typeface="Arial" panose="020B0604020202020204" pitchFamily="34" charset="0"/>
              <a:sym typeface="Arial"/>
            </a:endParaRPr>
          </a:p>
          <a:p>
            <a:pPr marL="0" marR="0" lvl="0" indent="0" rtl="0">
              <a:spcBef>
                <a:spcPts val="0"/>
              </a:spcBef>
              <a:spcAft>
                <a:spcPts val="0"/>
              </a:spcAft>
              <a:buNone/>
            </a:pPr>
            <a:r>
              <a:rPr lang="en-US" sz="1300" b="1" dirty="0">
                <a:latin typeface="Arial" panose="020B0604020202020204" pitchFamily="34" charset="0"/>
                <a:cs typeface="Arial" panose="020B0604020202020204" pitchFamily="34" charset="0"/>
              </a:rPr>
              <a:t>Contribution to IRG 1</a:t>
            </a:r>
          </a:p>
          <a:p>
            <a:pPr marL="0" marR="0" lvl="0" indent="0" rtl="0">
              <a:spcBef>
                <a:spcPts val="0"/>
              </a:spcBef>
              <a:spcAft>
                <a:spcPts val="0"/>
              </a:spcAft>
              <a:buNone/>
            </a:pPr>
            <a:r>
              <a:rPr lang="en-US" sz="1300" dirty="0">
                <a:latin typeface="Arial" panose="020B0604020202020204" pitchFamily="34" charset="0"/>
                <a:cs typeface="Arial" panose="020B0604020202020204" pitchFamily="34" charset="0"/>
              </a:rPr>
              <a:t>This </a:t>
            </a:r>
            <a:r>
              <a:rPr lang="en-US" sz="1300" dirty="0">
                <a:solidFill>
                  <a:schemeClr val="dk1"/>
                </a:solidFill>
                <a:latin typeface="Arial" panose="020B0604020202020204" pitchFamily="34" charset="0"/>
                <a:ea typeface="Arial"/>
                <a:cs typeface="Arial" panose="020B0604020202020204" pitchFamily="34" charset="0"/>
                <a:sym typeface="Arial"/>
              </a:rPr>
              <a:t>study provides new insights into the atomic-scale mechanisms of low GB resistance and sheds light on possible paths for designing compositionally complex oxide solid electrolytes with high total ionic conductivity.</a:t>
            </a:r>
            <a:endParaRPr sz="13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72EF77B8-639F-DD8C-16F9-0F10CCD421C6}"/>
              </a:ext>
            </a:extLst>
          </p:cNvPr>
          <p:cNvSpPr/>
          <p:nvPr/>
        </p:nvSpPr>
        <p:spPr>
          <a:xfrm>
            <a:off x="100482" y="-52568"/>
            <a:ext cx="3976218" cy="338554"/>
          </a:xfrm>
          <a:prstGeom prst="rect">
            <a:avLst/>
          </a:prstGeom>
        </p:spPr>
        <p:txBody>
          <a:bodyPr wrap="square" anchor="ctr">
            <a:spAutoFit/>
          </a:bodyPr>
          <a:lstStyle/>
          <a:p>
            <a:r>
              <a:rPr lang="en-US" sz="1600" b="1" dirty="0">
                <a:solidFill>
                  <a:schemeClr val="accent2">
                    <a:lumMod val="20000"/>
                    <a:lumOff val="80000"/>
                  </a:schemeClr>
                </a:solidFill>
                <a:latin typeface="Arial" panose="020B0604020202020204" pitchFamily="34" charset="0"/>
                <a:cs typeface="Arial" panose="020B0604020202020204" pitchFamily="34" charset="0"/>
              </a:rPr>
              <a:t>2023 IRG-1 Intellectual Merit</a:t>
            </a:r>
          </a:p>
        </p:txBody>
      </p:sp>
      <p:sp>
        <p:nvSpPr>
          <p:cNvPr id="10" name="TextBox 9">
            <a:extLst>
              <a:ext uri="{FF2B5EF4-FFF2-40B4-BE49-F238E27FC236}">
                <a16:creationId xmlns:a16="http://schemas.microsoft.com/office/drawing/2014/main" id="{AB5B0F86-5F6C-63B2-8719-EA6FB1BD11CF}"/>
              </a:ext>
            </a:extLst>
          </p:cNvPr>
          <p:cNvSpPr txBox="1"/>
          <p:nvPr/>
        </p:nvSpPr>
        <p:spPr>
          <a:xfrm>
            <a:off x="-55085" y="5850472"/>
            <a:ext cx="9823617" cy="430887"/>
          </a:xfrm>
          <a:prstGeom prst="rect">
            <a:avLst/>
          </a:prstGeom>
          <a:noFill/>
        </p:spPr>
        <p:txBody>
          <a:bodyPr wrap="square">
            <a:spAutoFit/>
          </a:bodyPr>
          <a:lstStyle/>
          <a:p>
            <a:pPr marR="0" lvl="0">
              <a:spcBef>
                <a:spcPts val="0"/>
              </a:spcBef>
              <a:spcAft>
                <a:spcPts val="0"/>
              </a:spcAft>
            </a:pPr>
            <a:r>
              <a:rPr lang="en-US" sz="1100" dirty="0">
                <a:solidFill>
                  <a:srgbClr val="0A0A0A"/>
                </a:solidFill>
                <a:effectLst/>
                <a:latin typeface="Arial" panose="020B0604020202020204" pitchFamily="34" charset="0"/>
                <a:ea typeface="Times New Roman" panose="02020603050405020304" pitchFamily="18" charset="0"/>
                <a:cs typeface="Arial" panose="020B0604020202020204" pitchFamily="34" charset="0"/>
              </a:rPr>
              <a:t>Lee T, Qi J, </a:t>
            </a:r>
            <a:r>
              <a:rPr lang="en-US" sz="1100" dirty="0" err="1">
                <a:solidFill>
                  <a:srgbClr val="0A0A0A"/>
                </a:solidFill>
                <a:effectLst/>
                <a:latin typeface="Arial" panose="020B0604020202020204" pitchFamily="34" charset="0"/>
                <a:ea typeface="Times New Roman" panose="02020603050405020304" pitchFamily="18" charset="0"/>
                <a:cs typeface="Arial" panose="020B0604020202020204" pitchFamily="34" charset="0"/>
              </a:rPr>
              <a:t>Gadre</a:t>
            </a:r>
            <a:r>
              <a:rPr lang="en-US" sz="1100" dirty="0">
                <a:solidFill>
                  <a:srgbClr val="0A0A0A"/>
                </a:solidFill>
                <a:effectLst/>
                <a:latin typeface="Arial" panose="020B0604020202020204" pitchFamily="34" charset="0"/>
                <a:ea typeface="Times New Roman" panose="02020603050405020304" pitchFamily="18" charset="0"/>
                <a:cs typeface="Arial" panose="020B0604020202020204" pitchFamily="34" charset="0"/>
              </a:rPr>
              <a:t> CA, Huyan H, Ko S-T, </a:t>
            </a:r>
            <a:r>
              <a:rPr lang="en-US" sz="1100" dirty="0" err="1">
                <a:solidFill>
                  <a:srgbClr val="0A0A0A"/>
                </a:solidFill>
                <a:effectLst/>
                <a:latin typeface="Arial" panose="020B0604020202020204" pitchFamily="34" charset="0"/>
                <a:ea typeface="Times New Roman" panose="02020603050405020304" pitchFamily="18" charset="0"/>
                <a:cs typeface="Arial" panose="020B0604020202020204" pitchFamily="34" charset="0"/>
              </a:rPr>
              <a:t>Zuo</a:t>
            </a:r>
            <a:r>
              <a:rPr lang="en-US" sz="1100" dirty="0">
                <a:solidFill>
                  <a:srgbClr val="0A0A0A"/>
                </a:solidFill>
                <a:effectLst/>
                <a:latin typeface="Arial" panose="020B0604020202020204" pitchFamily="34" charset="0"/>
                <a:ea typeface="Times New Roman" panose="02020603050405020304" pitchFamily="18" charset="0"/>
                <a:cs typeface="Arial" panose="020B0604020202020204" pitchFamily="34" charset="0"/>
              </a:rPr>
              <a:t> Y, Du C, Li J, Aoki T, </a:t>
            </a:r>
            <a:r>
              <a:rPr lang="en-US" sz="1100" b="1" dirty="0">
                <a:solidFill>
                  <a:srgbClr val="0A0A0A"/>
                </a:solidFill>
                <a:effectLst/>
                <a:latin typeface="Arial" panose="020B0604020202020204" pitchFamily="34" charset="0"/>
                <a:ea typeface="Times New Roman" panose="02020603050405020304" pitchFamily="18" charset="0"/>
                <a:cs typeface="Arial" panose="020B0604020202020204" pitchFamily="34" charset="0"/>
              </a:rPr>
              <a:t>Wu R, Luo J, Ong SP, Pan X</a:t>
            </a:r>
            <a:r>
              <a:rPr lang="en-US" sz="1100" dirty="0">
                <a:solidFill>
                  <a:srgbClr val="0A0A0A"/>
                </a:solidFill>
                <a:effectLst/>
                <a:latin typeface="Arial" panose="020B0604020202020204" pitchFamily="34" charset="0"/>
                <a:ea typeface="Times New Roman" panose="02020603050405020304" pitchFamily="18" charset="0"/>
                <a:cs typeface="Arial" panose="020B0604020202020204" pitchFamily="34" charset="0"/>
              </a:rPr>
              <a:t>. “Atomic-scale origin of the low grain-boundary resistance in perovskite solid electrolyte Li</a:t>
            </a:r>
            <a:r>
              <a:rPr lang="en-US" sz="1100" baseline="-25000" dirty="0">
                <a:solidFill>
                  <a:srgbClr val="0A0A0A"/>
                </a:solidFill>
                <a:effectLst/>
                <a:latin typeface="Arial" panose="020B0604020202020204" pitchFamily="34" charset="0"/>
                <a:ea typeface="Times New Roman" panose="02020603050405020304" pitchFamily="18" charset="0"/>
                <a:cs typeface="Arial" panose="020B0604020202020204" pitchFamily="34" charset="0"/>
              </a:rPr>
              <a:t>0.375</a:t>
            </a:r>
            <a:r>
              <a:rPr lang="en-US" sz="1100" dirty="0">
                <a:solidFill>
                  <a:srgbClr val="0A0A0A"/>
                </a:solidFill>
                <a:effectLst/>
                <a:latin typeface="Arial" panose="020B0604020202020204" pitchFamily="34" charset="0"/>
                <a:ea typeface="Times New Roman" panose="02020603050405020304" pitchFamily="18" charset="0"/>
                <a:cs typeface="Arial" panose="020B0604020202020204" pitchFamily="34" charset="0"/>
              </a:rPr>
              <a:t>Sr</a:t>
            </a:r>
            <a:r>
              <a:rPr lang="en-US" sz="1100" baseline="-25000" dirty="0">
                <a:solidFill>
                  <a:srgbClr val="0A0A0A"/>
                </a:solidFill>
                <a:effectLst/>
                <a:latin typeface="Arial" panose="020B0604020202020204" pitchFamily="34" charset="0"/>
                <a:ea typeface="Times New Roman" panose="02020603050405020304" pitchFamily="18" charset="0"/>
                <a:cs typeface="Arial" panose="020B0604020202020204" pitchFamily="34" charset="0"/>
              </a:rPr>
              <a:t>0.4375</a:t>
            </a:r>
            <a:r>
              <a:rPr lang="en-US" sz="1100" dirty="0">
                <a:solidFill>
                  <a:srgbClr val="0A0A0A"/>
                </a:solidFill>
                <a:effectLst/>
                <a:latin typeface="Arial" panose="020B0604020202020204" pitchFamily="34" charset="0"/>
                <a:ea typeface="Times New Roman" panose="02020603050405020304" pitchFamily="18" charset="0"/>
                <a:cs typeface="Arial" panose="020B0604020202020204" pitchFamily="34" charset="0"/>
              </a:rPr>
              <a:t>Ta</a:t>
            </a:r>
            <a:r>
              <a:rPr lang="en-US" sz="1100" baseline="-25000" dirty="0">
                <a:solidFill>
                  <a:srgbClr val="0A0A0A"/>
                </a:solidFill>
                <a:effectLst/>
                <a:latin typeface="Arial" panose="020B0604020202020204" pitchFamily="34" charset="0"/>
                <a:ea typeface="Times New Roman" panose="02020603050405020304" pitchFamily="18" charset="0"/>
                <a:cs typeface="Arial" panose="020B0604020202020204" pitchFamily="34" charset="0"/>
              </a:rPr>
              <a:t>0.75</a:t>
            </a:r>
            <a:r>
              <a:rPr lang="en-US" sz="1100" dirty="0">
                <a:solidFill>
                  <a:srgbClr val="0A0A0A"/>
                </a:solidFill>
                <a:effectLst/>
                <a:latin typeface="Arial" panose="020B0604020202020204" pitchFamily="34" charset="0"/>
                <a:ea typeface="Times New Roman" panose="02020603050405020304" pitchFamily="18" charset="0"/>
                <a:cs typeface="Arial" panose="020B0604020202020204" pitchFamily="34" charset="0"/>
              </a:rPr>
              <a:t>Zr</a:t>
            </a:r>
            <a:r>
              <a:rPr lang="en-US" sz="1100" baseline="-25000" dirty="0">
                <a:solidFill>
                  <a:srgbClr val="0A0A0A"/>
                </a:solidFill>
                <a:effectLst/>
                <a:latin typeface="Arial" panose="020B0604020202020204" pitchFamily="34" charset="0"/>
                <a:ea typeface="Times New Roman" panose="02020603050405020304" pitchFamily="18" charset="0"/>
                <a:cs typeface="Arial" panose="020B0604020202020204" pitchFamily="34" charset="0"/>
              </a:rPr>
              <a:t>0.25</a:t>
            </a:r>
            <a:r>
              <a:rPr lang="en-US" sz="1100" dirty="0">
                <a:solidFill>
                  <a:srgbClr val="0A0A0A"/>
                </a:solidFill>
                <a:effectLst/>
                <a:latin typeface="Arial" panose="020B0604020202020204" pitchFamily="34" charset="0"/>
                <a:ea typeface="Times New Roman" panose="02020603050405020304" pitchFamily="18" charset="0"/>
                <a:cs typeface="Arial" panose="020B0604020202020204" pitchFamily="34" charset="0"/>
              </a:rPr>
              <a:t>O</a:t>
            </a:r>
            <a:r>
              <a:rPr lang="en-US" sz="1100" baseline="-25000" dirty="0">
                <a:solidFill>
                  <a:srgbClr val="0A0A0A"/>
                </a:solidFill>
                <a:effectLst/>
                <a:latin typeface="Arial" panose="020B0604020202020204" pitchFamily="34" charset="0"/>
                <a:ea typeface="Times New Roman" panose="02020603050405020304" pitchFamily="18" charset="0"/>
                <a:cs typeface="Arial" panose="020B0604020202020204" pitchFamily="34" charset="0"/>
              </a:rPr>
              <a:t>3</a:t>
            </a:r>
            <a:r>
              <a:rPr lang="en-US" sz="1100" dirty="0">
                <a:solidFill>
                  <a:srgbClr val="0A0A0A"/>
                </a:solidFill>
                <a:effectLst/>
                <a:latin typeface="Arial" panose="020B0604020202020204" pitchFamily="34" charset="0"/>
                <a:ea typeface="Times New Roman" panose="02020603050405020304" pitchFamily="18" charset="0"/>
                <a:cs typeface="Arial" panose="020B0604020202020204" pitchFamily="34" charset="0"/>
              </a:rPr>
              <a:t>”. </a:t>
            </a:r>
            <a:r>
              <a:rPr lang="en-US" sz="1100" i="1" dirty="0">
                <a:solidFill>
                  <a:srgbClr val="0A0A0A"/>
                </a:solidFill>
                <a:effectLst/>
                <a:latin typeface="Arial" panose="020B0604020202020204" pitchFamily="34" charset="0"/>
                <a:ea typeface="Times New Roman" panose="02020603050405020304" pitchFamily="18" charset="0"/>
                <a:cs typeface="Arial" panose="020B0604020202020204" pitchFamily="34" charset="0"/>
              </a:rPr>
              <a:t>Nature Communications</a:t>
            </a:r>
            <a:r>
              <a:rPr lang="en-US" sz="1100" dirty="0">
                <a:solidFill>
                  <a:srgbClr val="0A0A0A"/>
                </a:solidFill>
                <a:effectLst/>
                <a:latin typeface="Arial" panose="020B0604020202020204" pitchFamily="34" charset="0"/>
                <a:ea typeface="Times New Roman" panose="02020603050405020304" pitchFamily="18" charset="0"/>
                <a:cs typeface="Arial" panose="020B0604020202020204" pitchFamily="34" charset="0"/>
              </a:rPr>
              <a:t>, </a:t>
            </a:r>
            <a:r>
              <a:rPr lang="en-US" sz="1100" b="1" dirty="0">
                <a:solidFill>
                  <a:srgbClr val="0A0A0A"/>
                </a:solidFill>
                <a:effectLst/>
                <a:latin typeface="Arial" panose="020B0604020202020204" pitchFamily="34" charset="0"/>
                <a:ea typeface="Times New Roman" panose="02020603050405020304" pitchFamily="18" charset="0"/>
                <a:cs typeface="Arial" panose="020B0604020202020204" pitchFamily="34" charset="0"/>
              </a:rPr>
              <a:t>14</a:t>
            </a:r>
            <a:r>
              <a:rPr lang="en-US" sz="1100" dirty="0">
                <a:solidFill>
                  <a:srgbClr val="0A0A0A"/>
                </a:solidFill>
                <a:effectLst/>
                <a:latin typeface="Arial" panose="020B0604020202020204" pitchFamily="34" charset="0"/>
                <a:ea typeface="Times New Roman" panose="02020603050405020304" pitchFamily="18" charset="0"/>
                <a:cs typeface="Arial" panose="020B0604020202020204" pitchFamily="34" charset="0"/>
              </a:rPr>
              <a:t>, 1940 (2023). </a:t>
            </a:r>
            <a:r>
              <a:rPr lang="en-US" sz="11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5"/>
              </a:rPr>
              <a:t>https://doi.org/10.1038/s41467-023-37115-6</a:t>
            </a:r>
            <a:r>
              <a:rPr lang="en-US" sz="1100" dirty="0">
                <a:solidFill>
                  <a:srgbClr val="0A0A0A"/>
                </a:solidFill>
                <a:effectLst/>
                <a:latin typeface="Arial" panose="020B0604020202020204" pitchFamily="34" charset="0"/>
                <a:ea typeface="Times New Roman" panose="02020603050405020304" pitchFamily="18" charset="0"/>
                <a:cs typeface="Arial" panose="020B0604020202020204" pitchFamily="34" charset="0"/>
              </a:rPr>
              <a:t> </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660260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3088</TotalTime>
  <Words>963</Words>
  <Application>Microsoft Office PowerPoint</Application>
  <PresentationFormat>Widescreen</PresentationFormat>
  <Paragraphs>27</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Calibri</vt:lpstr>
      <vt:lpstr>Calibri Light</vt:lpstr>
      <vt:lpstr>Cambria Math</vt:lpstr>
      <vt:lpstr>Microsoft Sans Serif</vt:lpstr>
      <vt:lpstr>Sitka Subheading</vt:lpstr>
      <vt:lpstr>Times New Roman</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Sung Joo Kim</cp:lastModifiedBy>
  <cp:revision>286</cp:revision>
  <cp:lastPrinted>2018-03-20T12:31:18Z</cp:lastPrinted>
  <dcterms:created xsi:type="dcterms:W3CDTF">2017-10-05T17:34:54Z</dcterms:created>
  <dcterms:modified xsi:type="dcterms:W3CDTF">2023-04-20T17:17:46Z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9b3d174c-23b2-471b-a915-ef0585a807c5</vt:lpwstr>
  </property>
  <property fmtid="{D5CDD505-2E9C-101B-9397-08002B2CF9AE}" pid="3" name="ContainsCUI">
    <vt:lpwstr>No</vt:lpwstr>
  </property>
</Properties>
</file>