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970" autoAdjust="0"/>
  </p:normalViewPr>
  <p:slideViewPr>
    <p:cSldViewPr>
      <p:cViewPr>
        <p:scale>
          <a:sx n="81" d="100"/>
          <a:sy n="81" d="100"/>
        </p:scale>
        <p:origin x="-2496"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196C3-4043-4B3E-8E73-7E3D454BAB98}"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49349-957A-4099-B078-17AFBC2F2288}" type="slidenum">
              <a:rPr lang="en-US" smtClean="0"/>
              <a:t>‹#›</a:t>
            </a:fld>
            <a:endParaRPr lang="en-US"/>
          </a:p>
        </p:txBody>
      </p:sp>
    </p:spTree>
    <p:extLst>
      <p:ext uri="{BB962C8B-B14F-4D97-AF65-F5344CB8AC3E}">
        <p14:creationId xmlns:p14="http://schemas.microsoft.com/office/powerpoint/2010/main" val="241255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long term goal of the ΔMRSEC outreach program is to develop sustained partnerships with G5-12 schools, teachers, and students, to bring STEM concepts into the classroom, and increase the diversity and enrollment of domestic students in STEM degree programs. ΔMRSEC has made significant progress in this direction by partnering with the North Carolina Central University (NCCU) Women’s Center which is in its third year of a program with Shepard Middle School in Durham, NC. This program, entitled Women Inspiring Learning Momentum (W.I.L.L.), is designed to encourage middle school girls to pursue STEM careers, and pairs girls from Shepard Middle School with NCCU female undergraduate students and working STEM professionals, for a six week Saturday experience. During Saturdays in the 2012 spring semester, middle school students came to NCCU's campus, to participate in mentoring sessions, academic enrichment activities, hands-on scientific experiments, a field trip, and seminars focused on breaking the barriers faced by women in the sciences. Two ΔMRSEC undergraduates helped to plan the 2012 curriculum and to chair the experiments committee. ΔMRSEC fellow </a:t>
            </a:r>
            <a:r>
              <a:rPr lang="en-US" sz="1200" kern="1200" dirty="0" err="1" smtClean="0">
                <a:solidFill>
                  <a:schemeClr val="tx1"/>
                </a:solidFill>
                <a:effectLst/>
                <a:latin typeface="+mn-lt"/>
                <a:ea typeface="+mn-ea"/>
                <a:cs typeface="+mn-cs"/>
              </a:rPr>
              <a:t>Kallon</a:t>
            </a:r>
            <a:r>
              <a:rPr lang="en-US" sz="1200" kern="1200" dirty="0" smtClean="0">
                <a:solidFill>
                  <a:schemeClr val="tx1"/>
                </a:solidFill>
                <a:effectLst/>
                <a:latin typeface="+mn-lt"/>
                <a:ea typeface="+mn-ea"/>
                <a:cs typeface="+mn-cs"/>
              </a:rPr>
              <a:t> served as a graduate student mentor to two of the 20 WI.L.L. participants. ΔMRSEC Co-Director Hall and Investigator Taylor, were two of the professional mentors recruited to speak to the middle school girls (Fig. 2).</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8F49349-957A-4099-B078-17AFBC2F228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280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6068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5821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48005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0390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303346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28F3E-68F4-412A-BBC8-C7208EAE939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3961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28F3E-68F4-412A-BBC8-C7208EAE9393}"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2946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28F3E-68F4-412A-BBC8-C7208EAE9393}"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49578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28F3E-68F4-412A-BBC8-C7208EAE9393}"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9562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28F3E-68F4-412A-BBC8-C7208EAE939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03334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28F3E-68F4-412A-BBC8-C7208EAE939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09386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8F3E-68F4-412A-BBC8-C7208EAE9393}" type="datetimeFigureOut">
              <a:rPr lang="en-US" smtClean="0"/>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4E4DC-5D30-41AF-B283-A3E765F08EA8}" type="slidenum">
              <a:rPr lang="en-US" smtClean="0"/>
              <a:t>‹#›</a:t>
            </a:fld>
            <a:endParaRPr lang="en-US"/>
          </a:p>
        </p:txBody>
      </p:sp>
    </p:spTree>
    <p:extLst>
      <p:ext uri="{BB962C8B-B14F-4D97-AF65-F5344CB8AC3E}">
        <p14:creationId xmlns:p14="http://schemas.microsoft.com/office/powerpoint/2010/main" val="293373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ti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8175"/>
            <a:ext cx="1304455" cy="8370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119708"/>
            <a:ext cx="737981" cy="742247"/>
          </a:xfrm>
          <a:prstGeom prst="rect">
            <a:avLst/>
          </a:prstGeom>
        </p:spPr>
      </p:pic>
      <p:sp>
        <p:nvSpPr>
          <p:cNvPr id="9" name="Line 42"/>
          <p:cNvSpPr>
            <a:spLocks noChangeShapeType="1"/>
          </p:cNvSpPr>
          <p:nvPr/>
        </p:nvSpPr>
        <p:spPr bwMode="auto">
          <a:xfrm>
            <a:off x="38100" y="1066800"/>
            <a:ext cx="90297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solidFill>
                <a:prstClr val="black"/>
              </a:solidFill>
            </a:endParaRPr>
          </a:p>
        </p:txBody>
      </p:sp>
      <p:sp>
        <p:nvSpPr>
          <p:cNvPr id="6" name="TextBox 5"/>
          <p:cNvSpPr txBox="1"/>
          <p:nvPr/>
        </p:nvSpPr>
        <p:spPr>
          <a:xfrm>
            <a:off x="220908" y="2758855"/>
            <a:ext cx="5570291" cy="4524315"/>
          </a:xfrm>
          <a:prstGeom prst="rect">
            <a:avLst/>
          </a:prstGeom>
          <a:noFill/>
        </p:spPr>
        <p:txBody>
          <a:bodyPr wrap="square" rtlCol="0">
            <a:spAutoFit/>
          </a:bodyPr>
          <a:lstStyle/>
          <a:p>
            <a:pPr algn="just"/>
            <a:r>
              <a:rPr lang="en-US" sz="1600" b="1" dirty="0">
                <a:solidFill>
                  <a:schemeClr val="accent6">
                    <a:lumMod val="75000"/>
                  </a:schemeClr>
                </a:solidFill>
              </a:rPr>
              <a:t>“Goo, Goop, and </a:t>
            </a:r>
            <a:r>
              <a:rPr lang="en-US" sz="1600" b="1" dirty="0" err="1">
                <a:solidFill>
                  <a:schemeClr val="accent6">
                    <a:lumMod val="75000"/>
                  </a:schemeClr>
                </a:solidFill>
              </a:rPr>
              <a:t>Gak</a:t>
            </a:r>
            <a:r>
              <a:rPr lang="en-US" sz="1600" b="1" dirty="0">
                <a:solidFill>
                  <a:schemeClr val="accent6">
                    <a:lumMod val="75000"/>
                  </a:schemeClr>
                </a:solidFill>
              </a:rPr>
              <a:t>: The Science of Squishy Materials” </a:t>
            </a:r>
            <a:r>
              <a:rPr lang="en-US" sz="1600" dirty="0"/>
              <a:t>- Gooey, goopy materials and a lecture about the wonders of snot were the stars of a family-friendly, hands-on evening of science on the </a:t>
            </a:r>
            <a:r>
              <a:rPr lang="en-US" sz="1600" b="1" dirty="0">
                <a:solidFill>
                  <a:srgbClr val="002060"/>
                </a:solidFill>
              </a:rPr>
              <a:t>Duke University </a:t>
            </a:r>
            <a:r>
              <a:rPr lang="en-US" sz="1600" dirty="0" smtClean="0"/>
              <a:t>campus </a:t>
            </a:r>
            <a:r>
              <a:rPr lang="en-US" sz="1600" dirty="0"/>
              <a:t>(Apr. 17</a:t>
            </a:r>
            <a:r>
              <a:rPr lang="en-US" sz="1600" baseline="30000" dirty="0"/>
              <a:t>th</a:t>
            </a:r>
            <a:r>
              <a:rPr lang="en-US" sz="1600" dirty="0"/>
              <a:t>, 2012</a:t>
            </a:r>
            <a:r>
              <a:rPr lang="en-US" sz="1600" dirty="0" smtClean="0"/>
              <a:t>), sponsored by Triangle </a:t>
            </a:r>
            <a:r>
              <a:rPr lang="en-US" sz="1600" dirty="0"/>
              <a:t>MRSEC. This event was part of the NC Science Festival, a state-wide multi-day celebration showcasing science and technology in NC</a:t>
            </a:r>
            <a:r>
              <a:rPr lang="en-US" sz="1600" dirty="0" smtClean="0"/>
              <a:t>.</a:t>
            </a:r>
          </a:p>
          <a:p>
            <a:pPr algn="just"/>
            <a:r>
              <a:rPr lang="en-US" sz="1600" dirty="0" smtClean="0"/>
              <a:t>Faculty </a:t>
            </a:r>
            <a:r>
              <a:rPr lang="en-US" sz="1600" dirty="0"/>
              <a:t>and students </a:t>
            </a:r>
            <a:r>
              <a:rPr lang="en-US" sz="1600" dirty="0" smtClean="0"/>
              <a:t>shared hand-on, interactive demos with “</a:t>
            </a:r>
            <a:r>
              <a:rPr lang="en-US" sz="1600" dirty="0" err="1" smtClean="0"/>
              <a:t>oobleck</a:t>
            </a:r>
            <a:r>
              <a:rPr lang="en-US" sz="1600" dirty="0" smtClean="0"/>
              <a:t>” </a:t>
            </a:r>
            <a:r>
              <a:rPr lang="en-US" sz="1600" dirty="0"/>
              <a:t>cornstarch polymers, </a:t>
            </a:r>
            <a:r>
              <a:rPr lang="en-US" sz="1600" dirty="0" smtClean="0"/>
              <a:t>polymer origami </a:t>
            </a:r>
            <a:r>
              <a:rPr lang="en-US" sz="1600" dirty="0"/>
              <a:t>that folds itself magically, </a:t>
            </a:r>
            <a:r>
              <a:rPr lang="en-US" sz="1600" dirty="0" smtClean="0"/>
              <a:t>and other “soft matter” with unusual properties.</a:t>
            </a:r>
            <a:endParaRPr lang="en-US" sz="1600" dirty="0"/>
          </a:p>
          <a:p>
            <a:pPr algn="just"/>
            <a:r>
              <a:rPr lang="en-US" sz="1600" dirty="0"/>
              <a:t>The evening also </a:t>
            </a:r>
            <a:r>
              <a:rPr lang="en-US" sz="1600" dirty="0" smtClean="0"/>
              <a:t>featured </a:t>
            </a:r>
            <a:r>
              <a:rPr lang="en-US" sz="1600" dirty="0"/>
              <a:t>tours of facilities including the </a:t>
            </a:r>
            <a:r>
              <a:rPr lang="en-US" sz="1600" dirty="0" err="1"/>
              <a:t>DiVE</a:t>
            </a:r>
            <a:r>
              <a:rPr lang="en-US" sz="1600" dirty="0"/>
              <a:t> virtual reality simulator, and a guest lecture, “The Science of Snot,” by Dr. Richard </a:t>
            </a:r>
            <a:r>
              <a:rPr lang="en-US" sz="1600" dirty="0" smtClean="0"/>
              <a:t>Superfine UNC-Chapel Hill</a:t>
            </a:r>
            <a:endParaRPr lang="en-US" sz="1600" dirty="0" smtClean="0"/>
          </a:p>
          <a:p>
            <a:pPr algn="just"/>
            <a:r>
              <a:rPr lang="en-US" sz="1600" dirty="0" smtClean="0"/>
              <a:t>Post-event assessment data confirmed that respondents thought the event “made STEM learning fun” and made them more aware of STEM in their daily lives.</a:t>
            </a:r>
            <a:endParaRPr lang="en-US" sz="1600" dirty="0"/>
          </a:p>
          <a:p>
            <a:pPr algn="just"/>
            <a:endParaRPr lang="en-US" sz="1600" dirty="0"/>
          </a:p>
          <a:p>
            <a:pPr algn="just"/>
            <a:endParaRPr lang="en-US" sz="1600" dirty="0"/>
          </a:p>
        </p:txBody>
      </p:sp>
      <p:sp>
        <p:nvSpPr>
          <p:cNvPr id="5" name="Rectangle 4"/>
          <p:cNvSpPr/>
          <p:nvPr/>
        </p:nvSpPr>
        <p:spPr>
          <a:xfrm>
            <a:off x="1680400" y="129350"/>
            <a:ext cx="6396800" cy="1200329"/>
          </a:xfrm>
          <a:prstGeom prst="rect">
            <a:avLst/>
          </a:prstGeom>
        </p:spPr>
        <p:txBody>
          <a:bodyPr wrap="square">
            <a:spAutoFit/>
          </a:bodyPr>
          <a:lstStyle/>
          <a:p>
            <a:pPr algn="ctr"/>
            <a:r>
              <a:rPr lang="en-US" sz="2400" u="sng" dirty="0" smtClean="0">
                <a:latin typeface="Arial" pitchFamily="34" charset="0"/>
                <a:cs typeface="Arial" pitchFamily="34" charset="0"/>
              </a:rPr>
              <a:t>Goo, Goop, and </a:t>
            </a:r>
            <a:r>
              <a:rPr lang="en-US" sz="2400" u="sng" dirty="0" err="1" smtClean="0">
                <a:latin typeface="Arial" pitchFamily="34" charset="0"/>
                <a:cs typeface="Arial" pitchFamily="34" charset="0"/>
              </a:rPr>
              <a:t>Gak</a:t>
            </a:r>
            <a:r>
              <a:rPr lang="en-US" sz="2400" u="sng" dirty="0" smtClean="0">
                <a:latin typeface="Arial" pitchFamily="34" charset="0"/>
                <a:cs typeface="Arial" pitchFamily="34" charset="0"/>
              </a:rPr>
              <a:t>: Public Outreach with the North Carolina Science Festival</a:t>
            </a:r>
          </a:p>
          <a:p>
            <a:pPr algn="ctr"/>
            <a:endParaRPr lang="en-US" sz="2400" u="sng" dirty="0">
              <a:solidFill>
                <a:srgbClr val="1F497D">
                  <a:lumMod val="50000"/>
                </a:srgbClr>
              </a:solidFill>
              <a:latin typeface="Arial" pitchFamily="34" charset="0"/>
              <a:cs typeface="Arial" pitchFamily="34" charset="0"/>
            </a:endParaRPr>
          </a:p>
        </p:txBody>
      </p:sp>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38494" y="1183483"/>
            <a:ext cx="8424470" cy="15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dr32\Pictures\GooGoopGak 4_17_12\DSC_007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902577" y="2895600"/>
            <a:ext cx="305182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91200" y="5554139"/>
            <a:ext cx="1790247" cy="119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51424" y="5009185"/>
            <a:ext cx="1716376" cy="114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56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422</Words>
  <Application>Microsoft Office PowerPoint</Application>
  <PresentationFormat>On-screen Show (4:3)</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Elaine C Fulton</cp:lastModifiedBy>
  <cp:revision>27</cp:revision>
  <dcterms:created xsi:type="dcterms:W3CDTF">2012-03-06T20:52:11Z</dcterms:created>
  <dcterms:modified xsi:type="dcterms:W3CDTF">2013-03-05T21:27:10Z</dcterms:modified>
</cp:coreProperties>
</file>