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orient="horz" pos="4080">
          <p15:clr>
            <a:srgbClr val="A4A3A4"/>
          </p15:clr>
        </p15:guide>
        <p15:guide id="4" orient="horz" pos="4319">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1307" autoAdjust="0"/>
  </p:normalViewPr>
  <p:slideViewPr>
    <p:cSldViewPr showGuides="1">
      <p:cViewPr varScale="1">
        <p:scale>
          <a:sx n="116" d="100"/>
          <a:sy n="116" d="100"/>
        </p:scale>
        <p:origin x="2178" y="126"/>
      </p:cViewPr>
      <p:guideLst>
        <p:guide orient="horz" pos="2160"/>
        <p:guide orient="horz" pos="4176"/>
        <p:guide orient="horz" pos="4080"/>
        <p:guide orient="horz" pos="4319"/>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776EE73-8D5D-49BE-BDA5-3FC47806D377}" type="datetimeFigureOut">
              <a:rPr lang="en-US" smtClean="0"/>
              <a:pPr/>
              <a:t>8/24/2015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792F8D25-E147-4A0E-9FC0-193B511EB21B}" type="slidenum">
              <a:rPr lang="en-US" smtClean="0"/>
              <a:pPr/>
              <a:t>‹#›</a:t>
            </a:fld>
            <a:endParaRPr lang="en-US"/>
          </a:p>
        </p:txBody>
      </p:sp>
    </p:spTree>
    <p:extLst>
      <p:ext uri="{BB962C8B-B14F-4D97-AF65-F5344CB8AC3E}">
        <p14:creationId xmlns:p14="http://schemas.microsoft.com/office/powerpoint/2010/main" val="295935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Mixtures of sand and water (as in sandcastles) are one of the best known examples of a reconfigurable material. The water wets the surface of the grains and forms capillary bridges between them, holding the sand particles together into a complex shape. For the first time we show</a:t>
            </a:r>
            <a:r>
              <a:rPr lang="en-US" sz="1200" b="0" i="0" kern="1200" baseline="0" dirty="0" smtClean="0">
                <a:solidFill>
                  <a:schemeClr val="tx1"/>
                </a:solidFill>
                <a:effectLst/>
                <a:latin typeface="+mn-lt"/>
                <a:ea typeface="+mn-ea"/>
                <a:cs typeface="+mn-cs"/>
              </a:rPr>
              <a:t> that bridging capillary forces can be used to “glue” particles at nanoscale. The </a:t>
            </a:r>
            <a:r>
              <a:rPr lang="en-US" sz="1200" b="0" i="0" kern="1200" dirty="0" smtClean="0">
                <a:solidFill>
                  <a:schemeClr val="tx1"/>
                </a:solidFill>
                <a:effectLst/>
                <a:latin typeface="+mn-lt"/>
                <a:ea typeface="+mn-ea"/>
                <a:cs typeface="+mn-cs"/>
              </a:rPr>
              <a:t>capillarity-mediated binding between magnetic nanoparticles coated with a liquid lipid shell can be used for the assembly of </a:t>
            </a:r>
            <a:r>
              <a:rPr lang="en-US" sz="1200" b="0" i="0" kern="1200" dirty="0" err="1" smtClean="0">
                <a:solidFill>
                  <a:schemeClr val="tx1"/>
                </a:solidFill>
                <a:effectLst/>
                <a:latin typeface="+mn-lt"/>
                <a:ea typeface="+mn-ea"/>
                <a:cs typeface="+mn-cs"/>
              </a:rPr>
              <a:t>ultraflexible</a:t>
            </a:r>
            <a:r>
              <a:rPr lang="en-US" sz="1200" b="0" i="0" kern="1200" dirty="0" smtClean="0">
                <a:solidFill>
                  <a:schemeClr val="tx1"/>
                </a:solidFill>
                <a:effectLst/>
                <a:latin typeface="+mn-lt"/>
                <a:ea typeface="+mn-ea"/>
                <a:cs typeface="+mn-cs"/>
              </a:rPr>
              <a:t> microfilaments and network structures. These filaments can be magnetically regenerated on mechanical damage, owing to the fluidity of the capillary bridges between nanoparticles and their reversible binding on contact. Nanocapillary forces offer opportunities for assembling dynamically reconfigurable multifunctional materials that could find applications as micromanipulators, </a:t>
            </a:r>
            <a:r>
              <a:rPr lang="en-US" sz="1200" b="0" i="0" kern="1200" dirty="0" err="1" smtClean="0">
                <a:solidFill>
                  <a:schemeClr val="tx1"/>
                </a:solidFill>
                <a:effectLst/>
                <a:latin typeface="+mn-lt"/>
                <a:ea typeface="+mn-ea"/>
                <a:cs typeface="+mn-cs"/>
              </a:rPr>
              <a:t>microbots</a:t>
            </a:r>
            <a:r>
              <a:rPr lang="en-US" sz="1200" b="0" i="0" kern="1200" dirty="0" smtClean="0">
                <a:solidFill>
                  <a:schemeClr val="tx1"/>
                </a:solidFill>
                <a:effectLst/>
                <a:latin typeface="+mn-lt"/>
                <a:ea typeface="+mn-ea"/>
                <a:cs typeface="+mn-cs"/>
              </a:rPr>
              <a:t> with </a:t>
            </a:r>
            <a:r>
              <a:rPr lang="en-US" sz="1200" b="0" i="0" kern="1200" dirty="0" err="1" smtClean="0">
                <a:solidFill>
                  <a:schemeClr val="tx1"/>
                </a:solidFill>
                <a:effectLst/>
                <a:latin typeface="+mn-lt"/>
                <a:ea typeface="+mn-ea"/>
                <a:cs typeface="+mn-cs"/>
              </a:rPr>
              <a:t>ultrasoft</a:t>
            </a:r>
            <a:r>
              <a:rPr lang="en-US" sz="1200" b="0" i="0" kern="1200" dirty="0" smtClean="0">
                <a:solidFill>
                  <a:schemeClr val="tx1"/>
                </a:solidFill>
                <a:effectLst/>
                <a:latin typeface="+mn-lt"/>
                <a:ea typeface="+mn-ea"/>
                <a:cs typeface="+mn-cs"/>
              </a:rPr>
              <a:t> joints, or magnetically self-repairing gels.</a:t>
            </a:r>
          </a:p>
          <a:p>
            <a:endParaRPr lang="en-US" sz="1200" b="0" i="0" kern="1200" dirty="0" smtClean="0">
              <a:solidFill>
                <a:schemeClr val="tx1"/>
              </a:solidFill>
              <a:effectLst/>
              <a:latin typeface="+mn-lt"/>
              <a:ea typeface="+mn-ea"/>
              <a:cs typeface="+mn-cs"/>
            </a:endParaRPr>
          </a:p>
          <a:p>
            <a:r>
              <a:rPr lang="en-US" b="1" dirty="0" smtClean="0">
                <a:latin typeface="Arial" pitchFamily="34" charset="0"/>
                <a:cs typeface="Arial" pitchFamily="34" charset="0"/>
              </a:rPr>
              <a:t>Reference</a:t>
            </a:r>
            <a:r>
              <a:rPr lang="en-US" b="1" dirty="0">
                <a:latin typeface="Arial" pitchFamily="34" charset="0"/>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schemeClr val="accent1">
                    <a:lumMod val="50000"/>
                  </a:schemeClr>
                </a:solidFill>
              </a:rPr>
              <a:t>Nanocapillarity</a:t>
            </a:r>
            <a:r>
              <a:rPr lang="en-US" sz="1200" b="0" dirty="0" smtClean="0">
                <a:solidFill>
                  <a:schemeClr val="accent1">
                    <a:lumMod val="50000"/>
                  </a:schemeClr>
                </a:solidFill>
              </a:rPr>
              <a:t>-mediated magnetic assembly of nanoparticles into </a:t>
            </a:r>
            <a:r>
              <a:rPr lang="en-US" sz="1200" b="0" dirty="0" err="1" smtClean="0">
                <a:solidFill>
                  <a:schemeClr val="accent1">
                    <a:lumMod val="50000"/>
                  </a:schemeClr>
                </a:solidFill>
              </a:rPr>
              <a:t>ultraflexible</a:t>
            </a:r>
            <a:r>
              <a:rPr lang="en-US" sz="1200" b="0" dirty="0" smtClean="0">
                <a:solidFill>
                  <a:schemeClr val="accent1">
                    <a:lumMod val="50000"/>
                  </a:schemeClr>
                </a:solidFill>
              </a:rPr>
              <a:t> filaments and reconfigurable networks</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dirty="0" smtClean="0"/>
              <a:t>Nature Mat., (2015) DOI: 1038/nmat4364</a:t>
            </a:r>
            <a:endParaRPr lang="en-US" dirty="0">
              <a:latin typeface="Arial" pitchFamily="34" charset="0"/>
              <a:cs typeface="Arial" pitchFamily="34" charset="0"/>
            </a:endParaRPr>
          </a:p>
          <a:p>
            <a:r>
              <a:rPr lang="en-US" b="1" dirty="0">
                <a:latin typeface="Arial" pitchFamily="34" charset="0"/>
                <a:cs typeface="Arial" pitchFamily="34" charset="0"/>
              </a:rPr>
              <a:t> </a:t>
            </a:r>
            <a:endParaRPr lang="en-US" b="1" dirty="0" smtClean="0">
              <a:latin typeface="Arial" pitchFamily="34" charset="0"/>
              <a:cs typeface="Arial" pitchFamily="34" charset="0"/>
            </a:endParaRPr>
          </a:p>
          <a:p>
            <a:r>
              <a:rPr lang="en-US" sz="1200" dirty="0" smtClean="0"/>
              <a:t>Bhuvnesh Bharti</a:t>
            </a:r>
            <a:r>
              <a:rPr lang="en-US" sz="1200" baseline="30000" dirty="0" smtClean="0"/>
              <a:t>1</a:t>
            </a:r>
            <a:r>
              <a:rPr lang="en-US" sz="1200" dirty="0" smtClean="0"/>
              <a:t>, Anne-Laure  Fameau</a:t>
            </a:r>
            <a:r>
              <a:rPr lang="en-US" sz="1200" baseline="30000" dirty="0" smtClean="0"/>
              <a:t>2</a:t>
            </a:r>
            <a:r>
              <a:rPr lang="en-US" sz="1200" dirty="0" smtClean="0"/>
              <a:t> Michael Rubinstein</a:t>
            </a:r>
            <a:r>
              <a:rPr lang="en-US" sz="1200" baseline="30000" dirty="0" smtClean="0"/>
              <a:t>3</a:t>
            </a:r>
            <a:r>
              <a:rPr lang="en-US" sz="1200" dirty="0" smtClean="0"/>
              <a:t> and </a:t>
            </a:r>
            <a:r>
              <a:rPr lang="en-US" sz="1200" dirty="0" err="1" smtClean="0"/>
              <a:t>Orlin</a:t>
            </a:r>
            <a:r>
              <a:rPr lang="en-US" sz="1200" dirty="0" smtClean="0"/>
              <a:t> D. Velev</a:t>
            </a:r>
            <a:r>
              <a:rPr lang="en-US" sz="1200" baseline="30000" dirty="0" smtClean="0"/>
              <a:t>1</a:t>
            </a:r>
          </a:p>
          <a:p>
            <a:endParaRPr lang="en-US" sz="1200" dirty="0" smtClean="0"/>
          </a:p>
          <a:p>
            <a:r>
              <a:rPr lang="en-US" sz="1200" baseline="30000" dirty="0" smtClean="0"/>
              <a:t>1</a:t>
            </a:r>
            <a:r>
              <a:rPr lang="en-US" sz="1200" b="0" dirty="0" smtClean="0"/>
              <a:t>Deptartment of Chemical and </a:t>
            </a:r>
            <a:r>
              <a:rPr lang="en-US" sz="1200" b="0" dirty="0" err="1" smtClean="0"/>
              <a:t>Biomolecular</a:t>
            </a:r>
            <a:r>
              <a:rPr lang="en-US" sz="1200" b="0" dirty="0" smtClean="0"/>
              <a:t> Engineering, North Carolina State University, Raleigh</a:t>
            </a:r>
          </a:p>
          <a:p>
            <a:r>
              <a:rPr lang="en-US" sz="1200" baseline="30000" dirty="0" smtClean="0"/>
              <a:t>2</a:t>
            </a:r>
            <a:r>
              <a:rPr lang="en-US" sz="1200" b="0" dirty="0" smtClean="0"/>
              <a:t>National Institute of French Agricultural Research, Nantes </a:t>
            </a:r>
          </a:p>
          <a:p>
            <a:r>
              <a:rPr lang="en-US" sz="1200" baseline="30000" dirty="0" smtClean="0"/>
              <a:t>3</a:t>
            </a:r>
            <a:r>
              <a:rPr lang="en-US" sz="1200" b="0" dirty="0" smtClean="0"/>
              <a:t>Department of Chemistry, University of North Carolina, Chapel Hill</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Corresponding author: 	odvelev@ncsu.edu</a:t>
            </a:r>
          </a:p>
          <a:p>
            <a:endParaRPr lang="en-US" dirty="0" smtClean="0">
              <a:latin typeface="Arial" pitchFamily="34" charset="0"/>
              <a:cs typeface="Arial" pitchFamily="34" charset="0"/>
            </a:endParaRP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Acknowledgement</a:t>
            </a:r>
            <a:r>
              <a:rPr lang="en-US" b="1" dirty="0">
                <a:latin typeface="Arial" pitchFamily="34" charset="0"/>
                <a:cs typeface="Arial" pitchFamily="34" charset="0"/>
              </a:rPr>
              <a:t>:</a:t>
            </a:r>
          </a:p>
          <a:p>
            <a:r>
              <a:rPr lang="en-US" sz="1200" b="0" i="0" kern="1200" dirty="0" smtClean="0">
                <a:solidFill>
                  <a:schemeClr val="tx1"/>
                </a:solidFill>
                <a:effectLst/>
                <a:latin typeface="+mn-lt"/>
                <a:ea typeface="+mn-ea"/>
                <a:cs typeface="+mn-cs"/>
              </a:rPr>
              <a:t>The authors gratefully acknowledge support from the US National Science Foundation (NSF) Triangle MRSEC on Programmable Soft Matter (DMR-1121107) and the US Army Research Office (ARO) (W911NF-15-1-0115). M.R. acknowledges financial support from the NSF under grants DMR-1122483, DMR-1309892 and DMR-1436201, from the National Institutes of Health (NIH) under grants P01-HL108808 and 1UH2HL123645, and from the Cystic Fibrosis Foundation. A.L.F. thanks BIA-INRA Nantes for her new faculty fellowship. We gratefully acknowledge C. Gaillard for the </a:t>
            </a:r>
            <a:r>
              <a:rPr lang="en-US" sz="1200" b="0" i="0" kern="1200" dirty="0" err="1" smtClean="0">
                <a:solidFill>
                  <a:schemeClr val="tx1"/>
                </a:solidFill>
                <a:effectLst/>
                <a:latin typeface="+mn-lt"/>
                <a:ea typeface="+mn-ea"/>
                <a:cs typeface="+mn-cs"/>
              </a:rPr>
              <a:t>cryo</a:t>
            </a:r>
            <a:r>
              <a:rPr lang="en-US" sz="1200" b="0" i="0" kern="1200" dirty="0" smtClean="0">
                <a:solidFill>
                  <a:schemeClr val="tx1"/>
                </a:solidFill>
                <a:effectLst/>
                <a:latin typeface="+mn-lt"/>
                <a:ea typeface="+mn-ea"/>
                <a:cs typeface="+mn-cs"/>
              </a:rPr>
              <a:t>-TEM experiments done at the BIBS Plate-</a:t>
            </a:r>
            <a:r>
              <a:rPr lang="en-US" sz="1200" b="0" i="0" kern="1200" dirty="0" err="1" smtClean="0">
                <a:solidFill>
                  <a:schemeClr val="tx1"/>
                </a:solidFill>
                <a:effectLst/>
                <a:latin typeface="+mn-lt"/>
                <a:ea typeface="+mn-ea"/>
                <a:cs typeface="+mn-cs"/>
              </a:rPr>
              <a:t>forme</a:t>
            </a:r>
            <a:r>
              <a:rPr lang="en-US" sz="1200" b="0" i="0" kern="1200" dirty="0" smtClean="0">
                <a:solidFill>
                  <a:schemeClr val="tx1"/>
                </a:solidFill>
                <a:effectLst/>
                <a:latin typeface="+mn-lt"/>
                <a:ea typeface="+mn-ea"/>
                <a:cs typeface="+mn-cs"/>
              </a:rPr>
              <a:t> INRA Nantes, France. We acknowledge the experimental assistance of B. </a:t>
            </a:r>
            <a:r>
              <a:rPr lang="en-US" sz="1200" b="0" i="0" kern="1200" dirty="0" err="1" smtClean="0">
                <a:solidFill>
                  <a:schemeClr val="tx1"/>
                </a:solidFill>
                <a:effectLst/>
                <a:latin typeface="+mn-lt"/>
                <a:ea typeface="+mn-ea"/>
                <a:cs typeface="+mn-cs"/>
              </a:rPr>
              <a:t>Houinsou-Houssou</a:t>
            </a:r>
            <a:r>
              <a:rPr lang="en-US" sz="1200" b="0" i="0" kern="1200" dirty="0" smtClean="0">
                <a:solidFill>
                  <a:schemeClr val="tx1"/>
                </a:solidFill>
                <a:effectLst/>
                <a:latin typeface="+mn-lt"/>
                <a:ea typeface="+mn-ea"/>
                <a:cs typeface="+mn-cs"/>
              </a:rPr>
              <a:t>, N. </a:t>
            </a:r>
            <a:r>
              <a:rPr lang="en-US" sz="1200" b="0" i="0" kern="1200" dirty="0" err="1" smtClean="0">
                <a:solidFill>
                  <a:schemeClr val="tx1"/>
                </a:solidFill>
                <a:effectLst/>
                <a:latin typeface="+mn-lt"/>
                <a:ea typeface="+mn-ea"/>
                <a:cs typeface="+mn-cs"/>
              </a:rPr>
              <a:t>Galinsky</a:t>
            </a:r>
            <a:r>
              <a:rPr lang="en-US" sz="1200" b="0" i="0" kern="1200" dirty="0" smtClean="0">
                <a:solidFill>
                  <a:schemeClr val="tx1"/>
                </a:solidFill>
                <a:effectLst/>
                <a:latin typeface="+mn-lt"/>
                <a:ea typeface="+mn-ea"/>
                <a:cs typeface="+mn-cs"/>
              </a:rPr>
              <a:t>, J. Zhao and J. C. Ledford. We are also grateful to L. Reynolds, J. Tracy and G. H. </a:t>
            </a:r>
            <a:r>
              <a:rPr lang="en-US" sz="1200" b="0" i="0" kern="1200" dirty="0" err="1" smtClean="0">
                <a:solidFill>
                  <a:schemeClr val="tx1"/>
                </a:solidFill>
                <a:effectLst/>
                <a:latin typeface="+mn-lt"/>
                <a:ea typeface="+mn-ea"/>
                <a:cs typeface="+mn-cs"/>
              </a:rPr>
              <a:t>Findenegg</a:t>
            </a:r>
            <a:r>
              <a:rPr lang="en-US" sz="1200" b="0" i="0" kern="1200" dirty="0" smtClean="0">
                <a:solidFill>
                  <a:schemeClr val="tx1"/>
                </a:solidFill>
                <a:effectLst/>
                <a:latin typeface="+mn-lt"/>
                <a:ea typeface="+mn-ea"/>
                <a:cs typeface="+mn-cs"/>
              </a:rPr>
              <a:t> for discussions on the data and their interpretation.</a:t>
            </a:r>
            <a:endParaRPr lang="en-US" dirty="0" smtClean="0">
              <a:effectLst/>
            </a:endParaRPr>
          </a:p>
        </p:txBody>
      </p:sp>
      <p:sp>
        <p:nvSpPr>
          <p:cNvPr id="4" name="Slide Number Placeholder 3"/>
          <p:cNvSpPr>
            <a:spLocks noGrp="1"/>
          </p:cNvSpPr>
          <p:nvPr>
            <p:ph type="sldNum" sz="quarter" idx="10"/>
          </p:nvPr>
        </p:nvSpPr>
        <p:spPr/>
        <p:txBody>
          <a:bodyPr/>
          <a:lstStyle/>
          <a:p>
            <a:fld id="{792F8D25-E147-4A0E-9FC0-193B511EB21B}" type="slidenum">
              <a:rPr lang="en-US" smtClean="0"/>
              <a:pPr/>
              <a:t>1</a:t>
            </a:fld>
            <a:endParaRPr lang="en-US"/>
          </a:p>
        </p:txBody>
      </p:sp>
    </p:spTree>
    <p:extLst>
      <p:ext uri="{BB962C8B-B14F-4D97-AF65-F5344CB8AC3E}">
        <p14:creationId xmlns:p14="http://schemas.microsoft.com/office/powerpoint/2010/main" val="143648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4939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66148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865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AC024-3165-4D6F-BCAD-5071998494D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24813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AC024-3165-4D6F-BCAD-5071998494D7}"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19855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AC024-3165-4D6F-BCAD-5071998494D7}"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25450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AC024-3165-4D6F-BCAD-5071998494D7}" type="datetimeFigureOut">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5947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AC024-3165-4D6F-BCAD-5071998494D7}" type="datetimeFigureOut">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3724130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AC024-3165-4D6F-BCAD-5071998494D7}" type="datetimeFigureOut">
              <a:rPr lang="en-US" smtClean="0"/>
              <a:pPr/>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71303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180297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AC024-3165-4D6F-BCAD-5071998494D7}"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36956-EBBD-4D8A-B4D4-E2CBA919FA3C}" type="slidenum">
              <a:rPr lang="en-US" smtClean="0"/>
              <a:pPr/>
              <a:t>‹#›</a:t>
            </a:fld>
            <a:endParaRPr lang="en-US"/>
          </a:p>
        </p:txBody>
      </p:sp>
    </p:spTree>
    <p:extLst>
      <p:ext uri="{BB962C8B-B14F-4D97-AF65-F5344CB8AC3E}">
        <p14:creationId xmlns:p14="http://schemas.microsoft.com/office/powerpoint/2010/main" val="926895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AC024-3165-4D6F-BCAD-5071998494D7}" type="datetimeFigureOut">
              <a:rPr lang="en-US" smtClean="0"/>
              <a:pPr/>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6956-EBBD-4D8A-B4D4-E2CBA919FA3C}" type="slidenum">
              <a:rPr lang="en-US" smtClean="0"/>
              <a:pPr/>
              <a:t>‹#›</a:t>
            </a:fld>
            <a:endParaRPr lang="en-US"/>
          </a:p>
        </p:txBody>
      </p:sp>
    </p:spTree>
    <p:extLst>
      <p:ext uri="{BB962C8B-B14F-4D97-AF65-F5344CB8AC3E}">
        <p14:creationId xmlns:p14="http://schemas.microsoft.com/office/powerpoint/2010/main" val="348912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hyperlink" Target="http://www.nature.com/nmat/journal/vaop/ncurrent/full/nmat436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0" y="927841"/>
            <a:ext cx="5320635" cy="5930159"/>
          </a:xfrm>
          <a:prstGeom prst="rect">
            <a:avLst/>
          </a:prstGeom>
        </p:spPr>
      </p:pic>
      <p:sp>
        <p:nvSpPr>
          <p:cNvPr id="4" name="TextBox 3"/>
          <p:cNvSpPr txBox="1"/>
          <p:nvPr/>
        </p:nvSpPr>
        <p:spPr>
          <a:xfrm>
            <a:off x="3169210" y="0"/>
            <a:ext cx="2771913" cy="261610"/>
          </a:xfrm>
          <a:prstGeom prst="rect">
            <a:avLst/>
          </a:prstGeom>
          <a:noFill/>
        </p:spPr>
        <p:txBody>
          <a:bodyPr wrap="none" rtlCol="0">
            <a:spAutoFit/>
          </a:bodyPr>
          <a:lstStyle/>
          <a:p>
            <a:r>
              <a:rPr lang="en-US" sz="1100" b="1" dirty="0" smtClean="0">
                <a:solidFill>
                  <a:schemeClr val="tx1">
                    <a:lumMod val="85000"/>
                    <a:lumOff val="15000"/>
                  </a:schemeClr>
                </a:solidFill>
                <a:latin typeface="Arial" pitchFamily="34" charset="0"/>
                <a:cs typeface="Arial" pitchFamily="34" charset="0"/>
              </a:rPr>
              <a:t>DUKE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NCCU   </a:t>
            </a:r>
            <a:r>
              <a:rPr lang="en-US" sz="1100" b="1" dirty="0" smtClean="0">
                <a:solidFill>
                  <a:srgbClr val="FF9933"/>
                </a:solidFill>
                <a:latin typeface="Arial" pitchFamily="34" charset="0"/>
                <a:cs typeface="Arial" pitchFamily="34" charset="0"/>
              </a:rPr>
              <a:t>| </a:t>
            </a:r>
            <a:r>
              <a:rPr lang="en-US" sz="1100" b="1" dirty="0" smtClean="0">
                <a:solidFill>
                  <a:schemeClr val="tx1">
                    <a:lumMod val="85000"/>
                    <a:lumOff val="15000"/>
                  </a:schemeClr>
                </a:solidFill>
                <a:latin typeface="Arial" pitchFamily="34" charset="0"/>
                <a:cs typeface="Arial" pitchFamily="34" charset="0"/>
              </a:rPr>
              <a:t>  NCSU  </a:t>
            </a:r>
            <a:r>
              <a:rPr lang="en-US" sz="1100" b="1" dirty="0" smtClean="0">
                <a:solidFill>
                  <a:srgbClr val="FF9933"/>
                </a:solidFill>
                <a:latin typeface="Arial" pitchFamily="34" charset="0"/>
                <a:cs typeface="Arial" pitchFamily="34" charset="0"/>
              </a:rPr>
              <a:t> |   </a:t>
            </a:r>
            <a:r>
              <a:rPr lang="en-US" sz="1100" b="1" dirty="0" smtClean="0">
                <a:solidFill>
                  <a:schemeClr val="tx1">
                    <a:lumMod val="85000"/>
                    <a:lumOff val="15000"/>
                  </a:schemeClr>
                </a:solidFill>
                <a:latin typeface="Arial" pitchFamily="34" charset="0"/>
                <a:cs typeface="Arial" pitchFamily="34" charset="0"/>
              </a:rPr>
              <a:t>UNC-CH</a:t>
            </a:r>
            <a:endParaRPr lang="en-US" sz="1100" b="1" dirty="0">
              <a:solidFill>
                <a:schemeClr val="tx1">
                  <a:lumMod val="85000"/>
                  <a:lumOff val="15000"/>
                </a:schemeClr>
              </a:solidFill>
              <a:latin typeface="Arial" pitchFamily="34" charset="0"/>
              <a:cs typeface="Arial" pitchFamily="34" charset="0"/>
            </a:endParaRPr>
          </a:p>
        </p:txBody>
      </p:sp>
      <p:sp>
        <p:nvSpPr>
          <p:cNvPr id="5" name="Rectangle 4" descr="Denim"/>
          <p:cNvSpPr>
            <a:spLocks noChangeArrowheads="1"/>
          </p:cNvSpPr>
          <p:nvPr/>
        </p:nvSpPr>
        <p:spPr bwMode="auto">
          <a:xfrm>
            <a:off x="116114" y="1716088"/>
            <a:ext cx="8915400" cy="36512"/>
          </a:xfrm>
          <a:prstGeom prst="rect">
            <a:avLst/>
          </a:prstGeom>
          <a:solidFill>
            <a:srgbClr val="FF6600"/>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6" name="Rectangle 4" descr="Denim"/>
          <p:cNvSpPr>
            <a:spLocks noChangeArrowheads="1"/>
          </p:cNvSpPr>
          <p:nvPr/>
        </p:nvSpPr>
        <p:spPr bwMode="auto">
          <a:xfrm>
            <a:off x="0" y="6475116"/>
            <a:ext cx="9144000" cy="382884"/>
          </a:xfrm>
          <a:prstGeom prst="rect">
            <a:avLst/>
          </a:prstGeom>
          <a:solidFill>
            <a:srgbClr val="FF9933"/>
          </a:solidFill>
          <a:ln w="3175">
            <a:solidFill>
              <a:srgbClr val="FF6600"/>
            </a:solidFill>
            <a:miter lim="800000"/>
            <a:headEnd/>
            <a:tailEnd/>
          </a:ln>
          <a:effectLst/>
        </p:spPr>
        <p:txBody>
          <a:bodyPr wrap="none" anchor="ctr"/>
          <a:lstStyle/>
          <a:p>
            <a:pPr fontAlgn="auto">
              <a:spcBef>
                <a:spcPts val="0"/>
              </a:spcBef>
              <a:spcAft>
                <a:spcPts val="0"/>
              </a:spcAft>
              <a:defRPr/>
            </a:pPr>
            <a:endParaRPr lang="en-US">
              <a:solidFill>
                <a:prstClr val="black"/>
              </a:solidFill>
              <a:latin typeface="+mn-lt"/>
              <a:ea typeface="ＭＳ Ｐゴシック" pitchFamily="34" charset="-128"/>
            </a:endParaRPr>
          </a:p>
        </p:txBody>
      </p:sp>
      <p:sp>
        <p:nvSpPr>
          <p:cNvPr id="9" name="Title Placeholder 1"/>
          <p:cNvSpPr txBox="1">
            <a:spLocks/>
          </p:cNvSpPr>
          <p:nvPr/>
        </p:nvSpPr>
        <p:spPr bwMode="auto">
          <a:xfrm>
            <a:off x="-664534" y="578946"/>
            <a:ext cx="10439400" cy="14049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200" dirty="0" smtClean="0"/>
              <a:t>Bhuvnesh Bharti</a:t>
            </a:r>
            <a:r>
              <a:rPr lang="en-US" sz="1200" baseline="30000" dirty="0" smtClean="0"/>
              <a:t>1</a:t>
            </a:r>
            <a:r>
              <a:rPr lang="en-US" sz="1200" dirty="0" smtClean="0"/>
              <a:t>, Anne-Laure  Fameau</a:t>
            </a:r>
            <a:r>
              <a:rPr lang="en-US" sz="1200" baseline="30000" dirty="0" smtClean="0"/>
              <a:t>2</a:t>
            </a:r>
            <a:r>
              <a:rPr lang="en-US" sz="1200" dirty="0" smtClean="0"/>
              <a:t> Michael Rubinstein</a:t>
            </a:r>
            <a:r>
              <a:rPr lang="en-US" sz="1200" baseline="30000" dirty="0" smtClean="0"/>
              <a:t>3</a:t>
            </a:r>
            <a:r>
              <a:rPr lang="en-US" sz="1200" dirty="0" smtClean="0"/>
              <a:t> and </a:t>
            </a:r>
            <a:r>
              <a:rPr lang="en-US" sz="1200" dirty="0" err="1" smtClean="0"/>
              <a:t>Orlin</a:t>
            </a:r>
            <a:r>
              <a:rPr lang="en-US" sz="1200" dirty="0" smtClean="0"/>
              <a:t> D. Velev</a:t>
            </a:r>
            <a:r>
              <a:rPr lang="en-US" sz="1200" baseline="30000" dirty="0" smtClean="0"/>
              <a:t>1</a:t>
            </a:r>
            <a:endParaRPr lang="en-US" sz="1200" dirty="0"/>
          </a:p>
          <a:p>
            <a:r>
              <a:rPr lang="en-US" sz="1200" b="0" dirty="0" smtClean="0"/>
              <a:t> </a:t>
            </a:r>
            <a:r>
              <a:rPr lang="en-US" sz="1200" baseline="30000" dirty="0" smtClean="0"/>
              <a:t>1</a:t>
            </a:r>
            <a:r>
              <a:rPr lang="en-US" sz="1200" b="0" dirty="0" smtClean="0"/>
              <a:t>Deptartment of Chemical and </a:t>
            </a:r>
            <a:r>
              <a:rPr lang="en-US" sz="1200" b="0" dirty="0" err="1" smtClean="0"/>
              <a:t>Biomolecular</a:t>
            </a:r>
            <a:r>
              <a:rPr lang="en-US" sz="1200" b="0" dirty="0" smtClean="0"/>
              <a:t> Engineering, North Carolina State University, Raleigh</a:t>
            </a:r>
          </a:p>
          <a:p>
            <a:r>
              <a:rPr lang="en-US" sz="1200" baseline="30000" dirty="0" smtClean="0"/>
              <a:t>2</a:t>
            </a:r>
            <a:r>
              <a:rPr lang="en-US" sz="1200" b="0" dirty="0" smtClean="0"/>
              <a:t>National Institute of French Agricultural Research, Nantes </a:t>
            </a:r>
            <a:r>
              <a:rPr lang="en-US" sz="1200" baseline="30000" dirty="0" smtClean="0"/>
              <a:t>3</a:t>
            </a:r>
            <a:r>
              <a:rPr lang="en-US" sz="1200" b="0" dirty="0" smtClean="0"/>
              <a:t>Department of Chemistry, University of North Carolina, Chapel Hill</a:t>
            </a:r>
            <a:endParaRPr lang="en-US" sz="1200" b="0" dirty="0"/>
          </a:p>
        </p:txBody>
      </p:sp>
      <p:sp>
        <p:nvSpPr>
          <p:cNvPr id="10" name="Title Placeholder 1"/>
          <p:cNvSpPr txBox="1">
            <a:spLocks/>
          </p:cNvSpPr>
          <p:nvPr/>
        </p:nvSpPr>
        <p:spPr bwMode="auto">
          <a:xfrm>
            <a:off x="1423116" y="373308"/>
            <a:ext cx="6535406" cy="5410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1800" b="0" dirty="0" err="1">
                <a:solidFill>
                  <a:schemeClr val="accent1">
                    <a:lumMod val="50000"/>
                  </a:schemeClr>
                </a:solidFill>
              </a:rPr>
              <a:t>Nanocapillarity</a:t>
            </a:r>
            <a:r>
              <a:rPr lang="en-US" sz="1800" b="0" dirty="0">
                <a:solidFill>
                  <a:schemeClr val="accent1">
                    <a:lumMod val="50000"/>
                  </a:schemeClr>
                </a:solidFill>
              </a:rPr>
              <a:t>-mediated magnetic assembly of nanoparticles into </a:t>
            </a:r>
            <a:r>
              <a:rPr lang="en-US" sz="1800" b="0" dirty="0" err="1">
                <a:solidFill>
                  <a:schemeClr val="accent1">
                    <a:lumMod val="50000"/>
                  </a:schemeClr>
                </a:solidFill>
              </a:rPr>
              <a:t>ultraflexible</a:t>
            </a:r>
            <a:r>
              <a:rPr lang="en-US" sz="1800" b="0" dirty="0">
                <a:solidFill>
                  <a:schemeClr val="accent1">
                    <a:lumMod val="50000"/>
                  </a:schemeClr>
                </a:solidFill>
              </a:rPr>
              <a:t> filaments and reconfigurable networks</a:t>
            </a:r>
          </a:p>
        </p:txBody>
      </p:sp>
      <p:sp>
        <p:nvSpPr>
          <p:cNvPr id="11" name="TextBox 10"/>
          <p:cNvSpPr txBox="1"/>
          <p:nvPr/>
        </p:nvSpPr>
        <p:spPr>
          <a:xfrm>
            <a:off x="114300" y="6528059"/>
            <a:ext cx="3119315" cy="276999"/>
          </a:xfrm>
          <a:prstGeom prst="rect">
            <a:avLst/>
          </a:prstGeom>
          <a:noFill/>
        </p:spPr>
        <p:txBody>
          <a:bodyPr wrap="none" rtlCol="0">
            <a:spAutoFit/>
          </a:bodyPr>
          <a:lstStyle/>
          <a:p>
            <a:r>
              <a:rPr lang="en-US" sz="1200" b="1" dirty="0" smtClean="0">
                <a:latin typeface="Arial" pitchFamily="34" charset="0"/>
                <a:cs typeface="Arial" pitchFamily="34" charset="0"/>
              </a:rPr>
              <a:t>Visit  </a:t>
            </a:r>
            <a:r>
              <a:rPr lang="el-GR" sz="1200" b="1" dirty="0" smtClean="0">
                <a:latin typeface="Arial" pitchFamily="34" charset="0"/>
                <a:cs typeface="Arial" pitchFamily="34" charset="0"/>
              </a:rPr>
              <a:t>Δ</a:t>
            </a:r>
            <a:r>
              <a:rPr lang="en-US" sz="1200" b="1" dirty="0" smtClean="0">
                <a:latin typeface="Arial" pitchFamily="34" charset="0"/>
                <a:cs typeface="Arial" pitchFamily="34" charset="0"/>
              </a:rPr>
              <a:t>MRSEC at http://mrsec.duke.edu</a:t>
            </a:r>
            <a:endParaRPr lang="en-US" sz="1200" dirty="0"/>
          </a:p>
        </p:txBody>
      </p:sp>
      <p:sp>
        <p:nvSpPr>
          <p:cNvPr id="12" name="TextBox 11"/>
          <p:cNvSpPr txBox="1"/>
          <p:nvPr/>
        </p:nvSpPr>
        <p:spPr>
          <a:xfrm>
            <a:off x="4183444" y="6528059"/>
            <a:ext cx="1760156" cy="276999"/>
          </a:xfrm>
          <a:prstGeom prst="rect">
            <a:avLst/>
          </a:prstGeom>
          <a:noFill/>
        </p:spPr>
        <p:txBody>
          <a:bodyPr wrap="square" rtlCol="0">
            <a:spAutoFit/>
          </a:bodyPr>
          <a:lstStyle/>
          <a:p>
            <a:r>
              <a:rPr lang="en-US" sz="1200" b="1" dirty="0" smtClean="0">
                <a:latin typeface="Arial" pitchFamily="34" charset="0"/>
                <a:cs typeface="Arial" pitchFamily="34" charset="0"/>
              </a:rPr>
              <a:t>NSF DMR 1121107</a:t>
            </a:r>
            <a:endParaRPr lang="en-US" sz="1200" dirty="0"/>
          </a:p>
        </p:txBody>
      </p:sp>
      <p:sp>
        <p:nvSpPr>
          <p:cNvPr id="13" name="Rectangle 12"/>
          <p:cNvSpPr/>
          <p:nvPr/>
        </p:nvSpPr>
        <p:spPr>
          <a:xfrm>
            <a:off x="6096000" y="6528059"/>
            <a:ext cx="3048000" cy="276999"/>
          </a:xfrm>
          <a:prstGeom prst="rect">
            <a:avLst/>
          </a:prstGeom>
        </p:spPr>
        <p:txBody>
          <a:bodyPr wrap="square">
            <a:spAutoFit/>
          </a:bodyPr>
          <a:lstStyle/>
          <a:p>
            <a:r>
              <a:rPr lang="en-US" sz="1200" b="1" i="1" dirty="0" smtClean="0">
                <a:latin typeface="Arial" pitchFamily="34" charset="0"/>
                <a:cs typeface="Arial" pitchFamily="34" charset="0"/>
              </a:rPr>
              <a:t>Nature Mat. </a:t>
            </a:r>
            <a:r>
              <a:rPr lang="en-US" sz="1200" b="1" dirty="0" smtClean="0">
                <a:latin typeface="Arial" pitchFamily="34" charset="0"/>
                <a:cs typeface="Arial" pitchFamily="34" charset="0"/>
              </a:rPr>
              <a:t>(2015); </a:t>
            </a:r>
            <a:r>
              <a:rPr lang="en-US" sz="1200" b="1" dirty="0" smtClean="0">
                <a:latin typeface="Arial" pitchFamily="34" charset="0"/>
                <a:cs typeface="Arial" pitchFamily="34" charset="0"/>
                <a:hlinkClick r:id="rId4"/>
              </a:rPr>
              <a:t>DOI: 1038/nmat4364</a:t>
            </a:r>
            <a:endParaRPr lang="en-US" sz="1200" b="1" dirty="0">
              <a:latin typeface="Arial" pitchFamily="34" charset="0"/>
              <a:cs typeface="Arial"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5490" y="104593"/>
            <a:ext cx="850352" cy="855268"/>
          </a:xfrm>
          <a:prstGeom prst="rect">
            <a:avLst/>
          </a:prstGeom>
        </p:spPr>
      </p:pic>
      <p:sp>
        <p:nvSpPr>
          <p:cNvPr id="8" name="AutoShape 2" descr="https://mail-attachment.googleusercontent.com/attachment/u/0/?ui=2&amp;ik=4ad2dcbb93&amp;view=att&amp;th=13da8d57a6bde8de&amp;attid=0.8&amp;disp=inline&amp;realattid=f_hern4dwc7&amp;safe=1&amp;zw&amp;saduie=AG9B_P_ULsvTIea_PKgVaoOQd1W3&amp;sadet=1364396582374&amp;sads=qxBcuEPvhKd5acsVaaY-J46QRKw&amp;sads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369073" y="4572000"/>
            <a:ext cx="8405854" cy="1692771"/>
          </a:xfrm>
          <a:prstGeom prst="rect">
            <a:avLst/>
          </a:prstGeom>
          <a:noFill/>
        </p:spPr>
        <p:txBody>
          <a:bodyPr wrap="square" rtlCol="0">
            <a:spAutoFit/>
          </a:bodyPr>
          <a:lstStyle/>
          <a:p>
            <a:pPr marL="182880" indent="-182880" algn="just">
              <a:spcAft>
                <a:spcPts val="600"/>
              </a:spcAft>
              <a:buFont typeface="Arial" pitchFamily="34" charset="0"/>
              <a:buChar char="•"/>
            </a:pPr>
            <a:r>
              <a:rPr lang="en-US" sz="1400" dirty="0" smtClean="0"/>
              <a:t>New principle of binding of liquid-coated </a:t>
            </a:r>
            <a:r>
              <a:rPr lang="en-US" sz="1400" dirty="0"/>
              <a:t>nanoparticles </a:t>
            </a:r>
            <a:r>
              <a:rPr lang="en-US" sz="1400" dirty="0" smtClean="0"/>
              <a:t>by </a:t>
            </a:r>
            <a:r>
              <a:rPr lang="en-US" sz="1400" dirty="0" err="1" smtClean="0"/>
              <a:t>nanocapillary</a:t>
            </a:r>
            <a:r>
              <a:rPr lang="en-US" sz="1400" dirty="0" smtClean="0"/>
              <a:t> bridges from oily fatty acids</a:t>
            </a:r>
          </a:p>
          <a:p>
            <a:pPr marL="182880" indent="-182880" algn="just">
              <a:spcAft>
                <a:spcPts val="600"/>
              </a:spcAft>
              <a:buFont typeface="Arial" pitchFamily="34" charset="0"/>
              <a:buChar char="•"/>
            </a:pPr>
            <a:r>
              <a:rPr lang="en-US" sz="1400" dirty="0" smtClean="0"/>
              <a:t>External magnetic field directs the </a:t>
            </a:r>
            <a:r>
              <a:rPr lang="en-US" sz="1400" dirty="0"/>
              <a:t>iron oxide nanoparticle </a:t>
            </a:r>
            <a:r>
              <a:rPr lang="en-US" sz="1400" dirty="0" smtClean="0"/>
              <a:t>assembly into linear filaments</a:t>
            </a:r>
          </a:p>
          <a:p>
            <a:pPr marL="182880" indent="-182880" algn="just">
              <a:spcAft>
                <a:spcPts val="600"/>
              </a:spcAft>
              <a:buFont typeface="Arial" pitchFamily="34" charset="0"/>
              <a:buChar char="•"/>
            </a:pPr>
            <a:r>
              <a:rPr lang="en-US" sz="1400" dirty="0"/>
              <a:t>The filaments </a:t>
            </a:r>
            <a:r>
              <a:rPr lang="en-US" sz="1400" dirty="0" smtClean="0"/>
              <a:t>are highly responsive and </a:t>
            </a:r>
            <a:r>
              <a:rPr lang="en-US" sz="1400" dirty="0" err="1" smtClean="0"/>
              <a:t>ultraflexibilible</a:t>
            </a:r>
            <a:r>
              <a:rPr lang="en-US" sz="1400" dirty="0" smtClean="0"/>
              <a:t> </a:t>
            </a:r>
            <a:r>
              <a:rPr lang="en-US" sz="1400" dirty="0"/>
              <a:t>because of the liquid mediated particle linkages</a:t>
            </a:r>
          </a:p>
          <a:p>
            <a:pPr marL="182880" indent="-182880" algn="just">
              <a:spcAft>
                <a:spcPts val="600"/>
              </a:spcAft>
              <a:buFont typeface="Arial" pitchFamily="34" charset="0"/>
              <a:buChar char="•"/>
            </a:pPr>
            <a:r>
              <a:rPr lang="en-US" sz="1400" dirty="0" smtClean="0"/>
              <a:t>Fatty acid crystallization </a:t>
            </a:r>
            <a:r>
              <a:rPr lang="en-US" sz="1400" dirty="0"/>
              <a:t>upon decreasing the temperature fragments the filaments, which can be reformed upon increasing the temperature and </a:t>
            </a:r>
            <a:r>
              <a:rPr lang="en-US" sz="1400" dirty="0" smtClean="0"/>
              <a:t>reforming the capillary </a:t>
            </a:r>
            <a:r>
              <a:rPr lang="en-US" sz="1400" dirty="0"/>
              <a:t>bridges  </a:t>
            </a:r>
          </a:p>
          <a:p>
            <a:pPr marL="182880" indent="-182880" algn="just">
              <a:spcAft>
                <a:spcPts val="600"/>
              </a:spcAft>
              <a:buFont typeface="Arial" pitchFamily="34" charset="0"/>
              <a:buChar char="•"/>
            </a:pPr>
            <a:r>
              <a:rPr lang="en-US" sz="1400" dirty="0" smtClean="0"/>
              <a:t>Mechanically </a:t>
            </a:r>
            <a:r>
              <a:rPr lang="en-US" sz="1400" dirty="0"/>
              <a:t>damaged </a:t>
            </a:r>
            <a:r>
              <a:rPr lang="en-US" sz="1400" dirty="0" smtClean="0"/>
              <a:t>filament networks can be healed by external magnetic field</a:t>
            </a: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9012" y="1955668"/>
            <a:ext cx="4473976" cy="2517005"/>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8386" y="1955668"/>
            <a:ext cx="2517005" cy="2517005"/>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575" y="204574"/>
            <a:ext cx="1272290" cy="800105"/>
          </a:xfrm>
          <a:prstGeom prst="rect">
            <a:avLst/>
          </a:prstGeom>
        </p:spPr>
      </p:pic>
    </p:spTree>
    <p:extLst>
      <p:ext uri="{BB962C8B-B14F-4D97-AF65-F5344CB8AC3E}">
        <p14:creationId xmlns:p14="http://schemas.microsoft.com/office/powerpoint/2010/main" val="188218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296</Words>
  <Application>Microsoft Office PowerPoint</Application>
  <PresentationFormat>On-screen Show (4:3)</PresentationFormat>
  <Paragraphs>31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dc:creator>
  <cp:lastModifiedBy>Katie</cp:lastModifiedBy>
  <cp:revision>62</cp:revision>
  <cp:lastPrinted>2012-04-30T17:52:26Z</cp:lastPrinted>
  <dcterms:created xsi:type="dcterms:W3CDTF">2012-04-30T19:27:24Z</dcterms:created>
  <dcterms:modified xsi:type="dcterms:W3CDTF">2015-08-24T17:34:35Z</dcterms:modified>
</cp:coreProperties>
</file>