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601200" cy="7315200"/>
  <p:notesSz cx="7023100" cy="9309100"/>
  <p:defaultTextStyle>
    <a:defPPr>
      <a:defRPr lang="en-US"/>
    </a:defPPr>
    <a:lvl1pPr marL="0" algn="l" defTabSz="966434" rtl="0" eaLnBrk="1" latinLnBrk="0" hangingPunct="1">
      <a:defRPr sz="1800" kern="1200">
        <a:solidFill>
          <a:schemeClr val="tx1"/>
        </a:solidFill>
        <a:latin typeface="+mn-lt"/>
        <a:ea typeface="+mn-ea"/>
        <a:cs typeface="+mn-cs"/>
      </a:defRPr>
    </a:lvl1pPr>
    <a:lvl2pPr marL="483217" algn="l" defTabSz="966434" rtl="0" eaLnBrk="1" latinLnBrk="0" hangingPunct="1">
      <a:defRPr sz="1800" kern="1200">
        <a:solidFill>
          <a:schemeClr val="tx1"/>
        </a:solidFill>
        <a:latin typeface="+mn-lt"/>
        <a:ea typeface="+mn-ea"/>
        <a:cs typeface="+mn-cs"/>
      </a:defRPr>
    </a:lvl2pPr>
    <a:lvl3pPr marL="966434" algn="l" defTabSz="966434" rtl="0" eaLnBrk="1" latinLnBrk="0" hangingPunct="1">
      <a:defRPr sz="1800" kern="1200">
        <a:solidFill>
          <a:schemeClr val="tx1"/>
        </a:solidFill>
        <a:latin typeface="+mn-lt"/>
        <a:ea typeface="+mn-ea"/>
        <a:cs typeface="+mn-cs"/>
      </a:defRPr>
    </a:lvl3pPr>
    <a:lvl4pPr marL="1449652" algn="l" defTabSz="966434" rtl="0" eaLnBrk="1" latinLnBrk="0" hangingPunct="1">
      <a:defRPr sz="1800" kern="1200">
        <a:solidFill>
          <a:schemeClr val="tx1"/>
        </a:solidFill>
        <a:latin typeface="+mn-lt"/>
        <a:ea typeface="+mn-ea"/>
        <a:cs typeface="+mn-cs"/>
      </a:defRPr>
    </a:lvl4pPr>
    <a:lvl5pPr marL="1932870" algn="l" defTabSz="966434" rtl="0" eaLnBrk="1" latinLnBrk="0" hangingPunct="1">
      <a:defRPr sz="1800" kern="1200">
        <a:solidFill>
          <a:schemeClr val="tx1"/>
        </a:solidFill>
        <a:latin typeface="+mn-lt"/>
        <a:ea typeface="+mn-ea"/>
        <a:cs typeface="+mn-cs"/>
      </a:defRPr>
    </a:lvl5pPr>
    <a:lvl6pPr marL="2416088" algn="l" defTabSz="966434" rtl="0" eaLnBrk="1" latinLnBrk="0" hangingPunct="1">
      <a:defRPr sz="1800" kern="1200">
        <a:solidFill>
          <a:schemeClr val="tx1"/>
        </a:solidFill>
        <a:latin typeface="+mn-lt"/>
        <a:ea typeface="+mn-ea"/>
        <a:cs typeface="+mn-cs"/>
      </a:defRPr>
    </a:lvl6pPr>
    <a:lvl7pPr marL="2899305" algn="l" defTabSz="966434" rtl="0" eaLnBrk="1" latinLnBrk="0" hangingPunct="1">
      <a:defRPr sz="1800" kern="1200">
        <a:solidFill>
          <a:schemeClr val="tx1"/>
        </a:solidFill>
        <a:latin typeface="+mn-lt"/>
        <a:ea typeface="+mn-ea"/>
        <a:cs typeface="+mn-cs"/>
      </a:defRPr>
    </a:lvl7pPr>
    <a:lvl8pPr marL="3382523" algn="l" defTabSz="966434" rtl="0" eaLnBrk="1" latinLnBrk="0" hangingPunct="1">
      <a:defRPr sz="1800" kern="1200">
        <a:solidFill>
          <a:schemeClr val="tx1"/>
        </a:solidFill>
        <a:latin typeface="+mn-lt"/>
        <a:ea typeface="+mn-ea"/>
        <a:cs typeface="+mn-cs"/>
      </a:defRPr>
    </a:lvl8pPr>
    <a:lvl9pPr marL="3865740" algn="l" defTabSz="966434"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640000"/>
    <a:srgbClr val="7E0000"/>
    <a:srgbClr val="B00000"/>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4" y="-660"/>
      </p:cViewPr>
      <p:guideLst>
        <p:guide orient="horz" pos="2304"/>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E7225E14-DF83-4C2F-A90C-8FA7A8630C78}" type="datetimeFigureOut">
              <a:rPr lang="en-US" smtClean="0"/>
              <a:t>4/21/2016</a:t>
            </a:fld>
            <a:endParaRPr lang="en-US"/>
          </a:p>
        </p:txBody>
      </p:sp>
      <p:sp>
        <p:nvSpPr>
          <p:cNvPr id="4" name="Slide Image Placeholder 3"/>
          <p:cNvSpPr>
            <a:spLocks noGrp="1" noRot="1" noChangeAspect="1"/>
          </p:cNvSpPr>
          <p:nvPr>
            <p:ph type="sldImg" idx="2"/>
          </p:nvPr>
        </p:nvSpPr>
        <p:spPr>
          <a:xfrm>
            <a:off x="1220788" y="698500"/>
            <a:ext cx="4581525"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41D8CD62-83A9-4818-89F0-153588BC99D9}" type="slidenum">
              <a:rPr lang="en-US" smtClean="0"/>
              <a:t>‹#›</a:t>
            </a:fld>
            <a:endParaRPr lang="en-US"/>
          </a:p>
        </p:txBody>
      </p:sp>
    </p:spTree>
    <p:extLst>
      <p:ext uri="{BB962C8B-B14F-4D97-AF65-F5344CB8AC3E}">
        <p14:creationId xmlns:p14="http://schemas.microsoft.com/office/powerpoint/2010/main" val="4097732306"/>
      </p:ext>
    </p:extLst>
  </p:cSld>
  <p:clrMap bg1="lt1" tx1="dk1" bg2="lt2" tx2="dk2" accent1="accent1" accent2="accent2" accent3="accent3" accent4="accent4" accent5="accent5" accent6="accent6" hlink="hlink" folHlink="folHlink"/>
  <p:notesStyle>
    <a:lvl1pPr marL="0" algn="l" defTabSz="966434" rtl="0" eaLnBrk="1" latinLnBrk="0" hangingPunct="1">
      <a:defRPr sz="1300" kern="1200">
        <a:solidFill>
          <a:schemeClr val="tx1"/>
        </a:solidFill>
        <a:latin typeface="+mn-lt"/>
        <a:ea typeface="+mn-ea"/>
        <a:cs typeface="+mn-cs"/>
      </a:defRPr>
    </a:lvl1pPr>
    <a:lvl2pPr marL="483217" algn="l" defTabSz="966434" rtl="0" eaLnBrk="1" latinLnBrk="0" hangingPunct="1">
      <a:defRPr sz="1300" kern="1200">
        <a:solidFill>
          <a:schemeClr val="tx1"/>
        </a:solidFill>
        <a:latin typeface="+mn-lt"/>
        <a:ea typeface="+mn-ea"/>
        <a:cs typeface="+mn-cs"/>
      </a:defRPr>
    </a:lvl2pPr>
    <a:lvl3pPr marL="966434" algn="l" defTabSz="966434" rtl="0" eaLnBrk="1" latinLnBrk="0" hangingPunct="1">
      <a:defRPr sz="1300" kern="1200">
        <a:solidFill>
          <a:schemeClr val="tx1"/>
        </a:solidFill>
        <a:latin typeface="+mn-lt"/>
        <a:ea typeface="+mn-ea"/>
        <a:cs typeface="+mn-cs"/>
      </a:defRPr>
    </a:lvl3pPr>
    <a:lvl4pPr marL="1449652" algn="l" defTabSz="966434" rtl="0" eaLnBrk="1" latinLnBrk="0" hangingPunct="1">
      <a:defRPr sz="1300" kern="1200">
        <a:solidFill>
          <a:schemeClr val="tx1"/>
        </a:solidFill>
        <a:latin typeface="+mn-lt"/>
        <a:ea typeface="+mn-ea"/>
        <a:cs typeface="+mn-cs"/>
      </a:defRPr>
    </a:lvl4pPr>
    <a:lvl5pPr marL="1932870" algn="l" defTabSz="966434" rtl="0" eaLnBrk="1" latinLnBrk="0" hangingPunct="1">
      <a:defRPr sz="1300" kern="1200">
        <a:solidFill>
          <a:schemeClr val="tx1"/>
        </a:solidFill>
        <a:latin typeface="+mn-lt"/>
        <a:ea typeface="+mn-ea"/>
        <a:cs typeface="+mn-cs"/>
      </a:defRPr>
    </a:lvl5pPr>
    <a:lvl6pPr marL="2416088" algn="l" defTabSz="966434" rtl="0" eaLnBrk="1" latinLnBrk="0" hangingPunct="1">
      <a:defRPr sz="1300" kern="1200">
        <a:solidFill>
          <a:schemeClr val="tx1"/>
        </a:solidFill>
        <a:latin typeface="+mn-lt"/>
        <a:ea typeface="+mn-ea"/>
        <a:cs typeface="+mn-cs"/>
      </a:defRPr>
    </a:lvl6pPr>
    <a:lvl7pPr marL="2899305" algn="l" defTabSz="966434" rtl="0" eaLnBrk="1" latinLnBrk="0" hangingPunct="1">
      <a:defRPr sz="1300" kern="1200">
        <a:solidFill>
          <a:schemeClr val="tx1"/>
        </a:solidFill>
        <a:latin typeface="+mn-lt"/>
        <a:ea typeface="+mn-ea"/>
        <a:cs typeface="+mn-cs"/>
      </a:defRPr>
    </a:lvl7pPr>
    <a:lvl8pPr marL="3382523" algn="l" defTabSz="966434" rtl="0" eaLnBrk="1" latinLnBrk="0" hangingPunct="1">
      <a:defRPr sz="1300" kern="1200">
        <a:solidFill>
          <a:schemeClr val="tx1"/>
        </a:solidFill>
        <a:latin typeface="+mn-lt"/>
        <a:ea typeface="+mn-ea"/>
        <a:cs typeface="+mn-cs"/>
      </a:defRPr>
    </a:lvl8pPr>
    <a:lvl9pPr marL="3865740" algn="l" defTabSz="96643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0788" y="698500"/>
            <a:ext cx="4581525" cy="3490913"/>
          </a:xfrm>
        </p:spPr>
      </p:sp>
      <p:sp>
        <p:nvSpPr>
          <p:cNvPr id="3" name="Notes Placeholder 2"/>
          <p:cNvSpPr>
            <a:spLocks noGrp="1"/>
          </p:cNvSpPr>
          <p:nvPr>
            <p:ph type="body" idx="1"/>
          </p:nvPr>
        </p:nvSpPr>
        <p:spPr/>
        <p:txBody>
          <a:bodyPr/>
          <a:lstStyle/>
          <a:p>
            <a:r>
              <a:rPr lang="en-US" sz="1300" kern="1200" dirty="0" smtClean="0">
                <a:solidFill>
                  <a:schemeClr val="tx1"/>
                </a:solidFill>
                <a:latin typeface="+mn-lt"/>
                <a:ea typeface="+mn-ea"/>
                <a:cs typeface="+mn-cs"/>
              </a:rPr>
              <a:t>A</a:t>
            </a:r>
            <a:r>
              <a:rPr lang="en-US" sz="1300" kern="1200" baseline="0" dirty="0" smtClean="0">
                <a:solidFill>
                  <a:schemeClr val="tx1"/>
                </a:solidFill>
                <a:latin typeface="+mn-lt"/>
                <a:ea typeface="+mn-ea"/>
                <a:cs typeface="+mn-cs"/>
              </a:rPr>
              <a:t> powerful</a:t>
            </a:r>
            <a:r>
              <a:rPr lang="en-US" sz="1300" kern="1200" dirty="0" smtClean="0">
                <a:solidFill>
                  <a:schemeClr val="tx1"/>
                </a:solidFill>
                <a:latin typeface="+mn-lt"/>
                <a:ea typeface="+mn-ea"/>
                <a:cs typeface="+mn-cs"/>
              </a:rPr>
              <a:t> route towards the preparation and understanding of the effect of surface functionalization on group IV Graphane materials involves the STM-tip based modification of sp</a:t>
            </a:r>
            <a:r>
              <a:rPr lang="en-US" sz="1300" kern="1200" baseline="30000" dirty="0" smtClean="0">
                <a:solidFill>
                  <a:schemeClr val="tx1"/>
                </a:solidFill>
                <a:latin typeface="+mn-lt"/>
                <a:ea typeface="+mn-ea"/>
                <a:cs typeface="+mn-cs"/>
              </a:rPr>
              <a:t>2 </a:t>
            </a:r>
            <a:r>
              <a:rPr lang="en-US" sz="1300" kern="1200" dirty="0" smtClean="0">
                <a:solidFill>
                  <a:schemeClr val="tx1"/>
                </a:solidFill>
                <a:latin typeface="+mn-lt"/>
                <a:ea typeface="+mn-ea"/>
                <a:cs typeface="+mn-cs"/>
              </a:rPr>
              <a:t>graphene precursor phases grown in UHV.  </a:t>
            </a:r>
            <a:r>
              <a:rPr lang="en-US" sz="1300" b="1" kern="1200" dirty="0" smtClean="0">
                <a:solidFill>
                  <a:schemeClr val="tx1"/>
                </a:solidFill>
                <a:latin typeface="+mn-lt"/>
                <a:ea typeface="+mn-ea"/>
                <a:cs typeface="+mn-cs"/>
              </a:rPr>
              <a:t> </a:t>
            </a:r>
            <a:r>
              <a:rPr lang="en-US" sz="1300" b="0" kern="1200" dirty="0" smtClean="0">
                <a:solidFill>
                  <a:schemeClr val="tx1"/>
                </a:solidFill>
                <a:latin typeface="+mn-lt"/>
                <a:ea typeface="+mn-ea"/>
                <a:cs typeface="+mn-cs"/>
              </a:rPr>
              <a:t>The methodologies</a:t>
            </a:r>
            <a:r>
              <a:rPr lang="en-US" sz="1300" b="0" kern="1200" baseline="0" dirty="0" smtClean="0">
                <a:solidFill>
                  <a:schemeClr val="tx1"/>
                </a:solidFill>
                <a:latin typeface="+mn-lt"/>
                <a:ea typeface="+mn-ea"/>
                <a:cs typeface="+mn-cs"/>
              </a:rPr>
              <a:t> </a:t>
            </a:r>
            <a:r>
              <a:rPr lang="en-US" sz="1300" kern="1200" dirty="0" smtClean="0">
                <a:solidFill>
                  <a:schemeClr val="tx1"/>
                </a:solidFill>
                <a:latin typeface="+mn-lt"/>
                <a:ea typeface="+mn-ea"/>
                <a:cs typeface="+mn-cs"/>
              </a:rPr>
              <a:t>for the UHV growth, characterization and hydrogenation of </a:t>
            </a:r>
            <a:r>
              <a:rPr lang="en-US" sz="1300" kern="1200" dirty="0" err="1" smtClean="0">
                <a:solidFill>
                  <a:schemeClr val="tx1"/>
                </a:solidFill>
                <a:latin typeface="+mn-lt"/>
                <a:ea typeface="+mn-ea"/>
                <a:cs typeface="+mn-cs"/>
              </a:rPr>
              <a:t>graphene</a:t>
            </a:r>
            <a:r>
              <a:rPr lang="en-US" sz="1300" kern="1200" dirty="0" smtClean="0">
                <a:solidFill>
                  <a:schemeClr val="tx1"/>
                </a:solidFill>
                <a:latin typeface="+mn-lt"/>
                <a:ea typeface="+mn-ea"/>
                <a:cs typeface="+mn-cs"/>
              </a:rPr>
              <a:t> have been developed.</a:t>
            </a:r>
            <a:r>
              <a:rPr lang="en-US" sz="1300" kern="1200" dirty="0" smtClean="0">
                <a:solidFill>
                  <a:schemeClr val="tx1"/>
                </a:solidFill>
                <a:effectLst/>
                <a:latin typeface="+mn-lt"/>
                <a:ea typeface="+mn-ea"/>
                <a:cs typeface="+mn-cs"/>
              </a:rPr>
              <a:t> The tip of a scanning tunneling microscope was used in field-emission mode to crack H</a:t>
            </a:r>
            <a:r>
              <a:rPr lang="en-US" sz="1300" kern="1200" baseline="-25000" dirty="0" smtClean="0">
                <a:solidFill>
                  <a:schemeClr val="tx1"/>
                </a:solidFill>
                <a:effectLst/>
                <a:latin typeface="+mn-lt"/>
                <a:ea typeface="+mn-ea"/>
                <a:cs typeface="+mn-cs"/>
              </a:rPr>
              <a:t>2</a:t>
            </a:r>
            <a:r>
              <a:rPr lang="en-US" sz="1300" kern="1200" dirty="0" smtClean="0">
                <a:solidFill>
                  <a:schemeClr val="tx1"/>
                </a:solidFill>
                <a:effectLst/>
                <a:latin typeface="+mn-lt"/>
                <a:ea typeface="+mn-ea"/>
                <a:cs typeface="+mn-cs"/>
              </a:rPr>
              <a:t> </a:t>
            </a:r>
            <a:r>
              <a:rPr lang="en-US" sz="1300" kern="1200" dirty="0" err="1" smtClean="0">
                <a:solidFill>
                  <a:schemeClr val="tx1"/>
                </a:solidFill>
                <a:effectLst/>
                <a:latin typeface="+mn-lt"/>
                <a:ea typeface="+mn-ea"/>
                <a:cs typeface="+mn-cs"/>
              </a:rPr>
              <a:t>physisorbed</a:t>
            </a:r>
            <a:r>
              <a:rPr lang="en-US" sz="1300" kern="1200" dirty="0" smtClean="0">
                <a:solidFill>
                  <a:schemeClr val="tx1"/>
                </a:solidFill>
                <a:effectLst/>
                <a:latin typeface="+mn-lt"/>
                <a:ea typeface="+mn-ea"/>
                <a:cs typeface="+mn-cs"/>
              </a:rPr>
              <a:t> on the surface, </a:t>
            </a:r>
            <a:r>
              <a:rPr lang="en-US" sz="1300" i="1" kern="1200" dirty="0" smtClean="0">
                <a:solidFill>
                  <a:schemeClr val="tx1"/>
                </a:solidFill>
                <a:effectLst/>
                <a:latin typeface="+mn-lt"/>
                <a:ea typeface="+mn-ea"/>
                <a:cs typeface="+mn-cs"/>
              </a:rPr>
              <a:t>in situ</a:t>
            </a:r>
            <a:r>
              <a:rPr lang="en-US" sz="1300" kern="1200" dirty="0" smtClean="0">
                <a:solidFill>
                  <a:schemeClr val="tx1"/>
                </a:solidFill>
                <a:effectLst/>
                <a:latin typeface="+mn-lt"/>
                <a:ea typeface="+mn-ea"/>
                <a:cs typeface="+mn-cs"/>
              </a:rPr>
              <a:t>, producing ordered regions of hydrogenated </a:t>
            </a:r>
            <a:r>
              <a:rPr lang="en-US" sz="1300" kern="1200" dirty="0" err="1" smtClean="0">
                <a:solidFill>
                  <a:schemeClr val="tx1"/>
                </a:solidFill>
                <a:effectLst/>
                <a:latin typeface="+mn-lt"/>
                <a:ea typeface="+mn-ea"/>
                <a:cs typeface="+mn-cs"/>
              </a:rPr>
              <a:t>graphene</a:t>
            </a:r>
            <a:r>
              <a:rPr lang="en-US" sz="1300" kern="1200" dirty="0" smtClean="0">
                <a:solidFill>
                  <a:schemeClr val="tx1"/>
                </a:solidFill>
                <a:effectLst/>
                <a:latin typeface="+mn-lt"/>
                <a:ea typeface="+mn-ea"/>
                <a:cs typeface="+mn-cs"/>
              </a:rPr>
              <a:t> within a micron-scale area local to the tip. This process could be reversed by STM imaging at higher bias. STM images after the dehydrogenation process showed the same atomic lattice and Moiré pattern as the pristine </a:t>
            </a:r>
            <a:r>
              <a:rPr lang="en-US" sz="1300" kern="1200" dirty="0" err="1" smtClean="0">
                <a:solidFill>
                  <a:schemeClr val="tx1"/>
                </a:solidFill>
                <a:effectLst/>
                <a:latin typeface="+mn-lt"/>
                <a:ea typeface="+mn-ea"/>
                <a:cs typeface="+mn-cs"/>
              </a:rPr>
              <a:t>graphene</a:t>
            </a:r>
            <a:r>
              <a:rPr lang="en-US" sz="1300" kern="1200" dirty="0" smtClean="0">
                <a:solidFill>
                  <a:schemeClr val="tx1"/>
                </a:solidFill>
                <a:effectLst/>
                <a:latin typeface="+mn-lt"/>
                <a:ea typeface="+mn-ea"/>
                <a:cs typeface="+mn-cs"/>
              </a:rPr>
              <a:t>. </a:t>
            </a:r>
            <a:r>
              <a:rPr lang="en-US" sz="1300" kern="1200" baseline="0" dirty="0" smtClean="0">
                <a:solidFill>
                  <a:schemeClr val="tx1"/>
                </a:solidFill>
                <a:effectLst/>
                <a:latin typeface="+mn-lt"/>
                <a:ea typeface="+mn-ea"/>
                <a:cs typeface="+mn-cs"/>
              </a:rPr>
              <a:t> These methods are being </a:t>
            </a:r>
            <a:r>
              <a:rPr lang="en-US" sz="1300" kern="1200" dirty="0" smtClean="0">
                <a:solidFill>
                  <a:schemeClr val="tx1"/>
                </a:solidFill>
                <a:latin typeface="+mn-lt"/>
                <a:ea typeface="+mn-ea"/>
                <a:cs typeface="+mn-cs"/>
              </a:rPr>
              <a:t>extended towards Si-, </a:t>
            </a:r>
            <a:r>
              <a:rPr lang="en-US" sz="1300" kern="1200" dirty="0" err="1" smtClean="0">
                <a:solidFill>
                  <a:schemeClr val="tx1"/>
                </a:solidFill>
                <a:latin typeface="+mn-lt"/>
                <a:ea typeface="+mn-ea"/>
                <a:cs typeface="+mn-cs"/>
              </a:rPr>
              <a:t>Ge</a:t>
            </a:r>
            <a:r>
              <a:rPr lang="en-US" sz="1300" kern="1200" dirty="0" smtClean="0">
                <a:solidFill>
                  <a:schemeClr val="tx1"/>
                </a:solidFill>
                <a:latin typeface="+mn-lt"/>
                <a:ea typeface="+mn-ea"/>
                <a:cs typeface="+mn-cs"/>
              </a:rPr>
              <a:t>- and </a:t>
            </a:r>
            <a:r>
              <a:rPr lang="en-US" sz="1300" kern="1200" dirty="0" err="1" smtClean="0">
                <a:solidFill>
                  <a:schemeClr val="tx1"/>
                </a:solidFill>
                <a:latin typeface="+mn-lt"/>
                <a:ea typeface="+mn-ea"/>
                <a:cs typeface="+mn-cs"/>
              </a:rPr>
              <a:t>Sn</a:t>
            </a:r>
            <a:r>
              <a:rPr lang="en-US" sz="1300" kern="1200" dirty="0" smtClean="0">
                <a:solidFill>
                  <a:schemeClr val="tx1"/>
                </a:solidFill>
                <a:latin typeface="+mn-lt"/>
                <a:ea typeface="+mn-ea"/>
                <a:cs typeface="+mn-cs"/>
              </a:rPr>
              <a:t>-based graphene analogues 2D materials. Few monolayer films of </a:t>
            </a:r>
            <a:r>
              <a:rPr lang="en-US" sz="1300" kern="1200" dirty="0" err="1" smtClean="0">
                <a:solidFill>
                  <a:schemeClr val="tx1"/>
                </a:solidFill>
                <a:latin typeface="+mn-lt"/>
                <a:ea typeface="+mn-ea"/>
                <a:cs typeface="+mn-cs"/>
              </a:rPr>
              <a:t>Ge</a:t>
            </a:r>
            <a:r>
              <a:rPr lang="en-US" sz="1300" kern="1200" dirty="0" smtClean="0">
                <a:solidFill>
                  <a:schemeClr val="tx1"/>
                </a:solidFill>
                <a:latin typeface="+mn-lt"/>
                <a:ea typeface="+mn-ea"/>
                <a:cs typeface="+mn-cs"/>
              </a:rPr>
              <a:t> on Cu(111) were deposited and characterized to form a honeycomb lattice. This represents the first growth of </a:t>
            </a:r>
            <a:r>
              <a:rPr lang="en-US" sz="1300" kern="1200" dirty="0" err="1" smtClean="0">
                <a:solidFill>
                  <a:schemeClr val="tx1"/>
                </a:solidFill>
                <a:latin typeface="+mn-lt"/>
                <a:ea typeface="+mn-ea"/>
                <a:cs typeface="+mn-cs"/>
              </a:rPr>
              <a:t>germanene</a:t>
            </a:r>
            <a:r>
              <a:rPr lang="en-US" sz="1300" kern="1200" dirty="0" smtClean="0">
                <a:solidFill>
                  <a:schemeClr val="tx1"/>
                </a:solidFill>
                <a:latin typeface="+mn-lt"/>
                <a:ea typeface="+mn-ea"/>
                <a:cs typeface="+mn-cs"/>
              </a:rPr>
              <a:t> on Cu, and is observed to be considerably less buckled and more single-phase than other materials. Additionally, the methodology to probe simultaneous STM and transport measurements in these single layer materials was developed. These studies allow the correlation</a:t>
            </a:r>
            <a:r>
              <a:rPr lang="en-US" sz="1300" kern="1200" baseline="0" dirty="0" smtClean="0">
                <a:solidFill>
                  <a:schemeClr val="tx1"/>
                </a:solidFill>
                <a:latin typeface="+mn-lt"/>
                <a:ea typeface="+mn-ea"/>
                <a:cs typeface="+mn-cs"/>
              </a:rPr>
              <a:t> of</a:t>
            </a:r>
            <a:r>
              <a:rPr lang="en-US" sz="1300" kern="1200" dirty="0" smtClean="0">
                <a:solidFill>
                  <a:schemeClr val="tx1"/>
                </a:solidFill>
                <a:latin typeface="+mn-lt"/>
                <a:ea typeface="+mn-ea"/>
                <a:cs typeface="+mn-cs"/>
              </a:rPr>
              <a:t> local changes in atomic and electronic structure with device level transport characteristics. </a:t>
            </a:r>
            <a:endParaRPr lang="en-US" sz="13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1D8CD62-83A9-4818-89F0-153588BC99D9}" type="slidenum">
              <a:rPr lang="en-US" smtClean="0"/>
              <a:pPr/>
              <a:t>1</a:t>
            </a:fld>
            <a:endParaRPr lang="en-US"/>
          </a:p>
        </p:txBody>
      </p:sp>
    </p:spTree>
    <p:extLst>
      <p:ext uri="{BB962C8B-B14F-4D97-AF65-F5344CB8AC3E}">
        <p14:creationId xmlns:p14="http://schemas.microsoft.com/office/powerpoint/2010/main" val="3556852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5638800" y="6827522"/>
            <a:ext cx="3722370" cy="389466"/>
          </a:xfrm>
        </p:spPr>
        <p:txBody>
          <a:bodyPr/>
          <a:lstStyle/>
          <a:p>
            <a:r>
              <a:rPr lang="en-US" smtClean="0"/>
              <a:t>Center for Emergent Materials—an NSF MRSEC</a:t>
            </a:r>
          </a:p>
          <a:p>
            <a:r>
              <a:rPr lang="en-US" smtClean="0"/>
              <a:t>Award Number DMR-0820414</a:t>
            </a:r>
            <a:endParaRPr lang="en-US" dirty="0" smtClean="0"/>
          </a:p>
        </p:txBody>
      </p:sp>
      <p:sp>
        <p:nvSpPr>
          <p:cNvPr id="5" name="Text Placeholder 4"/>
          <p:cNvSpPr>
            <a:spLocks noGrp="1"/>
          </p:cNvSpPr>
          <p:nvPr>
            <p:ph type="body" sz="quarter" idx="11"/>
          </p:nvPr>
        </p:nvSpPr>
        <p:spPr>
          <a:xfrm>
            <a:off x="240030" y="1219200"/>
            <a:ext cx="9121140" cy="406400"/>
          </a:xfrm>
        </p:spPr>
        <p:txBody>
          <a:bodyPr>
            <a:noAutofit/>
          </a:bodyPr>
          <a:lstStyle>
            <a:lvl1pPr marL="0" indent="0" algn="ctr">
              <a:buNone/>
              <a:defRPr sz="2000"/>
            </a:lvl1pPr>
          </a:lstStyle>
          <a:p>
            <a:pPr lvl="0"/>
            <a:r>
              <a:rPr lang="en-US" dirty="0" smtClean="0"/>
              <a:t>Click to edit Master text styles</a:t>
            </a:r>
            <a:endParaRPr lang="en-US" dirty="0"/>
          </a:p>
        </p:txBody>
      </p:sp>
      <p:sp>
        <p:nvSpPr>
          <p:cNvPr id="7" name="Text Placeholder 6"/>
          <p:cNvSpPr>
            <a:spLocks noGrp="1"/>
          </p:cNvSpPr>
          <p:nvPr>
            <p:ph type="body" sz="quarter" idx="12"/>
          </p:nvPr>
        </p:nvSpPr>
        <p:spPr>
          <a:xfrm>
            <a:off x="240030" y="1788160"/>
            <a:ext cx="9121140" cy="5039360"/>
          </a:xfrm>
        </p:spPr>
        <p:txBody>
          <a:bodyPr>
            <a:normAutofit/>
          </a:bodyPr>
          <a:lstStyle>
            <a:lvl1pPr>
              <a:defRPr sz="1800"/>
            </a:lvl1pPr>
            <a:lvl2pPr>
              <a:defRPr sz="1800"/>
            </a:lvl2pPr>
            <a:lvl3pPr>
              <a:defRPr sz="1800"/>
            </a:lvl3pPr>
            <a:lvl4pPr>
              <a:defRPr sz="1800" i="1"/>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Picture Placeholder 8"/>
          <p:cNvSpPr>
            <a:spLocks noGrp="1"/>
          </p:cNvSpPr>
          <p:nvPr>
            <p:ph type="pic" sz="quarter" idx="13"/>
          </p:nvPr>
        </p:nvSpPr>
        <p:spPr>
          <a:xfrm>
            <a:off x="5680710" y="1869440"/>
            <a:ext cx="3600450" cy="2844800"/>
          </a:xfrm>
        </p:spPr>
        <p:txBody>
          <a:bodyPr/>
          <a:lstStyle/>
          <a:p>
            <a:endParaRPr lang="en-US"/>
          </a:p>
        </p:txBody>
      </p:sp>
      <p:sp>
        <p:nvSpPr>
          <p:cNvPr id="15" name="Text Placeholder 14"/>
          <p:cNvSpPr>
            <a:spLocks noGrp="1"/>
          </p:cNvSpPr>
          <p:nvPr>
            <p:ph type="body" sz="quarter" idx="14"/>
          </p:nvPr>
        </p:nvSpPr>
        <p:spPr>
          <a:xfrm>
            <a:off x="240030" y="6827520"/>
            <a:ext cx="3440430" cy="406400"/>
          </a:xfrm>
        </p:spPr>
        <p:txBody>
          <a:bodyPr>
            <a:normAutofit/>
          </a:bodyPr>
          <a:lstStyle>
            <a:lvl1pPr marL="0" indent="0">
              <a:buNone/>
              <a:defRPr sz="1300"/>
            </a:lvl1pPr>
          </a:lstStyle>
          <a:p>
            <a:pPr lvl="0"/>
            <a:r>
              <a:rPr lang="en-US" dirty="0" smtClean="0"/>
              <a:t>Click to edit Master text styles</a:t>
            </a:r>
            <a:endParaRPr lang="en-US" dirty="0"/>
          </a:p>
        </p:txBody>
      </p:sp>
    </p:spTree>
    <p:extLst>
      <p:ext uri="{BB962C8B-B14F-4D97-AF65-F5344CB8AC3E}">
        <p14:creationId xmlns:p14="http://schemas.microsoft.com/office/powerpoint/2010/main" val="11986504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0030" y="731520"/>
            <a:ext cx="9121140" cy="568960"/>
          </a:xfrm>
          <a:prstGeom prst="rect">
            <a:avLst/>
          </a:prstGeom>
        </p:spPr>
        <p:txBody>
          <a:bodyPr vert="horz" lIns="96643" tIns="48322" rIns="96643" bIns="48322"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40030" y="2113280"/>
            <a:ext cx="9121140" cy="4714240"/>
          </a:xfrm>
          <a:prstGeom prst="rect">
            <a:avLst/>
          </a:prstGeom>
        </p:spPr>
        <p:txBody>
          <a:bodyPr vert="horz" lIns="96643" tIns="48322" rIns="96643" bIns="48322"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5410200" y="6827522"/>
            <a:ext cx="3950970" cy="389466"/>
          </a:xfrm>
          <a:prstGeom prst="rect">
            <a:avLst/>
          </a:prstGeom>
        </p:spPr>
        <p:txBody>
          <a:bodyPr vert="horz" lIns="96643" tIns="48322" rIns="96643" bIns="48322" rtlCol="0" anchor="ctr"/>
          <a:lstStyle>
            <a:lvl1pPr algn="r">
              <a:defRPr sz="1300">
                <a:solidFill>
                  <a:schemeClr val="tx1">
                    <a:tint val="75000"/>
                  </a:schemeClr>
                </a:solidFill>
              </a:defRPr>
            </a:lvl1pPr>
          </a:lstStyle>
          <a:p>
            <a:r>
              <a:rPr lang="en-US" dirty="0" smtClean="0"/>
              <a:t>Center for Emergent Materials—an NSF MRSEC</a:t>
            </a:r>
          </a:p>
          <a:p>
            <a:r>
              <a:rPr lang="en-US" dirty="0" smtClean="0"/>
              <a:t>Award Number DMR-0820414</a:t>
            </a:r>
          </a:p>
        </p:txBody>
      </p:sp>
      <p:sp>
        <p:nvSpPr>
          <p:cNvPr id="7" name="Rectangle 6"/>
          <p:cNvSpPr/>
          <p:nvPr userDrawn="1"/>
        </p:nvSpPr>
        <p:spPr>
          <a:xfrm>
            <a:off x="0" y="0"/>
            <a:ext cx="9601200" cy="487680"/>
          </a:xfrm>
          <a:prstGeom prst="rect">
            <a:avLst/>
          </a:prstGeom>
          <a:solidFill>
            <a:srgbClr val="990000"/>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lIns="96643" tIns="48322" rIns="96643" bIns="48322"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69217" y="-8576"/>
            <a:ext cx="481614" cy="492087"/>
          </a:xfrm>
          <a:prstGeom prst="rect">
            <a:avLst/>
          </a:prstGeom>
        </p:spPr>
      </p:pic>
      <p:sp>
        <p:nvSpPr>
          <p:cNvPr id="9" name="Rectangle 8"/>
          <p:cNvSpPr/>
          <p:nvPr userDrawn="1"/>
        </p:nvSpPr>
        <p:spPr>
          <a:xfrm rot="10800000" flipV="1">
            <a:off x="0" y="487683"/>
            <a:ext cx="9601200" cy="135285"/>
          </a:xfrm>
          <a:prstGeom prst="rect">
            <a:avLst/>
          </a:prstGeom>
          <a:solidFill>
            <a:srgbClr val="999999"/>
          </a:solidFill>
          <a:ln>
            <a:solidFill>
              <a:srgbClr val="999999"/>
            </a:solidFill>
          </a:ln>
        </p:spPr>
        <p:style>
          <a:lnRef idx="2">
            <a:schemeClr val="accent1">
              <a:shade val="50000"/>
            </a:schemeClr>
          </a:lnRef>
          <a:fillRef idx="1">
            <a:schemeClr val="accent1"/>
          </a:fillRef>
          <a:effectRef idx="0">
            <a:schemeClr val="accent1"/>
          </a:effectRef>
          <a:fontRef idx="minor">
            <a:schemeClr val="lt1"/>
          </a:fontRef>
        </p:style>
        <p:txBody>
          <a:bodyPr lIns="96643" tIns="48322" rIns="96643" bIns="48322" rtlCol="0" anchor="ctr"/>
          <a:lstStyle/>
          <a:p>
            <a:pPr algn="ctr"/>
            <a:r>
              <a:rPr lang="en-US" sz="1200" b="1" dirty="0" smtClean="0">
                <a:solidFill>
                  <a:schemeClr val="bg1"/>
                </a:solidFill>
                <a:ea typeface="Gulim" pitchFamily="34" charset="-127"/>
                <a:cs typeface="Meiryo" pitchFamily="34" charset="-128"/>
              </a:rPr>
              <a:t>The Ohio State University							http://cem.osu.edu</a:t>
            </a:r>
            <a:endParaRPr lang="en-US" sz="1200" b="1" dirty="0">
              <a:solidFill>
                <a:schemeClr val="bg1"/>
              </a:solidFill>
              <a:ea typeface="Gulim" pitchFamily="34" charset="-127"/>
              <a:cs typeface="Meiryo" pitchFamily="34" charset="-128"/>
            </a:endParaRPr>
          </a:p>
        </p:txBody>
      </p:sp>
      <p:sp>
        <p:nvSpPr>
          <p:cNvPr id="11" name="TextBox 10"/>
          <p:cNvSpPr txBox="1"/>
          <p:nvPr userDrawn="1"/>
        </p:nvSpPr>
        <p:spPr>
          <a:xfrm>
            <a:off x="2000249" y="-135977"/>
            <a:ext cx="1840231" cy="755079"/>
          </a:xfrm>
          <a:prstGeom prst="rect">
            <a:avLst/>
          </a:prstGeom>
          <a:noFill/>
          <a:effectLst/>
        </p:spPr>
        <p:txBody>
          <a:bodyPr vert="horz" wrap="square" lIns="96643" tIns="48322" rIns="96643" bIns="48322" rtlCol="0">
            <a:spAutoFit/>
            <a:scene3d>
              <a:camera prst="orthographicFront"/>
              <a:lightRig rig="contrasting" dir="t"/>
            </a:scene3d>
            <a:sp3d prstMaterial="translucentPowder"/>
          </a:bodyPr>
          <a:lstStyle/>
          <a:p>
            <a:pPr algn="ctr"/>
            <a:r>
              <a:rPr lang="en-US" sz="4300" dirty="0" smtClean="0">
                <a:solidFill>
                  <a:srgbClr val="B00000"/>
                </a:solidFill>
                <a:ea typeface="Gulim" pitchFamily="34" charset="-127"/>
                <a:cs typeface="Meiryo" pitchFamily="34" charset="-128"/>
              </a:rPr>
              <a:t>CEM</a:t>
            </a:r>
          </a:p>
        </p:txBody>
      </p:sp>
      <p:sp>
        <p:nvSpPr>
          <p:cNvPr id="12" name="TextBox 11"/>
          <p:cNvSpPr txBox="1"/>
          <p:nvPr userDrawn="1"/>
        </p:nvSpPr>
        <p:spPr>
          <a:xfrm>
            <a:off x="2686562" y="188658"/>
            <a:ext cx="4228077" cy="374587"/>
          </a:xfrm>
          <a:prstGeom prst="rect">
            <a:avLst/>
          </a:prstGeom>
          <a:noFill/>
        </p:spPr>
        <p:txBody>
          <a:bodyPr wrap="square" lIns="96643" tIns="48322" rIns="96643" bIns="48322" rtlCol="0" anchor="ctr">
            <a:spAutoFit/>
          </a:bodyPr>
          <a:lstStyle/>
          <a:p>
            <a:pPr algn="ctr"/>
            <a:r>
              <a:rPr lang="en-US" b="1" cap="small" dirty="0" smtClean="0">
                <a:solidFill>
                  <a:schemeClr val="bg1"/>
                </a:solidFill>
                <a:effectLst>
                  <a:outerShdw blurRad="50800" dist="38100" algn="l" rotWithShape="0">
                    <a:prstClr val="black">
                      <a:alpha val="40000"/>
                    </a:prstClr>
                  </a:outerShdw>
                </a:effectLst>
                <a:ea typeface="Gulim" pitchFamily="34" charset="-127"/>
                <a:cs typeface="Meiryo" pitchFamily="34" charset="-128"/>
              </a:rPr>
              <a:t>Center for Emergent Materials</a:t>
            </a:r>
            <a:endParaRPr lang="en-US" b="1" cap="small" dirty="0">
              <a:solidFill>
                <a:schemeClr val="bg1"/>
              </a:solidFill>
              <a:effectLst>
                <a:outerShdw blurRad="50800" dist="38100" algn="l" rotWithShape="0">
                  <a:prstClr val="black">
                    <a:alpha val="40000"/>
                  </a:prstClr>
                </a:outerShdw>
              </a:effectLst>
              <a:ea typeface="Gulim" pitchFamily="34" charset="-127"/>
              <a:cs typeface="Meiryo" pitchFamily="34" charset="-128"/>
            </a:endParaRPr>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09600" y="45728"/>
            <a:ext cx="848341" cy="383477"/>
          </a:xfrm>
          <a:prstGeom prst="rect">
            <a:avLst/>
          </a:prstGeom>
        </p:spPr>
      </p:pic>
    </p:spTree>
    <p:extLst>
      <p:ext uri="{BB962C8B-B14F-4D97-AF65-F5344CB8AC3E}">
        <p14:creationId xmlns:p14="http://schemas.microsoft.com/office/powerpoint/2010/main" val="1214968675"/>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hf hdr="0"/>
  <p:txStyles>
    <p:titleStyle>
      <a:lvl1pPr algn="ctr" defTabSz="966434" rtl="0" eaLnBrk="1" latinLnBrk="0" hangingPunct="1">
        <a:spcBef>
          <a:spcPct val="0"/>
        </a:spcBef>
        <a:buNone/>
        <a:defRPr sz="2900" b="1" kern="1200">
          <a:solidFill>
            <a:srgbClr val="990000"/>
          </a:solidFill>
          <a:latin typeface="+mj-lt"/>
          <a:ea typeface="+mj-ea"/>
          <a:cs typeface="+mj-cs"/>
        </a:defRPr>
      </a:lvl1pPr>
    </p:titleStyle>
    <p:bodyStyle>
      <a:lvl1pPr marL="362413" indent="-362413" algn="l" defTabSz="966434"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785229" indent="-302012" algn="l" defTabSz="966434"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208044" indent="-241609" algn="l" defTabSz="966434"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91261" indent="-241609" algn="l" defTabSz="966434"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174478" indent="-241609" algn="l" defTabSz="966434"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657696" indent="-241609" algn="l" defTabSz="96643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140914" indent="-241609" algn="l" defTabSz="96643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624132" indent="-241609" algn="l" defTabSz="96643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4107349" indent="-241609" algn="l" defTabSz="96643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66434" rtl="0" eaLnBrk="1" latinLnBrk="0" hangingPunct="1">
        <a:defRPr sz="1800" kern="1200">
          <a:solidFill>
            <a:schemeClr val="tx1"/>
          </a:solidFill>
          <a:latin typeface="+mn-lt"/>
          <a:ea typeface="+mn-ea"/>
          <a:cs typeface="+mn-cs"/>
        </a:defRPr>
      </a:lvl1pPr>
      <a:lvl2pPr marL="483217" algn="l" defTabSz="966434" rtl="0" eaLnBrk="1" latinLnBrk="0" hangingPunct="1">
        <a:defRPr sz="1800" kern="1200">
          <a:solidFill>
            <a:schemeClr val="tx1"/>
          </a:solidFill>
          <a:latin typeface="+mn-lt"/>
          <a:ea typeface="+mn-ea"/>
          <a:cs typeface="+mn-cs"/>
        </a:defRPr>
      </a:lvl2pPr>
      <a:lvl3pPr marL="966434" algn="l" defTabSz="966434" rtl="0" eaLnBrk="1" latinLnBrk="0" hangingPunct="1">
        <a:defRPr sz="1800" kern="1200">
          <a:solidFill>
            <a:schemeClr val="tx1"/>
          </a:solidFill>
          <a:latin typeface="+mn-lt"/>
          <a:ea typeface="+mn-ea"/>
          <a:cs typeface="+mn-cs"/>
        </a:defRPr>
      </a:lvl3pPr>
      <a:lvl4pPr marL="1449652" algn="l" defTabSz="966434" rtl="0" eaLnBrk="1" latinLnBrk="0" hangingPunct="1">
        <a:defRPr sz="1800" kern="1200">
          <a:solidFill>
            <a:schemeClr val="tx1"/>
          </a:solidFill>
          <a:latin typeface="+mn-lt"/>
          <a:ea typeface="+mn-ea"/>
          <a:cs typeface="+mn-cs"/>
        </a:defRPr>
      </a:lvl4pPr>
      <a:lvl5pPr marL="1932870" algn="l" defTabSz="966434" rtl="0" eaLnBrk="1" latinLnBrk="0" hangingPunct="1">
        <a:defRPr sz="1800" kern="1200">
          <a:solidFill>
            <a:schemeClr val="tx1"/>
          </a:solidFill>
          <a:latin typeface="+mn-lt"/>
          <a:ea typeface="+mn-ea"/>
          <a:cs typeface="+mn-cs"/>
        </a:defRPr>
      </a:lvl5pPr>
      <a:lvl6pPr marL="2416088" algn="l" defTabSz="966434" rtl="0" eaLnBrk="1" latinLnBrk="0" hangingPunct="1">
        <a:defRPr sz="1800" kern="1200">
          <a:solidFill>
            <a:schemeClr val="tx1"/>
          </a:solidFill>
          <a:latin typeface="+mn-lt"/>
          <a:ea typeface="+mn-ea"/>
          <a:cs typeface="+mn-cs"/>
        </a:defRPr>
      </a:lvl6pPr>
      <a:lvl7pPr marL="2899305" algn="l" defTabSz="966434" rtl="0" eaLnBrk="1" latinLnBrk="0" hangingPunct="1">
        <a:defRPr sz="1800" kern="1200">
          <a:solidFill>
            <a:schemeClr val="tx1"/>
          </a:solidFill>
          <a:latin typeface="+mn-lt"/>
          <a:ea typeface="+mn-ea"/>
          <a:cs typeface="+mn-cs"/>
        </a:defRPr>
      </a:lvl7pPr>
      <a:lvl8pPr marL="3382523" algn="l" defTabSz="966434" rtl="0" eaLnBrk="1" latinLnBrk="0" hangingPunct="1">
        <a:defRPr sz="1800" kern="1200">
          <a:solidFill>
            <a:schemeClr val="tx1"/>
          </a:solidFill>
          <a:latin typeface="+mn-lt"/>
          <a:ea typeface="+mn-ea"/>
          <a:cs typeface="+mn-cs"/>
        </a:defRPr>
      </a:lvl8pPr>
      <a:lvl9pPr marL="3865740" algn="l" defTabSz="96643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Tip-based functionalization of Group IV </a:t>
            </a:r>
            <a:r>
              <a:rPr lang="en-US" dirty="0" err="1" smtClean="0"/>
              <a:t>graphenes</a:t>
            </a:r>
            <a:endParaRPr lang="en-US" dirty="0"/>
          </a:p>
        </p:txBody>
      </p:sp>
      <p:sp>
        <p:nvSpPr>
          <p:cNvPr id="3" name="Footer Placeholder 2"/>
          <p:cNvSpPr>
            <a:spLocks noGrp="1"/>
          </p:cNvSpPr>
          <p:nvPr>
            <p:ph type="ftr" sz="quarter" idx="10"/>
          </p:nvPr>
        </p:nvSpPr>
        <p:spPr/>
        <p:txBody>
          <a:bodyPr/>
          <a:lstStyle/>
          <a:p>
            <a:r>
              <a:rPr lang="en-US" dirty="0" smtClean="0"/>
              <a:t>Center for Emergent Materials—an NSF MRSEC</a:t>
            </a:r>
          </a:p>
          <a:p>
            <a:r>
              <a:rPr lang="en-US" dirty="0" smtClean="0"/>
              <a:t>Award Number DMR</a:t>
            </a:r>
            <a:r>
              <a:rPr lang="en-US" dirty="0"/>
              <a:t>-1420451</a:t>
            </a:r>
            <a:endParaRPr lang="en-US" dirty="0" smtClean="0"/>
          </a:p>
        </p:txBody>
      </p:sp>
      <p:sp>
        <p:nvSpPr>
          <p:cNvPr id="4" name="Text Placeholder 3"/>
          <p:cNvSpPr>
            <a:spLocks noGrp="1"/>
          </p:cNvSpPr>
          <p:nvPr>
            <p:ph type="body" sz="quarter" idx="11"/>
          </p:nvPr>
        </p:nvSpPr>
        <p:spPr/>
        <p:txBody>
          <a:bodyPr/>
          <a:lstStyle/>
          <a:p>
            <a:r>
              <a:rPr lang="en-US" dirty="0" smtClean="0"/>
              <a:t>Writing Surface functionalization on a 2D crystal </a:t>
            </a:r>
            <a:endParaRPr lang="en-US" dirty="0"/>
          </a:p>
        </p:txBody>
      </p:sp>
      <p:sp>
        <p:nvSpPr>
          <p:cNvPr id="5" name="Text Placeholder 4"/>
          <p:cNvSpPr>
            <a:spLocks noGrp="1"/>
          </p:cNvSpPr>
          <p:nvPr>
            <p:ph type="body" sz="quarter" idx="12"/>
          </p:nvPr>
        </p:nvSpPr>
        <p:spPr>
          <a:xfrm>
            <a:off x="240030" y="1788160"/>
            <a:ext cx="4920090" cy="4841240"/>
          </a:xfrm>
        </p:spPr>
        <p:txBody>
          <a:bodyPr>
            <a:normAutofit lnSpcReduction="10000"/>
          </a:bodyPr>
          <a:lstStyle/>
          <a:p>
            <a:r>
              <a:rPr lang="en-US" sz="2000" dirty="0" smtClean="0"/>
              <a:t>IRG-2 has established the controlled tip-based absorption (writing) and desorption (deleting) of hydrogen on C/Si/</a:t>
            </a:r>
            <a:r>
              <a:rPr lang="en-US" sz="2000" dirty="0" err="1" smtClean="0"/>
              <a:t>Ge</a:t>
            </a:r>
            <a:r>
              <a:rPr lang="en-US" sz="2000" dirty="0" smtClean="0"/>
              <a:t>/</a:t>
            </a:r>
            <a:r>
              <a:rPr lang="en-US" sz="2000" dirty="0" err="1" smtClean="0"/>
              <a:t>Sn</a:t>
            </a:r>
            <a:r>
              <a:rPr lang="en-US" sz="2000" dirty="0" smtClean="0"/>
              <a:t> </a:t>
            </a:r>
            <a:r>
              <a:rPr lang="en-US" sz="2000" dirty="0" err="1" smtClean="0"/>
              <a:t>graphene</a:t>
            </a:r>
            <a:r>
              <a:rPr lang="en-US" sz="2000" dirty="0" smtClean="0"/>
              <a:t> materials at atomic length scales.</a:t>
            </a:r>
          </a:p>
          <a:p>
            <a:pPr marL="0" indent="0">
              <a:buNone/>
            </a:pPr>
            <a:endParaRPr lang="en-US" sz="2000" dirty="0"/>
          </a:p>
          <a:p>
            <a:r>
              <a:rPr lang="en-US" sz="2000" dirty="0" smtClean="0"/>
              <a:t>This allows new explorations on the effect of spatial patterns on a 2D material on the electronic transport properties in an ultraclean environment.</a:t>
            </a:r>
          </a:p>
          <a:p>
            <a:endParaRPr lang="en-US" sz="2000" dirty="0" smtClean="0"/>
          </a:p>
          <a:p>
            <a:r>
              <a:rPr lang="en-US" sz="2000" dirty="0" smtClean="0"/>
              <a:t>This methodology will enable the creation of efficient </a:t>
            </a:r>
            <a:r>
              <a:rPr lang="en-US" sz="2000" dirty="0" err="1" smtClean="0"/>
              <a:t>nanoelectronic</a:t>
            </a:r>
            <a:r>
              <a:rPr lang="en-US" sz="2000" dirty="0" smtClean="0"/>
              <a:t> and spintronic devices via controllable chemical functionalization.</a:t>
            </a:r>
          </a:p>
          <a:p>
            <a:pPr marL="0" indent="0">
              <a:buNone/>
            </a:pPr>
            <a:endParaRPr lang="en-US" sz="2000" dirty="0"/>
          </a:p>
        </p:txBody>
      </p:sp>
      <p:sp>
        <p:nvSpPr>
          <p:cNvPr id="7" name="Text Placeholder 6"/>
          <p:cNvSpPr>
            <a:spLocks noGrp="1"/>
          </p:cNvSpPr>
          <p:nvPr>
            <p:ph type="body" sz="quarter" idx="14"/>
          </p:nvPr>
        </p:nvSpPr>
        <p:spPr>
          <a:xfrm>
            <a:off x="240030" y="6827520"/>
            <a:ext cx="3798570" cy="406400"/>
          </a:xfrm>
        </p:spPr>
        <p:txBody>
          <a:bodyPr>
            <a:noAutofit/>
          </a:bodyPr>
          <a:lstStyle/>
          <a:p>
            <a:r>
              <a:rPr lang="en-US" sz="1200" dirty="0" smtClean="0"/>
              <a:t>J</a:t>
            </a:r>
            <a:r>
              <a:rPr lang="en-US" sz="1200" dirty="0"/>
              <a:t>.</a:t>
            </a:r>
            <a:r>
              <a:rPr lang="en-US" sz="1200" dirty="0" smtClean="0"/>
              <a:t> </a:t>
            </a:r>
            <a:r>
              <a:rPr lang="en-US" sz="1200" b="1" dirty="0" smtClean="0"/>
              <a:t>Gupta</a:t>
            </a:r>
            <a:r>
              <a:rPr lang="en-US" sz="1200" dirty="0" smtClean="0"/>
              <a:t>, R. </a:t>
            </a:r>
            <a:r>
              <a:rPr lang="en-US" sz="1200" b="1" dirty="0" smtClean="0"/>
              <a:t>Kawakami</a:t>
            </a:r>
            <a:r>
              <a:rPr lang="en-US" sz="1200" dirty="0" smtClean="0"/>
              <a:t>, E. J</a:t>
            </a:r>
            <a:r>
              <a:rPr lang="en-US" sz="1200" b="1" dirty="0" smtClean="0"/>
              <a:t>ohnston-Halperin</a:t>
            </a:r>
            <a:r>
              <a:rPr lang="en-US" sz="1200" dirty="0" smtClean="0"/>
              <a:t>, &amp; W. </a:t>
            </a:r>
            <a:r>
              <a:rPr lang="en-US" sz="1200" b="1" dirty="0" smtClean="0"/>
              <a:t>Windl</a:t>
            </a:r>
            <a:r>
              <a:rPr lang="en-US" sz="1200" dirty="0" smtClean="0"/>
              <a:t>,</a:t>
            </a:r>
            <a:endParaRPr lang="en-US" sz="1200" b="1" dirty="0"/>
          </a:p>
          <a:p>
            <a:r>
              <a:rPr lang="en-US" sz="1200" dirty="0" smtClean="0"/>
              <a:t>The Ohio State University</a:t>
            </a:r>
            <a:endParaRPr lang="en-US" sz="1200" dirty="0"/>
          </a:p>
        </p:txBody>
      </p:sp>
      <p:grpSp>
        <p:nvGrpSpPr>
          <p:cNvPr id="12" name="Group 11"/>
          <p:cNvGrpSpPr/>
          <p:nvPr/>
        </p:nvGrpSpPr>
        <p:grpSpPr>
          <a:xfrm>
            <a:off x="5268639" y="1777600"/>
            <a:ext cx="5780361" cy="6071000"/>
            <a:chOff x="6477000" y="2092437"/>
            <a:chExt cx="3470163" cy="3470163"/>
          </a:xfrm>
        </p:grpSpPr>
        <p:pic>
          <p:nvPicPr>
            <p:cNvPr id="83"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4071" b="-51784"/>
            <a:stretch/>
          </p:blipFill>
          <p:spPr bwMode="auto">
            <a:xfrm>
              <a:off x="6477000" y="2092437"/>
              <a:ext cx="3470163" cy="3470163"/>
            </a:xfrm>
            <a:prstGeom prst="rect">
              <a:avLst/>
            </a:prstGeom>
            <a:noFill/>
            <a:ln w="9525">
              <a:noFill/>
              <a:miter lim="800000"/>
              <a:headEnd/>
              <a:tailEnd/>
            </a:ln>
            <a:effectLst/>
          </p:spPr>
        </p:pic>
        <p:grpSp>
          <p:nvGrpSpPr>
            <p:cNvPr id="11" name="Group 10"/>
            <p:cNvGrpSpPr/>
            <p:nvPr/>
          </p:nvGrpSpPr>
          <p:grpSpPr>
            <a:xfrm>
              <a:off x="6504687" y="2092437"/>
              <a:ext cx="2548169" cy="2296943"/>
              <a:chOff x="6504687" y="2092437"/>
              <a:chExt cx="2548169" cy="2296943"/>
            </a:xfrm>
          </p:grpSpPr>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4687" y="2092437"/>
                <a:ext cx="1102613" cy="815754"/>
              </a:xfrm>
              <a:prstGeom prst="rect">
                <a:avLst/>
              </a:prstGeom>
              <a:ln w="28575">
                <a:solidFill>
                  <a:schemeClr val="tx1"/>
                </a:solidFill>
              </a:ln>
            </p:spPr>
          </p:pic>
          <p:cxnSp>
            <p:nvCxnSpPr>
              <p:cNvPr id="87" name="Straight Connector 86"/>
              <p:cNvCxnSpPr/>
              <p:nvPr/>
            </p:nvCxnSpPr>
            <p:spPr>
              <a:xfrm>
                <a:off x="7940190" y="4267200"/>
                <a:ext cx="636801" cy="1"/>
              </a:xfrm>
              <a:prstGeom prst="line">
                <a:avLst/>
              </a:prstGeom>
              <a:ln w="38100" cmpd="sng">
                <a:solidFill>
                  <a:schemeClr val="bg1"/>
                </a:solidFill>
              </a:ln>
            </p:spPr>
            <p:style>
              <a:lnRef idx="2">
                <a:schemeClr val="accent1"/>
              </a:lnRef>
              <a:fillRef idx="0">
                <a:schemeClr val="accent1"/>
              </a:fillRef>
              <a:effectRef idx="1">
                <a:schemeClr val="accent1"/>
              </a:effectRef>
              <a:fontRef idx="minor">
                <a:schemeClr val="tx1"/>
              </a:fontRef>
            </p:style>
          </p:cxnSp>
          <p:sp>
            <p:nvSpPr>
              <p:cNvPr id="88" name="TextBox 87"/>
              <p:cNvSpPr txBox="1"/>
              <p:nvPr/>
            </p:nvSpPr>
            <p:spPr>
              <a:xfrm>
                <a:off x="7894466" y="4020048"/>
                <a:ext cx="1158390" cy="369332"/>
              </a:xfrm>
              <a:prstGeom prst="rect">
                <a:avLst/>
              </a:prstGeom>
              <a:noFill/>
            </p:spPr>
            <p:txBody>
              <a:bodyPr wrap="square" rtlCol="0">
                <a:spAutoFit/>
              </a:bodyPr>
              <a:lstStyle/>
              <a:p>
                <a:r>
                  <a:rPr lang="en-US" b="1" dirty="0" smtClean="0">
                    <a:solidFill>
                      <a:schemeClr val="bg1"/>
                    </a:solidFill>
                    <a:latin typeface="Arial"/>
                    <a:cs typeface="Arial"/>
                  </a:rPr>
                  <a:t>2.0 nm</a:t>
                </a:r>
                <a:endParaRPr lang="en-US" b="1" dirty="0">
                  <a:solidFill>
                    <a:schemeClr val="bg1"/>
                  </a:solidFill>
                  <a:latin typeface="Arial"/>
                  <a:cs typeface="Arial"/>
                </a:endParaRPr>
              </a:p>
            </p:txBody>
          </p:sp>
        </p:grpSp>
      </p:grpSp>
    </p:spTree>
    <p:extLst>
      <p:ext uri="{BB962C8B-B14F-4D97-AF65-F5344CB8AC3E}">
        <p14:creationId xmlns:p14="http://schemas.microsoft.com/office/powerpoint/2010/main" val="1785240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CEM Site Vis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1003</TotalTime>
  <Words>328</Words>
  <Application>Microsoft Office PowerPoint</Application>
  <PresentationFormat>Custom</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CEM Site Visit</vt:lpstr>
      <vt:lpstr>Tip-based functionalization of Group IV graphenes</vt:lpstr>
    </vt:vector>
  </TitlesOfParts>
  <Company>Ohio State University Department of Physics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Arend</dc:creator>
  <cp:lastModifiedBy>Rachel Page</cp:lastModifiedBy>
  <cp:revision>61</cp:revision>
  <cp:lastPrinted>2014-03-19T19:31:12Z</cp:lastPrinted>
  <dcterms:created xsi:type="dcterms:W3CDTF">2012-06-12T18:05:24Z</dcterms:created>
  <dcterms:modified xsi:type="dcterms:W3CDTF">2016-04-21T15:26:19Z</dcterms:modified>
</cp:coreProperties>
</file>