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635"/>
  </p:normalViewPr>
  <p:slideViewPr>
    <p:cSldViewPr snapToGrid="0" snapToObjects="1">
      <p:cViewPr>
        <p:scale>
          <a:sx n="168" d="100"/>
          <a:sy n="168" d="100"/>
        </p:scale>
        <p:origin x="296" y="-1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DDC5791-C76A-4673-99C2-9D47B136FF01}" type="datetimeFigureOut">
              <a:rPr lang="en-US" smtClean="0"/>
              <a:t>6/5/17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921C85F-9638-4123-A70C-9BC96AF7FB9D}" type="slidenum">
              <a:rPr lang="en-US" smtClean="0"/>
              <a:t>‹#›</a:t>
            </a:fld>
            <a:endParaRPr lang="en-US"/>
          </a:p>
        </p:txBody>
      </p:sp>
    </p:spTree>
    <p:extLst>
      <p:ext uri="{BB962C8B-B14F-4D97-AF65-F5344CB8AC3E}">
        <p14:creationId xmlns:p14="http://schemas.microsoft.com/office/powerpoint/2010/main" val="53357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21C85F-9638-4123-A70C-9BC96AF7FB9D}" type="slidenum">
              <a:rPr lang="en-US" smtClean="0"/>
              <a:t>1</a:t>
            </a:fld>
            <a:endParaRPr lang="en-US"/>
          </a:p>
        </p:txBody>
      </p:sp>
    </p:spTree>
    <p:extLst>
      <p:ext uri="{BB962C8B-B14F-4D97-AF65-F5344CB8AC3E}">
        <p14:creationId xmlns:p14="http://schemas.microsoft.com/office/powerpoint/2010/main" val="180708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defRPr/>
            </a:pPr>
            <a:r>
              <a:rPr lang="en-US" sz="1800" b="1" dirty="0" smtClean="0">
                <a:solidFill>
                  <a:schemeClr val="bg1"/>
                </a:solidFill>
              </a:rPr>
              <a:t>Princeton MRSEC: </a:t>
            </a:r>
            <a:r>
              <a:rPr lang="en-US" sz="1800" b="1" dirty="0" err="1" smtClean="0">
                <a:solidFill>
                  <a:schemeClr val="bg1"/>
                </a:solidFill>
              </a:rPr>
              <a:t>Dia</a:t>
            </a:r>
            <a:r>
              <a:rPr lang="en-US" sz="1800" b="1" dirty="0" smtClean="0">
                <a:solidFill>
                  <a:schemeClr val="bg1"/>
                </a:solidFill>
              </a:rPr>
              <a:t> </a:t>
            </a:r>
            <a:r>
              <a:rPr lang="en-US" sz="1800" b="1" dirty="0">
                <a:solidFill>
                  <a:schemeClr val="bg1"/>
                </a:solidFill>
              </a:rPr>
              <a:t>De la </a:t>
            </a:r>
            <a:r>
              <a:rPr lang="en-US" sz="1800" b="1" dirty="0" err="1">
                <a:solidFill>
                  <a:schemeClr val="bg1"/>
                </a:solidFill>
              </a:rPr>
              <a:t>Ciencia</a:t>
            </a:r>
            <a:r>
              <a:rPr lang="en-US" sz="1800" b="1" dirty="0">
                <a:solidFill>
                  <a:schemeClr val="bg1"/>
                </a:solidFill>
              </a:rPr>
              <a:t>/Science </a:t>
            </a:r>
            <a:r>
              <a:rPr lang="en-US" sz="1800" b="1" dirty="0" smtClean="0">
                <a:solidFill>
                  <a:schemeClr val="bg1"/>
                </a:solidFill>
              </a:rPr>
              <a:t>Day</a:t>
            </a:r>
            <a:endParaRPr lang="en-US" sz="1800" b="1" dirty="0">
              <a:solidFill>
                <a:schemeClr val="bg1"/>
              </a:solidFill>
            </a:endParaRPr>
          </a:p>
        </p:txBody>
      </p:sp>
      <p:sp>
        <p:nvSpPr>
          <p:cNvPr id="7" name="Rectangle 6"/>
          <p:cNvSpPr/>
          <p:nvPr/>
        </p:nvSpPr>
        <p:spPr>
          <a:xfrm>
            <a:off x="4371035" y="983883"/>
            <a:ext cx="4692577" cy="523220"/>
          </a:xfrm>
          <a:prstGeom prst="rect">
            <a:avLst/>
          </a:prstGeom>
        </p:spPr>
        <p:txBody>
          <a:bodyPr wrap="square" anchor="ctr">
            <a:spAutoFit/>
          </a:bodyPr>
          <a:lstStyle/>
          <a:p>
            <a:pPr algn="ctr">
              <a:defRPr/>
            </a:pPr>
            <a:r>
              <a:rPr lang="en-US" sz="1400" dirty="0">
                <a:solidFill>
                  <a:schemeClr val="bg1"/>
                </a:solidFill>
              </a:rPr>
              <a:t>Princeton Center for Complex Materials  (PCCM)</a:t>
            </a:r>
          </a:p>
          <a:p>
            <a:pPr algn="ctr">
              <a:defRPr/>
            </a:pPr>
            <a:r>
              <a:rPr lang="en-US" sz="1400" dirty="0">
                <a:solidFill>
                  <a:schemeClr val="bg1"/>
                </a:solidFill>
              </a:rPr>
              <a:t>Daniel Steinberg, </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142051</a:t>
            </a:r>
            <a:endParaRPr lang="en-US" sz="1400" b="1" dirty="0">
              <a:solidFill>
                <a:schemeClr val="bg1"/>
              </a:solidFill>
            </a:endParaRP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13" name="Text Box 4"/>
          <p:cNvSpPr txBox="1">
            <a:spLocks noChangeArrowheads="1"/>
          </p:cNvSpPr>
          <p:nvPr/>
        </p:nvSpPr>
        <p:spPr bwMode="auto">
          <a:xfrm>
            <a:off x="583668" y="1592771"/>
            <a:ext cx="3613312"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On April 8, 2017, </a:t>
            </a:r>
            <a:r>
              <a:rPr lang="en-US" sz="1400" b="1" dirty="0"/>
              <a:t>PCCM </a:t>
            </a:r>
            <a:r>
              <a:rPr lang="en-US" sz="1400" dirty="0"/>
              <a:t>held its first </a:t>
            </a:r>
            <a:r>
              <a:rPr lang="en-US" sz="1400" dirty="0" err="1" smtClean="0"/>
              <a:t>Día</a:t>
            </a:r>
            <a:r>
              <a:rPr lang="en-US" sz="1400" dirty="0" smtClean="0"/>
              <a:t> </a:t>
            </a:r>
            <a:r>
              <a:rPr lang="en-US" sz="1400" dirty="0"/>
              <a:t>de la </a:t>
            </a:r>
            <a:r>
              <a:rPr lang="en-US" sz="1400" dirty="0" err="1"/>
              <a:t>Ciencia</a:t>
            </a:r>
            <a:r>
              <a:rPr lang="en-US" sz="1400" dirty="0"/>
              <a:t> at the Princeton Public Library</a:t>
            </a:r>
            <a:r>
              <a:rPr lang="en-US" sz="1400" dirty="0" smtClean="0"/>
              <a:t>. </a:t>
            </a:r>
            <a:r>
              <a:rPr lang="en-US" sz="1400" dirty="0"/>
              <a:t>Forty scientists, mostly PCCM members, at 20 </a:t>
            </a:r>
            <a:r>
              <a:rPr lang="en-US" sz="1400" dirty="0" smtClean="0"/>
              <a:t>tables, </a:t>
            </a:r>
            <a:r>
              <a:rPr lang="en-US" sz="1400" dirty="0"/>
              <a:t>met with over 500 </a:t>
            </a:r>
            <a:r>
              <a:rPr lang="en-US" sz="1400" dirty="0" smtClean="0"/>
              <a:t>members of the community. In an attempt to </a:t>
            </a:r>
            <a:r>
              <a:rPr lang="en-US" sz="1400" dirty="0"/>
              <a:t>improve </a:t>
            </a:r>
            <a:r>
              <a:rPr lang="en-US" sz="1400" dirty="0" smtClean="0"/>
              <a:t>outreach </a:t>
            </a:r>
            <a:r>
              <a:rPr lang="en-US" sz="1400" dirty="0"/>
              <a:t>to all members of the </a:t>
            </a:r>
            <a:r>
              <a:rPr lang="en-US" sz="1400" dirty="0" smtClean="0"/>
              <a:t>community, PCCM created </a:t>
            </a:r>
            <a:r>
              <a:rPr lang="en-US" sz="1400" dirty="0" err="1" smtClean="0"/>
              <a:t>Día</a:t>
            </a:r>
            <a:r>
              <a:rPr lang="en-US" sz="1400" dirty="0" smtClean="0"/>
              <a:t> de la </a:t>
            </a:r>
            <a:r>
              <a:rPr lang="en-US" sz="1400" dirty="0" err="1" smtClean="0"/>
              <a:t>Ciencia</a:t>
            </a:r>
            <a:r>
              <a:rPr lang="en-US" sz="1400" dirty="0" smtClean="0"/>
              <a:t> to reach the large Latino/Latina population in the town of Princeton, NJ and surrounding region. PCCM piloted </a:t>
            </a:r>
            <a:r>
              <a:rPr lang="en-US" sz="1400" dirty="0" err="1" smtClean="0"/>
              <a:t>Día</a:t>
            </a:r>
            <a:r>
              <a:rPr lang="en-US" sz="1400" dirty="0" smtClean="0"/>
              <a:t> </a:t>
            </a:r>
            <a:r>
              <a:rPr lang="en-US" sz="1400" dirty="0"/>
              <a:t>de la </a:t>
            </a:r>
            <a:r>
              <a:rPr lang="en-US" sz="1400" dirty="0" err="1"/>
              <a:t>Ciencia</a:t>
            </a:r>
            <a:r>
              <a:rPr lang="en-US" sz="1400" dirty="0"/>
              <a:t> with science </a:t>
            </a:r>
            <a:r>
              <a:rPr lang="en-US" sz="1400" dirty="0" smtClean="0"/>
              <a:t>demos and </a:t>
            </a:r>
            <a:r>
              <a:rPr lang="en-US" sz="1400" dirty="0"/>
              <a:t>at least one Spanish speaking presenter at each table. </a:t>
            </a:r>
            <a:r>
              <a:rPr lang="en-US" sz="1400" dirty="0" smtClean="0"/>
              <a:t> PCCM worked with leaders in the community and Princeton University to help with the program. Advertisements </a:t>
            </a:r>
            <a:r>
              <a:rPr lang="en-US" sz="1400" dirty="0"/>
              <a:t>in </a:t>
            </a:r>
            <a:r>
              <a:rPr lang="en-US" sz="1400" dirty="0" smtClean="0"/>
              <a:t>both Spanish </a:t>
            </a:r>
            <a:r>
              <a:rPr lang="en-US" sz="1400" dirty="0"/>
              <a:t>and </a:t>
            </a:r>
            <a:r>
              <a:rPr lang="en-US" sz="1400" dirty="0" smtClean="0"/>
              <a:t>English were sent to local </a:t>
            </a:r>
            <a:r>
              <a:rPr lang="en-US" sz="1400" dirty="0"/>
              <a:t>schools and </a:t>
            </a:r>
            <a:r>
              <a:rPr lang="en-US" sz="1400" dirty="0" smtClean="0"/>
              <a:t>flyers were distributed in the community</a:t>
            </a:r>
            <a:r>
              <a:rPr lang="en-US" sz="1400" dirty="0"/>
              <a:t>. </a:t>
            </a:r>
            <a:r>
              <a:rPr lang="en-US" sz="1400" dirty="0" smtClean="0"/>
              <a:t>Partners included </a:t>
            </a:r>
            <a:r>
              <a:rPr lang="en-US" sz="1400" dirty="0"/>
              <a:t>Hispanics Inspiring Students’ Performance and </a:t>
            </a:r>
            <a:r>
              <a:rPr lang="en-US" sz="1400" dirty="0" smtClean="0"/>
              <a:t>Achievement (HISPA), </a:t>
            </a:r>
            <a:r>
              <a:rPr lang="en-US" sz="1400" dirty="0"/>
              <a:t>PPPL, PRISM, YMCA, Princeton Public Library, BMS and </a:t>
            </a:r>
            <a:r>
              <a:rPr lang="en-US" sz="1400" dirty="0" smtClean="0"/>
              <a:t>others. </a:t>
            </a:r>
            <a:endParaRPr lang="en-US" sz="1400" dirty="0"/>
          </a:p>
          <a:p>
            <a:pPr algn="just" eaLnBrk="1" hangingPunct="1"/>
            <a:endParaRPr lang="en-US" sz="1600" dirty="0"/>
          </a:p>
          <a:p>
            <a:pPr eaLnBrk="1" hangingPunct="1"/>
            <a:endParaRPr lang="en-US" sz="1000" dirty="0"/>
          </a:p>
          <a:p>
            <a:pPr eaLnBrk="1" hangingPunct="1"/>
            <a:endParaRPr lang="en-US" sz="1600" b="1"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 name="Picture 2" descr="Photo of two spanish speaking scientists teaching DNA to children, much activity seen in the background " title="Photo of two spanish speaking scientist"/>
          <p:cNvPicPr>
            <a:picLocks noChangeAspect="1"/>
          </p:cNvPicPr>
          <p:nvPr/>
        </p:nvPicPr>
        <p:blipFill>
          <a:blip r:embed="rId3"/>
          <a:stretch>
            <a:fillRect/>
          </a:stretch>
        </p:blipFill>
        <p:spPr>
          <a:xfrm>
            <a:off x="6842810" y="4615374"/>
            <a:ext cx="1875448" cy="1278877"/>
          </a:xfrm>
          <a:prstGeom prst="rect">
            <a:avLst/>
          </a:prstGeom>
        </p:spPr>
      </p:pic>
      <p:pic>
        <p:nvPicPr>
          <p:cNvPr id="5" name="Picture 4" descr="Education director and members of the organization Hispanics Inspiring Students’ Performance and Achievement (HISPA)" title="HISPA and Dan Steinberg"/>
          <p:cNvPicPr>
            <a:picLocks noChangeAspect="1"/>
          </p:cNvPicPr>
          <p:nvPr/>
        </p:nvPicPr>
        <p:blipFill>
          <a:blip r:embed="rId4"/>
          <a:stretch>
            <a:fillRect/>
          </a:stretch>
        </p:blipFill>
        <p:spPr>
          <a:xfrm>
            <a:off x="4982006" y="4728186"/>
            <a:ext cx="1614027" cy="1202114"/>
          </a:xfrm>
          <a:prstGeom prst="rect">
            <a:avLst/>
          </a:prstGeom>
        </p:spPr>
      </p:pic>
      <p:pic>
        <p:nvPicPr>
          <p:cNvPr id="6" name="Picture 5" descr="photograph of engineer helping child operate air cannon to knock down cups. Adult/parent is taking picture of activity" title="engineer helping child operate air cannon"/>
          <p:cNvPicPr>
            <a:picLocks noChangeAspect="1"/>
          </p:cNvPicPr>
          <p:nvPr/>
        </p:nvPicPr>
        <p:blipFill>
          <a:blip r:embed="rId5"/>
          <a:stretch>
            <a:fillRect/>
          </a:stretch>
        </p:blipFill>
        <p:spPr>
          <a:xfrm>
            <a:off x="6834223" y="3213980"/>
            <a:ext cx="1888681" cy="1401394"/>
          </a:xfrm>
          <a:prstGeom prst="rect">
            <a:avLst/>
          </a:prstGeom>
        </p:spPr>
      </p:pic>
      <p:pic>
        <p:nvPicPr>
          <p:cNvPr id="9" name="Picture 8" descr="photograph of materials scientist Ben Feldman teaching with a model TEM microscope and Bistmuth samples" title="materials scientist teaching "/>
          <p:cNvPicPr>
            <a:picLocks noChangeAspect="1"/>
          </p:cNvPicPr>
          <p:nvPr/>
        </p:nvPicPr>
        <p:blipFill>
          <a:blip r:embed="rId6"/>
          <a:stretch>
            <a:fillRect/>
          </a:stretch>
        </p:blipFill>
        <p:spPr>
          <a:xfrm>
            <a:off x="7303239" y="1689394"/>
            <a:ext cx="1072279" cy="1524586"/>
          </a:xfrm>
          <a:prstGeom prst="rect">
            <a:avLst/>
          </a:prstGeom>
        </p:spPr>
      </p:pic>
      <p:pic>
        <p:nvPicPr>
          <p:cNvPr id="4" name="Picture 3" descr="poster advertising event with pictures of professors teaching children.&#10;Text includes:&#10;Learn. Explore. Play&#10;&#10;Join Princeton University's scientists and engineers to learn more about the exciting new research currently going on in materials science. Visit the many table top activities and demonstrations, engage the scientists and engineers, ask plenty of questions (either in Spanish or English!), and have fun with your entire family." title="Dia De la Ciencia poster"/>
          <p:cNvPicPr>
            <a:picLocks noChangeAspect="1"/>
          </p:cNvPicPr>
          <p:nvPr/>
        </p:nvPicPr>
        <p:blipFill>
          <a:blip r:embed="rId7"/>
          <a:stretch>
            <a:fillRect/>
          </a:stretch>
        </p:blipFill>
        <p:spPr>
          <a:xfrm>
            <a:off x="4565410" y="1689394"/>
            <a:ext cx="2225233" cy="3066554"/>
          </a:xfrm>
          <a:prstGeom prst="rect">
            <a:avLst/>
          </a:prstGeom>
        </p:spPr>
      </p:pic>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14582</TotalTime>
  <Words>180</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Arial</vt:lpstr>
      <vt:lpstr>Breeze</vt:lpstr>
      <vt:lpstr>Princeton MRSEC: Dia De la Ciencia/Science Day</vt:lpstr>
    </vt:vector>
  </TitlesOfParts>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Divya Abhat</cp:lastModifiedBy>
  <cp:revision>30</cp:revision>
  <cp:lastPrinted>2017-05-24T14:54:18Z</cp:lastPrinted>
  <dcterms:created xsi:type="dcterms:W3CDTF">2016-07-19T18:16:54Z</dcterms:created>
  <dcterms:modified xsi:type="dcterms:W3CDTF">2017-06-05T19:28:27Z</dcterms:modified>
</cp:coreProperties>
</file>