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12A0E3-7F57-45B1-923F-1E427B12ED22}"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A0E3-7F57-45B1-923F-1E427B12ED22}"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A0E3-7F57-45B1-923F-1E427B12ED22}"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A0E3-7F57-45B1-923F-1E427B12ED22}"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12A0E3-7F57-45B1-923F-1E427B12ED22}" type="datetimeFigureOut">
              <a:rPr lang="en-US" smtClean="0"/>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2A0E3-7F57-45B1-923F-1E427B12ED22}"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2A0E3-7F57-45B1-923F-1E427B12ED22}" type="datetimeFigureOut">
              <a:rPr lang="en-US" smtClean="0"/>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12A0E3-7F57-45B1-923F-1E427B12ED22}" type="datetimeFigureOut">
              <a:rPr lang="en-US" smtClean="0"/>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2A0E3-7F57-45B1-923F-1E427B12ED22}" type="datetimeFigureOut">
              <a:rPr lang="en-US" smtClean="0"/>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2A0E3-7F57-45B1-923F-1E427B12ED22}"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2A0E3-7F57-45B1-923F-1E427B12ED22}" type="datetimeFigureOut">
              <a:rPr lang="en-US" smtClean="0"/>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90713-D128-43AE-B5FF-43F025EEF9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2A0E3-7F57-45B1-923F-1E427B12ED22}" type="datetimeFigureOut">
              <a:rPr lang="en-US" smtClean="0"/>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90713-D128-43AE-B5FF-43F025EEF9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1200329"/>
          </a:xfrm>
          <a:prstGeom prst="rect">
            <a:avLst/>
          </a:prstGeom>
          <a:solidFill>
            <a:schemeClr val="tx1"/>
          </a:solidFill>
        </p:spPr>
        <p:txBody>
          <a:bodyPr wrap="square" rtlCol="0">
            <a:spAutoFit/>
          </a:bodyPr>
          <a:lstStyle/>
          <a:p>
            <a:pPr algn="ctr"/>
            <a:r>
              <a:rPr lang="en-US" sz="2400" b="1" dirty="0" smtClean="0">
                <a:solidFill>
                  <a:schemeClr val="bg1"/>
                </a:solidFill>
                <a:latin typeface="Arial" pitchFamily="34" charset="0"/>
                <a:cs typeface="Arial" pitchFamily="34" charset="0"/>
              </a:rPr>
              <a:t>          SEED: ATP metabolism and its impact on </a:t>
            </a:r>
            <a:r>
              <a:rPr lang="en-US" sz="2400" b="1" dirty="0" err="1" smtClean="0">
                <a:solidFill>
                  <a:schemeClr val="bg1"/>
                </a:solidFill>
                <a:latin typeface="Arial" pitchFamily="34" charset="0"/>
                <a:cs typeface="Arial" pitchFamily="34" charset="0"/>
              </a:rPr>
              <a:t>biofilms</a:t>
            </a:r>
            <a:endParaRPr lang="en-US" sz="2400" b="1" i="1" dirty="0" smtClean="0">
              <a:solidFill>
                <a:schemeClr val="bg1"/>
              </a:solidFill>
              <a:latin typeface="Comic Sans MS" pitchFamily="66" charset="0"/>
            </a:endParaRPr>
          </a:p>
          <a:p>
            <a:pPr algn="ctr"/>
            <a:r>
              <a:rPr lang="en-US" sz="1600" dirty="0" smtClean="0">
                <a:solidFill>
                  <a:schemeClr val="bg1"/>
                </a:solidFill>
                <a:cs typeface="Times New Roman" pitchFamily="18" charset="0"/>
              </a:rPr>
              <a:t>             Principal Investigators: Mark P. Brynildsen and A. James Link</a:t>
            </a:r>
          </a:p>
          <a:p>
            <a:pPr algn="ctr"/>
            <a:r>
              <a:rPr lang="en-US" sz="1600" dirty="0" smtClean="0">
                <a:solidFill>
                  <a:schemeClr val="bg1"/>
                </a:solidFill>
                <a:cs typeface="Times New Roman" pitchFamily="18" charset="0"/>
              </a:rPr>
              <a:t>                Graduate Students: Kristin Adolfsen, Jonathan Robinson, and Jessica Pan</a:t>
            </a:r>
          </a:p>
          <a:p>
            <a:pPr algn="ctr"/>
            <a:r>
              <a:rPr lang="en-US" sz="1600" b="1" dirty="0" smtClean="0">
                <a:solidFill>
                  <a:srgbClr val="FFC000"/>
                </a:solidFill>
                <a:cs typeface="Times New Roman" pitchFamily="18" charset="0"/>
              </a:rPr>
              <a:t>                 DMR-0819860</a:t>
            </a:r>
            <a:r>
              <a:rPr lang="en-US" sz="1600" b="1" dirty="0" smtClean="0">
                <a:solidFill>
                  <a:schemeClr val="bg1"/>
                </a:solidFill>
                <a:cs typeface="Times New Roman" pitchFamily="18" charset="0"/>
              </a:rPr>
              <a:t>     Princeton Center for Complex Materials (PCCM)</a:t>
            </a:r>
          </a:p>
        </p:txBody>
      </p:sp>
      <p:pic>
        <p:nvPicPr>
          <p:cNvPr id="5" name="Picture 12" descr="pu_lg_sm"/>
          <p:cNvPicPr>
            <a:picLocks noChangeAspect="1" noChangeArrowheads="1"/>
          </p:cNvPicPr>
          <p:nvPr/>
        </p:nvPicPr>
        <p:blipFill>
          <a:blip r:embed="rId2" cstate="print"/>
          <a:srcRect/>
          <a:stretch>
            <a:fillRect/>
          </a:stretch>
        </p:blipFill>
        <p:spPr bwMode="auto">
          <a:xfrm>
            <a:off x="1" y="0"/>
            <a:ext cx="1103364" cy="1197864"/>
          </a:xfrm>
          <a:prstGeom prst="rect">
            <a:avLst/>
          </a:prstGeom>
          <a:noFill/>
          <a:ln w="9525">
            <a:noFill/>
            <a:miter lim="800000"/>
            <a:headEnd/>
            <a:tailEnd/>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71600"/>
            <a:ext cx="3553469" cy="27432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38600"/>
            <a:ext cx="3626686" cy="2743200"/>
          </a:xfrm>
          <a:prstGeom prst="rect">
            <a:avLst/>
          </a:prstGeom>
        </p:spPr>
      </p:pic>
      <p:sp>
        <p:nvSpPr>
          <p:cNvPr id="6" name="Rectangle 5"/>
          <p:cNvSpPr/>
          <p:nvPr/>
        </p:nvSpPr>
        <p:spPr>
          <a:xfrm>
            <a:off x="3733800" y="1219200"/>
            <a:ext cx="5410200" cy="4585871"/>
          </a:xfrm>
          <a:prstGeom prst="rect">
            <a:avLst/>
          </a:prstGeom>
        </p:spPr>
        <p:txBody>
          <a:bodyPr wrap="square">
            <a:spAutoFit/>
          </a:bodyPr>
          <a:lstStyle/>
          <a:p>
            <a:r>
              <a:rPr lang="en-US" sz="1600" dirty="0" err="1" smtClean="0"/>
              <a:t>Biofilms</a:t>
            </a:r>
            <a:r>
              <a:rPr lang="en-US" sz="1600" dirty="0" smtClean="0"/>
              <a:t> are soft, largely organic, highly heterogeneous, self-generated, self-repairing thin films comprised of macromolecules, inorganic ions, and living matter. These films corrode petroleum pipelines and storage tanks, increase drag on shipping vessels, and account for the majority of hospital-treated infections. The mapping between microbial physiology and the material properties of </a:t>
            </a:r>
            <a:r>
              <a:rPr lang="en-US" sz="1600" dirty="0" err="1" smtClean="0"/>
              <a:t>biofilms</a:t>
            </a:r>
            <a:r>
              <a:rPr lang="en-US" sz="1600" dirty="0" smtClean="0"/>
              <a:t> is complex, of considerable economic importance, and largely uncharted. To date, physiology-</a:t>
            </a:r>
            <a:r>
              <a:rPr lang="en-US" sz="1600" dirty="0" err="1" smtClean="0"/>
              <a:t>biofilm</a:t>
            </a:r>
            <a:r>
              <a:rPr lang="en-US" sz="1600" dirty="0" smtClean="0"/>
              <a:t> material property relationships have been of limited scope, focusing on the effect of a few enzymes or differences between species and culture conditions. </a:t>
            </a:r>
            <a:r>
              <a:rPr lang="en-US" sz="1600" dirty="0"/>
              <a:t>The goal of this project </a:t>
            </a:r>
            <a:r>
              <a:rPr lang="en-US" sz="1600" dirty="0" smtClean="0"/>
              <a:t>was to </a:t>
            </a:r>
            <a:r>
              <a:rPr lang="en-US" sz="1600" dirty="0"/>
              <a:t>define the role of ATP metabolism </a:t>
            </a:r>
            <a:r>
              <a:rPr lang="en-US" sz="1600" dirty="0" smtClean="0"/>
              <a:t>in </a:t>
            </a:r>
            <a:r>
              <a:rPr lang="en-US" sz="1600" dirty="0"/>
              <a:t>the formation, physiology, and material properties of </a:t>
            </a:r>
            <a:r>
              <a:rPr lang="en-US" sz="1600" dirty="0" err="1"/>
              <a:t>biofilms</a:t>
            </a:r>
            <a:r>
              <a:rPr lang="en-US" sz="1600" dirty="0"/>
              <a:t>. </a:t>
            </a:r>
            <a:r>
              <a:rPr lang="en-US" sz="1600" dirty="0" smtClean="0"/>
              <a:t>Using computational and experimental approaches we found that efficient ATP production and consumption are critical to </a:t>
            </a:r>
            <a:r>
              <a:rPr lang="en-US" sz="1600" dirty="0" err="1" smtClean="0"/>
              <a:t>biofilm</a:t>
            </a:r>
            <a:r>
              <a:rPr lang="en-US" sz="1600" dirty="0" smtClean="0"/>
              <a:t> formation and morphology, suggesting that ATP metabolism may be an effective anti-</a:t>
            </a:r>
            <a:r>
              <a:rPr lang="en-US" sz="1600" dirty="0" err="1" smtClean="0"/>
              <a:t>biofouling</a:t>
            </a:r>
            <a:r>
              <a:rPr lang="en-US" sz="1600" dirty="0"/>
              <a:t> </a:t>
            </a:r>
            <a:r>
              <a:rPr lang="en-US" sz="1600" dirty="0" smtClean="0"/>
              <a:t>strategy [1].</a:t>
            </a:r>
            <a:br>
              <a:rPr lang="en-US" sz="1600" dirty="0" smtClean="0"/>
            </a:br>
            <a:r>
              <a:rPr lang="en-US" sz="600" dirty="0" smtClean="0"/>
              <a:t/>
            </a:r>
            <a:br>
              <a:rPr lang="en-US" sz="600" dirty="0" smtClean="0"/>
            </a:br>
            <a:r>
              <a:rPr lang="en-US" sz="1400" dirty="0" smtClean="0"/>
              <a:t>1. Adolfsen </a:t>
            </a:r>
            <a:r>
              <a:rPr lang="en-US" sz="1400" i="1" dirty="0" smtClean="0"/>
              <a:t>et al</a:t>
            </a:r>
            <a:r>
              <a:rPr lang="en-US" sz="1400" dirty="0" smtClean="0"/>
              <a:t>, manuscript in preparation.</a:t>
            </a:r>
            <a:endParaRPr lang="en-US" sz="1400" dirty="0"/>
          </a:p>
        </p:txBody>
      </p:sp>
      <p:sp>
        <p:nvSpPr>
          <p:cNvPr id="9" name="Rectangle 8"/>
          <p:cNvSpPr/>
          <p:nvPr/>
        </p:nvSpPr>
        <p:spPr>
          <a:xfrm>
            <a:off x="3733800" y="5853529"/>
            <a:ext cx="5410200" cy="830997"/>
          </a:xfrm>
          <a:prstGeom prst="rect">
            <a:avLst/>
          </a:prstGeom>
        </p:spPr>
        <p:txBody>
          <a:bodyPr wrap="square">
            <a:spAutoFit/>
          </a:bodyPr>
          <a:lstStyle/>
          <a:p>
            <a:r>
              <a:rPr lang="en-US" sz="1600" dirty="0" smtClean="0"/>
              <a:t>Figure 1: AFM images of </a:t>
            </a:r>
            <a:r>
              <a:rPr lang="en-US" sz="1600" dirty="0" err="1" smtClean="0"/>
              <a:t>biofilms</a:t>
            </a:r>
            <a:r>
              <a:rPr lang="en-US" sz="1600" dirty="0" smtClean="0"/>
              <a:t> from wild-type (top) and an ATP </a:t>
            </a:r>
            <a:r>
              <a:rPr lang="en-US" sz="1600" dirty="0" err="1" smtClean="0"/>
              <a:t>synthase</a:t>
            </a:r>
            <a:r>
              <a:rPr lang="en-US" sz="1600" dirty="0" smtClean="0"/>
              <a:t> mutant (bottom), demonstrating that deletion of ATP </a:t>
            </a:r>
            <a:r>
              <a:rPr lang="en-US" sz="1600" dirty="0" err="1" smtClean="0"/>
              <a:t>synthase</a:t>
            </a:r>
            <a:r>
              <a:rPr lang="en-US" sz="1600" dirty="0" smtClean="0"/>
              <a:t> leads to highly disordered </a:t>
            </a:r>
            <a:r>
              <a:rPr lang="en-US" sz="1600" dirty="0" err="1" smtClean="0"/>
              <a:t>biofilms</a:t>
            </a:r>
            <a:r>
              <a:rPr lang="en-US" sz="1600" dirty="0" smtClean="0"/>
              <a:t>.</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239</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P. Brynildsen</dc:creator>
  <cp:lastModifiedBy>N. Phuan Ong</cp:lastModifiedBy>
  <cp:revision>4</cp:revision>
  <dcterms:created xsi:type="dcterms:W3CDTF">2013-06-05T03:56:10Z</dcterms:created>
  <dcterms:modified xsi:type="dcterms:W3CDTF">2013-06-05T14:33:07Z</dcterms:modified>
</cp:coreProperties>
</file>