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387" r:id="rId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88767" autoAdjust="0"/>
  </p:normalViewPr>
  <p:slideViewPr>
    <p:cSldViewPr snapToGrid="0" snapToObjects="1">
      <p:cViewPr varScale="1">
        <p:scale>
          <a:sx n="112" d="100"/>
          <a:sy n="112" d="100"/>
        </p:scale>
        <p:origin x="1776" y="192"/>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berger, Joshua" userId="7ff7077f-28b9-4069-ae98-ca903e4cc8e8" providerId="ADAL" clId="{2E2DADCF-F884-B64F-90FA-0E7403C5F4BE}"/>
    <pc:docChg chg="modSld">
      <pc:chgData name="Goldberger, Joshua" userId="7ff7077f-28b9-4069-ae98-ca903e4cc8e8" providerId="ADAL" clId="{2E2DADCF-F884-B64F-90FA-0E7403C5F4BE}" dt="2025-04-21T13:02:18.541" v="3" actId="1036"/>
      <pc:docMkLst>
        <pc:docMk/>
      </pc:docMkLst>
      <pc:sldChg chg="modSp mod">
        <pc:chgData name="Goldberger, Joshua" userId="7ff7077f-28b9-4069-ae98-ca903e4cc8e8" providerId="ADAL" clId="{2E2DADCF-F884-B64F-90FA-0E7403C5F4BE}" dt="2025-04-21T13:02:18.541" v="3" actId="1036"/>
        <pc:sldMkLst>
          <pc:docMk/>
          <pc:sldMk cId="3866026037" sldId="387"/>
        </pc:sldMkLst>
        <pc:spChg chg="mod">
          <ac:chgData name="Goldberger, Joshua" userId="7ff7077f-28b9-4069-ae98-ca903e4cc8e8" providerId="ADAL" clId="{2E2DADCF-F884-B64F-90FA-0E7403C5F4BE}" dt="2025-04-21T13:02:18.541" v="3" actId="1036"/>
          <ac:spMkLst>
            <pc:docMk/>
            <pc:sldMk cId="3866026037" sldId="387"/>
            <ac:spMk id="4" creationId="{1EB905DD-A026-54AC-D141-6D1A0FCED1D1}"/>
          </ac:spMkLst>
        </pc:spChg>
      </pc:sldChg>
    </pc:docChg>
  </pc:docChgLst>
  <pc:docChgLst>
    <pc:chgData name="Page, Rachel" userId="e6771db7-8f41-45f1-8820-a21cdd5fc203" providerId="ADAL" clId="{9DFA4213-E5C8-410F-A79A-9E02DCA823B8}"/>
    <pc:docChg chg="modSld">
      <pc:chgData name="Page, Rachel" userId="e6771db7-8f41-45f1-8820-a21cdd5fc203" providerId="ADAL" clId="{9DFA4213-E5C8-410F-A79A-9E02DCA823B8}" dt="2025-04-15T18:42:38.287" v="43" actId="20577"/>
      <pc:docMkLst>
        <pc:docMk/>
      </pc:docMkLst>
      <pc:sldChg chg="modSp mod">
        <pc:chgData name="Page, Rachel" userId="e6771db7-8f41-45f1-8820-a21cdd5fc203" providerId="ADAL" clId="{9DFA4213-E5C8-410F-A79A-9E02DCA823B8}" dt="2025-04-15T18:42:38.287" v="43" actId="20577"/>
        <pc:sldMkLst>
          <pc:docMk/>
          <pc:sldMk cId="3866026037" sldId="387"/>
        </pc:sldMkLst>
        <pc:spChg chg="mod">
          <ac:chgData name="Page, Rachel" userId="e6771db7-8f41-45f1-8820-a21cdd5fc203" providerId="ADAL" clId="{9DFA4213-E5C8-410F-A79A-9E02DCA823B8}" dt="2025-04-15T18:42:38.287" v="43" actId="20577"/>
          <ac:spMkLst>
            <pc:docMk/>
            <pc:sldMk cId="3866026037" sldId="387"/>
            <ac:spMk id="11" creationId="{497B452A-7E74-750D-1BF9-14450F9B5C39}"/>
          </ac:spMkLst>
        </pc:spChg>
        <pc:grpChg chg="mod">
          <ac:chgData name="Page, Rachel" userId="e6771db7-8f41-45f1-8820-a21cdd5fc203" providerId="ADAL" clId="{9DFA4213-E5C8-410F-A79A-9E02DCA823B8}" dt="2025-04-15T18:41:56.744" v="17" actId="962"/>
          <ac:grpSpMkLst>
            <pc:docMk/>
            <pc:sldMk cId="3866026037" sldId="387"/>
            <ac:grpSpMk id="8" creationId="{2EAC6758-BEEB-30D2-8B09-605FC198B229}"/>
          </ac:grpSpMkLst>
        </pc:grpChg>
        <pc:grpChg chg="mod">
          <ac:chgData name="Page, Rachel" userId="e6771db7-8f41-45f1-8820-a21cdd5fc203" providerId="ADAL" clId="{9DFA4213-E5C8-410F-A79A-9E02DCA823B8}" dt="2025-04-15T18:41:46.507" v="7" actId="962"/>
          <ac:grpSpMkLst>
            <pc:docMk/>
            <pc:sldMk cId="3866026037" sldId="387"/>
            <ac:grpSpMk id="16" creationId="{4358A8D6-041A-47CA-A3B4-CB33CFA707F6}"/>
          </ac:grpSpMkLst>
        </pc:grpChg>
        <pc:grpChg chg="mod">
          <ac:chgData name="Page, Rachel" userId="e6771db7-8f41-45f1-8820-a21cdd5fc203" providerId="ADAL" clId="{9DFA4213-E5C8-410F-A79A-9E02DCA823B8}" dt="2025-04-15T18:42:12.222" v="23" actId="962"/>
          <ac:grpSpMkLst>
            <pc:docMk/>
            <pc:sldMk cId="3866026037" sldId="387"/>
            <ac:grpSpMk id="59" creationId="{710C946A-53D7-D23A-CBE6-DD93F1368CF2}"/>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4/21/25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4/21/25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Sensing magnetic dynamics using boron vacancy color centers:  Resonant fluctuating fields change relative population between spin states decreasing photoluminescence </a:t>
            </a:r>
          </a:p>
          <a:p>
            <a:pPr lvl="1"/>
            <a:r>
              <a:rPr lang="en-US" dirty="0"/>
              <a:t>Most commonly used example is the NV center in diamond here we show the effectiveness of BV centers in the widely used vdW material hBN.</a:t>
            </a:r>
          </a:p>
          <a:p>
            <a:pPr lvl="1"/>
            <a:r>
              <a:rPr lang="en-US" dirty="0"/>
              <a:t>Detection of FMR takes advantage of the fluctuations of magnetic fields that emanate from the magnons excited by FMR.  These fluctuating fields enhance the relaxation rate of the electron spin of the BV center thus altering its photoluminescence.  Thus measuring photoluminescence reveals the strength of magnon-generated dynamic fields allowing determination of densities of magnons, provides insight into magnon-magnon scattering and, combined with spatially localized detection, allows magnon transport to be measured.</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4/21/25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4/21/25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descr="Figure 1. (a) Cross-sectional STEM image of FGT/WTe2 interface. (b) Schematic showing the switching magnetization (m) of FGT using the out-of-plan polarization (p) from WTe2. (c) Experimental demonstration of deterministic switching of perpendicular magnetization (mz) by the polarity of the current (ip).&#10;">
            <a:extLst>
              <a:ext uri="{FF2B5EF4-FFF2-40B4-BE49-F238E27FC236}">
                <a16:creationId xmlns:a16="http://schemas.microsoft.com/office/drawing/2014/main" id="{1EB905DD-A026-54AC-D141-6D1A0FCED1D1}"/>
              </a:ext>
            </a:extLst>
          </p:cNvPr>
          <p:cNvSpPr txBox="1"/>
          <p:nvPr/>
        </p:nvSpPr>
        <p:spPr>
          <a:xfrm>
            <a:off x="6224572" y="4924794"/>
            <a:ext cx="5046991" cy="79849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just">
              <a:spcBef>
                <a:spcPts val="0"/>
              </a:spcBef>
              <a:spcAft>
                <a:spcPts val="1000"/>
              </a:spcAft>
            </a:pPr>
            <a:r>
              <a:rPr lang="en-US" sz="1200" b="1" i="0" dirty="0">
                <a:effectLst/>
                <a:latin typeface="Arial" panose="020B0604020202020204" pitchFamily="34" charset="0"/>
                <a:ea typeface="Malgun Gothic" panose="020B0503020000020004" pitchFamily="34" charset="-127"/>
                <a:cs typeface="Arial" panose="020B0604020202020204" pitchFamily="34" charset="0"/>
              </a:rPr>
              <a:t>Figure 1</a:t>
            </a:r>
            <a:r>
              <a:rPr lang="en-US" sz="1200" i="0" dirty="0">
                <a:effectLst/>
                <a:latin typeface="Arial" panose="020B0604020202020204" pitchFamily="34" charset="0"/>
                <a:ea typeface="Malgun Gothic" panose="020B0503020000020004" pitchFamily="34" charset="-127"/>
                <a:cs typeface="Arial" panose="020B0604020202020204" pitchFamily="34" charset="0"/>
              </a:rPr>
              <a:t>. (a) Schematic of BV center in hBN (b) Regions of exfoliated hBN containing BV centers created by scanned Ga ion-irradiation are visible in  hBN exfoliated onto a microwave waveguide on top of the sample (c)  </a:t>
            </a:r>
            <a:r>
              <a:rPr lang="en-US" sz="1200" dirty="0">
                <a:latin typeface="Arial" panose="020B0604020202020204" pitchFamily="34" charset="0"/>
                <a:ea typeface="Malgun Gothic" panose="020B0503020000020004" pitchFamily="34" charset="-127"/>
                <a:cs typeface="Arial" panose="020B0604020202020204" pitchFamily="34" charset="0"/>
              </a:rPr>
              <a:t>Optically </a:t>
            </a:r>
            <a:r>
              <a:rPr lang="en-US" sz="1200" i="0" dirty="0">
                <a:effectLst/>
                <a:latin typeface="Arial" panose="020B0604020202020204" pitchFamily="34" charset="0"/>
                <a:ea typeface="Malgun Gothic" panose="020B0503020000020004" pitchFamily="34" charset="-127"/>
                <a:cs typeface="Arial" panose="020B0604020202020204" pitchFamily="34" charset="0"/>
              </a:rPr>
              <a:t>detected magnetic resonance of BV centers showing expected linear dispersion (magnetic field perpendicular to the plane) (d) </a:t>
            </a:r>
            <a:r>
              <a:rPr lang="en-US" sz="1200" dirty="0">
                <a:latin typeface="Arial" panose="020B0604020202020204" pitchFamily="34" charset="0"/>
                <a:ea typeface="Malgun Gothic" panose="020B0503020000020004" pitchFamily="34" charset="-127"/>
                <a:cs typeface="Arial" panose="020B0604020202020204" pitchFamily="34" charset="0"/>
              </a:rPr>
              <a:t>optically detected FMR of YIG employing relaxometry of BVs by magnons</a:t>
            </a:r>
            <a:r>
              <a:rPr lang="en-US" sz="1200" i="0" dirty="0">
                <a:effectLst/>
                <a:latin typeface="Arial" panose="020B0604020202020204" pitchFamily="34" charset="0"/>
                <a:ea typeface="Malgun Gothic" panose="020B0503020000020004" pitchFamily="34" charset="-127"/>
                <a:cs typeface="Arial" panose="020B0604020202020204" pitchFamily="34" charset="0"/>
              </a:rPr>
              <a:t>.</a:t>
            </a:r>
            <a:endParaRPr lang="en-US" sz="1200" i="1" dirty="0">
              <a:effectLst/>
              <a:latin typeface="Arial" panose="020B0604020202020204" pitchFamily="34" charset="0"/>
              <a:ea typeface="Malgun Gothic" panose="020B0503020000020004" pitchFamily="34" charset="-127"/>
              <a:cs typeface="Arial" panose="020B0604020202020204" pitchFamily="34" charset="0"/>
            </a:endParaRPr>
          </a:p>
        </p:txBody>
      </p:sp>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17634"/>
            <a:ext cx="7759108" cy="566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1800" b="1" dirty="0">
                <a:solidFill>
                  <a:srgbClr val="C00000"/>
                </a:solidFill>
                <a:latin typeface="Arial" panose="020B0604020202020204" pitchFamily="34" charset="0"/>
                <a:cs typeface="Arial" panose="020B0604020202020204" pitchFamily="34" charset="0"/>
              </a:rPr>
              <a:t>Quantum Sensing of Spin Dynamics Using Boron-Vacancy Centers</a:t>
            </a:r>
          </a:p>
          <a:p>
            <a:pPr>
              <a:lnSpc>
                <a:spcPct val="110000"/>
              </a:lnSpc>
            </a:pPr>
            <a:r>
              <a:rPr lang="en-US" sz="1800" b="1" dirty="0">
                <a:solidFill>
                  <a:srgbClr val="C00000"/>
                </a:solidFill>
                <a:latin typeface="Arial" panose="020B0604020202020204" pitchFamily="34" charset="0"/>
                <a:cs typeface="Arial" panose="020B0604020202020204" pitchFamily="34" charset="0"/>
              </a:rPr>
              <a:t>in Hexagonal Boron Nitride</a:t>
            </a:r>
            <a:endParaRPr lang="en-US" sz="1800" b="1" baseline="-25000" dirty="0">
              <a:solidFill>
                <a:srgbClr val="C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AC7D99B-1EFC-61F2-9703-F085A3591D9E}"/>
              </a:ext>
            </a:extLst>
          </p:cNvPr>
          <p:cNvSpPr txBox="1"/>
          <p:nvPr/>
        </p:nvSpPr>
        <p:spPr>
          <a:xfrm>
            <a:off x="53788" y="194291"/>
            <a:ext cx="2922678" cy="553998"/>
          </a:xfrm>
          <a:prstGeom prst="rect">
            <a:avLst/>
          </a:prstGeom>
          <a:noFill/>
        </p:spPr>
        <p:txBody>
          <a:bodyPr wrap="square" rtlCol="0">
            <a:spAutoFit/>
          </a:bodyPr>
          <a:lstStyle/>
          <a:p>
            <a:r>
              <a:rPr lang="en-US" sz="1400" b="1" i="1" dirty="0">
                <a:latin typeface="Arial" panose="020B0604020202020204" pitchFamily="34" charset="0"/>
                <a:cs typeface="Arial" panose="020B0604020202020204" pitchFamily="34" charset="0"/>
              </a:rPr>
              <a:t>Ohio State University</a:t>
            </a:r>
            <a:r>
              <a:rPr lang="en-US" sz="1400" b="1" dirty="0">
                <a:latin typeface="Arial" panose="020B0604020202020204" pitchFamily="34" charset="0"/>
                <a:cs typeface="Arial" panose="020B0604020202020204" pitchFamily="34" charset="0"/>
              </a:rPr>
              <a:t> MRSEC </a:t>
            </a:r>
          </a:p>
          <a:p>
            <a:r>
              <a:rPr lang="en-US" sz="1400" b="1" dirty="0">
                <a:latin typeface="Arial" panose="020B0604020202020204" pitchFamily="34" charset="0"/>
                <a:cs typeface="Arial" panose="020B0604020202020204" pitchFamily="34" charset="0"/>
              </a:rPr>
              <a:t>DMR-2011876</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4919896" y="858450"/>
            <a:ext cx="7311169" cy="323165"/>
          </a:xfrm>
          <a:prstGeom prst="rect">
            <a:avLst/>
          </a:prstGeom>
          <a:noFill/>
        </p:spPr>
        <p:txBody>
          <a:bodyPr wrap="none" rtlCol="0">
            <a:spAutoFit/>
          </a:bodyPr>
          <a:lstStyle/>
          <a:p>
            <a:r>
              <a:rPr lang="en-US" sz="1500" b="1" dirty="0">
                <a:latin typeface="Arial" panose="020B0604020202020204" pitchFamily="34" charset="0"/>
                <a:cs typeface="Arial" panose="020B0604020202020204" pitchFamily="34" charset="0"/>
              </a:rPr>
              <a:t>P. Chris Hammel, Fengyuan Yang (OSU), Jyoti Katoch, Simranjeet Singh (CMU)</a:t>
            </a:r>
          </a:p>
        </p:txBody>
      </p:sp>
      <p:sp>
        <p:nvSpPr>
          <p:cNvPr id="11" name="Text Box 28" descr="Enabled by the special crystal symmetry in WTe2 and its unique physical consequences, as well as atomically sharp interface.&#10;&#10;">
            <a:extLst>
              <a:ext uri="{FF2B5EF4-FFF2-40B4-BE49-F238E27FC236}">
                <a16:creationId xmlns:a16="http://schemas.microsoft.com/office/drawing/2014/main" id="{497B452A-7E74-750D-1BF9-14450F9B5C39}"/>
              </a:ext>
            </a:extLst>
          </p:cNvPr>
          <p:cNvSpPr txBox="1">
            <a:spLocks noChangeArrowheads="1"/>
          </p:cNvSpPr>
          <p:nvPr/>
        </p:nvSpPr>
        <p:spPr bwMode="auto">
          <a:xfrm>
            <a:off x="165747" y="1304350"/>
            <a:ext cx="569976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r>
              <a:rPr lang="en-US" sz="1400" b="1" dirty="0">
                <a:latin typeface="Arial" panose="020B0604020202020204" pitchFamily="34" charset="0"/>
                <a:cs typeface="Arial" panose="020B0604020202020204" pitchFamily="34" charset="0"/>
              </a:rPr>
              <a:t>Quantum Sensing of Spin Dynamics Using Boron-Vacancy Centers in Hexagonal Boron Nitride</a:t>
            </a:r>
          </a:p>
          <a:p>
            <a:pPr marL="285750" indent="-285750" algn="l">
              <a:buFont typeface="Arial" panose="020B0604020202020204" pitchFamily="34" charset="0"/>
              <a:buChar char="•"/>
            </a:pPr>
            <a:r>
              <a:rPr lang="en-US" sz="1400" dirty="0">
                <a:solidFill>
                  <a:srgbClr val="231F20"/>
                </a:solidFill>
                <a:latin typeface="Arial" panose="020B0604020202020204" pitchFamily="34" charset="0"/>
                <a:cs typeface="Arial" panose="020B0604020202020204" pitchFamily="34" charset="0"/>
              </a:rPr>
              <a:t>Optically active, s</a:t>
            </a:r>
            <a:r>
              <a:rPr lang="en-US" sz="1400" b="0" i="0" u="none" strike="noStrike" baseline="0" dirty="0">
                <a:solidFill>
                  <a:srgbClr val="231F20"/>
                </a:solidFill>
                <a:latin typeface="Arial" panose="020B0604020202020204" pitchFamily="34" charset="0"/>
                <a:cs typeface="Arial" panose="020B0604020202020204" pitchFamily="34" charset="0"/>
              </a:rPr>
              <a:t>pin bearing defects embedded in solid-state systems are appealing for quantum sensing of materials and for quantum science and engineering </a:t>
            </a:r>
          </a:p>
          <a:p>
            <a:pPr marL="285750" indent="-285750" algn="l">
              <a:buFont typeface="Arial" panose="020B0604020202020204" pitchFamily="34" charset="0"/>
              <a:buChar char="•"/>
            </a:pPr>
            <a:r>
              <a:rPr lang="en-US" sz="1400" b="0" i="0" u="none" strike="noStrike" baseline="0" dirty="0">
                <a:solidFill>
                  <a:srgbClr val="231F20"/>
                </a:solidFill>
                <a:latin typeface="Arial" panose="020B0604020202020204" pitchFamily="34" charset="0"/>
                <a:cs typeface="Arial" panose="020B0604020202020204" pitchFamily="34" charset="0"/>
              </a:rPr>
              <a:t>Spin-sensitive photoluminescence of these spin defects in van der Waals based materials, such as the boron-vacancy (BV) centers in hexagonal boron nitride (h-BN), enables spatially localized, quantum sensing of weak static and dynamic magnetic fields</a:t>
            </a:r>
          </a:p>
          <a:p>
            <a:pPr marL="285750" indent="-285750" algn="l">
              <a:buFont typeface="Arial" panose="020B0604020202020204" pitchFamily="34" charset="0"/>
              <a:buChar char="•"/>
            </a:pPr>
            <a:r>
              <a:rPr lang="en-US" sz="1400" b="0" i="0" u="none" strike="noStrike" baseline="0" dirty="0">
                <a:solidFill>
                  <a:srgbClr val="231F20"/>
                </a:solidFill>
                <a:latin typeface="Arial" panose="020B0604020202020204" pitchFamily="34" charset="0"/>
                <a:cs typeface="Arial" panose="020B0604020202020204" pitchFamily="34" charset="0"/>
              </a:rPr>
              <a:t>Using relaxometry</a:t>
            </a:r>
            <a:r>
              <a:rPr lang="en-US" sz="1400" b="0" i="0" u="none" strike="noStrike" baseline="0">
                <a:solidFill>
                  <a:srgbClr val="231F20"/>
                </a:solidFill>
                <a:latin typeface="Arial" panose="020B0604020202020204" pitchFamily="34" charset="0"/>
                <a:cs typeface="Arial" panose="020B0604020202020204" pitchFamily="34" charset="0"/>
              </a:rPr>
              <a:t>, the team </a:t>
            </a:r>
            <a:r>
              <a:rPr lang="en-US" sz="1400" b="0" i="0" u="none" strike="noStrike" baseline="0" dirty="0">
                <a:solidFill>
                  <a:srgbClr val="231F20"/>
                </a:solidFill>
                <a:latin typeface="Arial" panose="020B0604020202020204" pitchFamily="34" charset="0"/>
                <a:cs typeface="Arial" panose="020B0604020202020204" pitchFamily="34" charset="0"/>
              </a:rPr>
              <a:t>optically detected ferromagnetic resonance  (ODFMR) in yttrium iron garnet (YIG) demonstrating </a:t>
            </a:r>
            <a:r>
              <a:rPr lang="en-US" sz="1400" dirty="0">
                <a:solidFill>
                  <a:srgbClr val="231F20"/>
                </a:solidFill>
                <a:latin typeface="Arial" panose="020B0604020202020204" pitchFamily="34" charset="0"/>
                <a:cs typeface="Arial" panose="020B0604020202020204" pitchFamily="34" charset="0"/>
              </a:rPr>
              <a:t>sensitive </a:t>
            </a:r>
            <a:r>
              <a:rPr lang="en-US" sz="1400" b="0" i="0" u="none" strike="noStrike" baseline="0" dirty="0">
                <a:solidFill>
                  <a:srgbClr val="231F20"/>
                </a:solidFill>
                <a:latin typeface="Arial" panose="020B0604020202020204" pitchFamily="34" charset="0"/>
                <a:cs typeface="Arial" panose="020B0604020202020204" pitchFamily="34" charset="0"/>
              </a:rPr>
              <a:t>detection of magnon dynamics</a:t>
            </a:r>
          </a:p>
          <a:p>
            <a:pPr marL="285750" indent="-285750" algn="l">
              <a:buFont typeface="Arial" panose="020B0604020202020204" pitchFamily="34" charset="0"/>
              <a:buChar char="•"/>
            </a:pPr>
            <a:r>
              <a:rPr lang="en-US" sz="1400" b="0" i="0" u="none" strike="noStrike" baseline="0" dirty="0">
                <a:solidFill>
                  <a:srgbClr val="231F20"/>
                </a:solidFill>
                <a:latin typeface="Arial" panose="020B0604020202020204" pitchFamily="34" charset="0"/>
                <a:cs typeface="Arial" panose="020B0604020202020204" pitchFamily="34" charset="0"/>
              </a:rPr>
              <a:t>This work establishes BV centers in h-BN as a modular quantum sensing platform that can be seamlessly integrated with emergent and vdW systems to probe a wide range of static and dynamic phenomena</a:t>
            </a:r>
          </a:p>
          <a:p>
            <a:pPr algn="l">
              <a:spcBef>
                <a:spcPts val="600"/>
              </a:spcBef>
            </a:pPr>
            <a:r>
              <a:rPr lang="en-US" sz="1400" dirty="0">
                <a:solidFill>
                  <a:srgbClr val="231F20"/>
                </a:solidFill>
                <a:latin typeface="Arial" panose="020B0604020202020204" pitchFamily="34" charset="0"/>
                <a:cs typeface="Arial" panose="020B0604020202020204" pitchFamily="34" charset="0"/>
              </a:rPr>
              <a:t>Das, et al., </a:t>
            </a:r>
            <a:r>
              <a:rPr lang="en-US" sz="1400" i="1" dirty="0">
                <a:solidFill>
                  <a:srgbClr val="231F20"/>
                </a:solidFill>
                <a:latin typeface="Arial" panose="020B0604020202020204" pitchFamily="34" charset="0"/>
                <a:cs typeface="Arial" panose="020B0604020202020204" pitchFamily="34" charset="0"/>
              </a:rPr>
              <a:t>Phys. Rev. Lett </a:t>
            </a:r>
            <a:r>
              <a:rPr lang="en-US" sz="1400" b="1" i="0" u="none" strike="noStrike" baseline="0" dirty="0">
                <a:solidFill>
                  <a:srgbClr val="231F20"/>
                </a:solidFill>
                <a:latin typeface="Arial" panose="020B0604020202020204" pitchFamily="34" charset="0"/>
                <a:cs typeface="Arial" panose="020B0604020202020204" pitchFamily="34" charset="0"/>
              </a:rPr>
              <a:t>133</a:t>
            </a:r>
            <a:r>
              <a:rPr lang="en-US" sz="1400" b="0" i="0" u="none" strike="noStrike" baseline="0" dirty="0">
                <a:solidFill>
                  <a:srgbClr val="231F20"/>
                </a:solidFill>
                <a:latin typeface="Arial" panose="020B0604020202020204" pitchFamily="34" charset="0"/>
                <a:cs typeface="Arial" panose="020B0604020202020204" pitchFamily="34" charset="0"/>
              </a:rPr>
              <a:t> 166704 (2024)</a:t>
            </a:r>
            <a:endParaRPr lang="en-US" sz="1400" dirty="0">
              <a:latin typeface="Arial" panose="020B0604020202020204" pitchFamily="34" charset="0"/>
              <a:cs typeface="Arial" panose="020B0604020202020204" pitchFamily="34" charset="0"/>
            </a:endParaRP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096000" y="1311060"/>
            <a:ext cx="5333999" cy="49563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5"/>
          <a:stretch>
            <a:fillRect/>
          </a:stretch>
        </p:blipFill>
        <p:spPr>
          <a:xfrm rot="5400000">
            <a:off x="10150721" y="5390009"/>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grpSp>
        <p:nvGrpSpPr>
          <p:cNvPr id="8" name="Group 7" descr="Regions of exfoliated hBN containing BV centers created by scanned Ga ion-irradiation are visible in  hBN exfoliated onto a microwave waveguide on top of the sample&#10;">
            <a:extLst>
              <a:ext uri="{FF2B5EF4-FFF2-40B4-BE49-F238E27FC236}">
                <a16:creationId xmlns:a16="http://schemas.microsoft.com/office/drawing/2014/main" id="{2EAC6758-BEEB-30D2-8B09-605FC198B229}"/>
              </a:ext>
            </a:extLst>
          </p:cNvPr>
          <p:cNvGrpSpPr>
            <a:grpSpLocks noChangeAspect="1"/>
          </p:cNvGrpSpPr>
          <p:nvPr/>
        </p:nvGrpSpPr>
        <p:grpSpPr>
          <a:xfrm>
            <a:off x="9233515" y="1418409"/>
            <a:ext cx="1544477" cy="1423061"/>
            <a:chOff x="9516844" y="1224129"/>
            <a:chExt cx="2392992" cy="2204871"/>
          </a:xfrm>
        </p:grpSpPr>
        <p:pic>
          <p:nvPicPr>
            <p:cNvPr id="12" name="Picture 11">
              <a:extLst>
                <a:ext uri="{FF2B5EF4-FFF2-40B4-BE49-F238E27FC236}">
                  <a16:creationId xmlns:a16="http://schemas.microsoft.com/office/drawing/2014/main" id="{32919CF6-AC98-FC92-82D5-4416C73BC426}"/>
                </a:ext>
              </a:extLst>
            </p:cNvPr>
            <p:cNvPicPr>
              <a:picLocks noChangeAspect="1"/>
            </p:cNvPicPr>
            <p:nvPr/>
          </p:nvPicPr>
          <p:blipFill>
            <a:blip r:embed="rId6"/>
            <a:stretch>
              <a:fillRect/>
            </a:stretch>
          </p:blipFill>
          <p:spPr>
            <a:xfrm>
              <a:off x="9516844" y="1224129"/>
              <a:ext cx="2392992" cy="2204871"/>
            </a:xfrm>
            <a:prstGeom prst="rect">
              <a:avLst/>
            </a:prstGeom>
          </p:spPr>
        </p:pic>
        <p:sp>
          <p:nvSpPr>
            <p:cNvPr id="14" name="TextBox 13">
              <a:extLst>
                <a:ext uri="{FF2B5EF4-FFF2-40B4-BE49-F238E27FC236}">
                  <a16:creationId xmlns:a16="http://schemas.microsoft.com/office/drawing/2014/main" id="{650CF816-2594-7FD7-51C9-2CD2D617B934}"/>
                </a:ext>
              </a:extLst>
            </p:cNvPr>
            <p:cNvSpPr txBox="1"/>
            <p:nvPr/>
          </p:nvSpPr>
          <p:spPr>
            <a:xfrm>
              <a:off x="9876735" y="1741932"/>
              <a:ext cx="1574601" cy="381813"/>
            </a:xfrm>
            <a:prstGeom prst="rect">
              <a:avLst/>
            </a:prstGeom>
            <a:noFill/>
          </p:spPr>
          <p:txBody>
            <a:bodyPr wrap="square" rtlCol="0">
              <a:spAutoFit/>
            </a:bodyPr>
            <a:lstStyle/>
            <a:p>
              <a:r>
                <a:rPr lang="en-US" sz="1100" dirty="0">
                  <a:solidFill>
                    <a:srgbClr val="FF0000"/>
                  </a:solidFill>
                </a:rPr>
                <a:t>10umx10um</a:t>
              </a:r>
            </a:p>
          </p:txBody>
        </p:sp>
        <p:sp>
          <p:nvSpPr>
            <p:cNvPr id="15" name="Arrow: Bent 14">
              <a:extLst>
                <a:ext uri="{FF2B5EF4-FFF2-40B4-BE49-F238E27FC236}">
                  <a16:creationId xmlns:a16="http://schemas.microsoft.com/office/drawing/2014/main" id="{7E2922C0-9BE1-3AEA-CFDD-BA16CFF2EDBF}"/>
                </a:ext>
              </a:extLst>
            </p:cNvPr>
            <p:cNvSpPr/>
            <p:nvPr/>
          </p:nvSpPr>
          <p:spPr>
            <a:xfrm rot="10800000" flipH="1">
              <a:off x="10700023" y="2059864"/>
              <a:ext cx="266700" cy="266700"/>
            </a:xfrm>
            <a:prstGeom prst="ben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nvGrpSpPr>
          <p:cNvPr id="16" name="Group 15" descr="Schematic of BV center in hBN&#10;">
            <a:extLst>
              <a:ext uri="{FF2B5EF4-FFF2-40B4-BE49-F238E27FC236}">
                <a16:creationId xmlns:a16="http://schemas.microsoft.com/office/drawing/2014/main" id="{4358A8D6-041A-47CA-A3B4-CB33CFA707F6}"/>
              </a:ext>
            </a:extLst>
          </p:cNvPr>
          <p:cNvGrpSpPr>
            <a:grpSpLocks noChangeAspect="1"/>
          </p:cNvGrpSpPr>
          <p:nvPr/>
        </p:nvGrpSpPr>
        <p:grpSpPr>
          <a:xfrm>
            <a:off x="6782869" y="1469816"/>
            <a:ext cx="1923440" cy="1568159"/>
            <a:chOff x="9659983" y="3781614"/>
            <a:chExt cx="2758478" cy="2248956"/>
          </a:xfrm>
        </p:grpSpPr>
        <p:grpSp>
          <p:nvGrpSpPr>
            <p:cNvPr id="17" name="Group 16">
              <a:extLst>
                <a:ext uri="{FF2B5EF4-FFF2-40B4-BE49-F238E27FC236}">
                  <a16:creationId xmlns:a16="http://schemas.microsoft.com/office/drawing/2014/main" id="{5BF77DBA-3229-58E4-C589-380DF95CA2D6}"/>
                </a:ext>
              </a:extLst>
            </p:cNvPr>
            <p:cNvGrpSpPr/>
            <p:nvPr/>
          </p:nvGrpSpPr>
          <p:grpSpPr>
            <a:xfrm>
              <a:off x="9659983" y="3781614"/>
              <a:ext cx="2099201" cy="1906101"/>
              <a:chOff x="9659983" y="3781614"/>
              <a:chExt cx="2099201" cy="1906101"/>
            </a:xfrm>
          </p:grpSpPr>
          <p:cxnSp>
            <p:nvCxnSpPr>
              <p:cNvPr id="23" name="Straight Connector 22">
                <a:extLst>
                  <a:ext uri="{FF2B5EF4-FFF2-40B4-BE49-F238E27FC236}">
                    <a16:creationId xmlns:a16="http://schemas.microsoft.com/office/drawing/2014/main" id="{4948A5D8-D540-8689-856A-25236A6B856D}"/>
                  </a:ext>
                </a:extLst>
              </p:cNvPr>
              <p:cNvCxnSpPr/>
              <p:nvPr/>
            </p:nvCxnSpPr>
            <p:spPr>
              <a:xfrm flipV="1">
                <a:off x="11160905" y="4787693"/>
                <a:ext cx="0" cy="455601"/>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EBB06CAE-5C4D-A494-9E11-6D3CFFB8C798}"/>
                  </a:ext>
                </a:extLst>
              </p:cNvPr>
              <p:cNvCxnSpPr/>
              <p:nvPr/>
            </p:nvCxnSpPr>
            <p:spPr>
              <a:xfrm flipV="1">
                <a:off x="10246505" y="4832401"/>
                <a:ext cx="0" cy="455601"/>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145A218-3576-CF6C-06CC-B3CCA8919E35}"/>
                  </a:ext>
                </a:extLst>
              </p:cNvPr>
              <p:cNvCxnSpPr/>
              <p:nvPr/>
            </p:nvCxnSpPr>
            <p:spPr>
              <a:xfrm flipV="1">
                <a:off x="9797143" y="4125543"/>
                <a:ext cx="0" cy="455601"/>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46F0ECF-6C0E-46CE-EB3E-08ED7D13130A}"/>
                  </a:ext>
                </a:extLst>
              </p:cNvPr>
              <p:cNvCxnSpPr/>
              <p:nvPr/>
            </p:nvCxnSpPr>
            <p:spPr>
              <a:xfrm flipV="1">
                <a:off x="10722138" y="4105515"/>
                <a:ext cx="0" cy="455601"/>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E512D8D-DA35-97C2-A86D-81C46FE88947}"/>
                  </a:ext>
                </a:extLst>
              </p:cNvPr>
              <p:cNvCxnSpPr/>
              <p:nvPr/>
            </p:nvCxnSpPr>
            <p:spPr>
              <a:xfrm flipV="1">
                <a:off x="11643215" y="4125543"/>
                <a:ext cx="0" cy="455601"/>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E81650A6-5A21-74EC-8357-0713DAABE2D1}"/>
                  </a:ext>
                </a:extLst>
              </p:cNvPr>
              <p:cNvCxnSpPr>
                <a:cxnSpLocks/>
              </p:cNvCxnSpPr>
              <p:nvPr/>
            </p:nvCxnSpPr>
            <p:spPr>
              <a:xfrm flipV="1">
                <a:off x="10700023" y="5279001"/>
                <a:ext cx="460882" cy="271554"/>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09312CD3-53F9-174E-6E7C-25825B9F1DEF}"/>
                  </a:ext>
                </a:extLst>
              </p:cNvPr>
              <p:cNvCxnSpPr>
                <a:cxnSpLocks/>
              </p:cNvCxnSpPr>
              <p:nvPr/>
            </p:nvCxnSpPr>
            <p:spPr>
              <a:xfrm flipV="1">
                <a:off x="10242705" y="4547697"/>
                <a:ext cx="460882" cy="271554"/>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91AF63A-9718-8881-1F59-FDAF16565D39}"/>
                  </a:ext>
                </a:extLst>
              </p:cNvPr>
              <p:cNvCxnSpPr>
                <a:cxnSpLocks/>
              </p:cNvCxnSpPr>
              <p:nvPr/>
            </p:nvCxnSpPr>
            <p:spPr>
              <a:xfrm flipV="1">
                <a:off x="11195178" y="4547697"/>
                <a:ext cx="460882" cy="271554"/>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E2269BA0-860A-31C8-6AB2-6C6ECD226D4E}"/>
                  </a:ext>
                </a:extLst>
              </p:cNvPr>
              <p:cNvCxnSpPr>
                <a:cxnSpLocks/>
              </p:cNvCxnSpPr>
              <p:nvPr/>
            </p:nvCxnSpPr>
            <p:spPr>
              <a:xfrm flipV="1">
                <a:off x="10700023" y="3877715"/>
                <a:ext cx="460882" cy="271554"/>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CB975E4-1DCA-3FA6-60E8-E64F631F79D2}"/>
                  </a:ext>
                </a:extLst>
              </p:cNvPr>
              <p:cNvCxnSpPr>
                <a:cxnSpLocks/>
              </p:cNvCxnSpPr>
              <p:nvPr/>
            </p:nvCxnSpPr>
            <p:spPr>
              <a:xfrm flipV="1">
                <a:off x="9807739" y="3862376"/>
                <a:ext cx="460882" cy="271554"/>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DAA680B-E2CD-92BA-4DCC-49509B4C31E5}"/>
                  </a:ext>
                </a:extLst>
              </p:cNvPr>
              <p:cNvCxnSpPr>
                <a:cxnSpLocks/>
              </p:cNvCxnSpPr>
              <p:nvPr/>
            </p:nvCxnSpPr>
            <p:spPr>
              <a:xfrm flipH="1" flipV="1">
                <a:off x="10242705" y="5288002"/>
                <a:ext cx="464682" cy="262553"/>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01354B36-1490-2470-3151-457F120C0A54}"/>
                  </a:ext>
                </a:extLst>
              </p:cNvPr>
              <p:cNvCxnSpPr>
                <a:cxnSpLocks/>
              </p:cNvCxnSpPr>
              <p:nvPr/>
            </p:nvCxnSpPr>
            <p:spPr>
              <a:xfrm flipH="1" flipV="1">
                <a:off x="9777666" y="4563807"/>
                <a:ext cx="464682" cy="262553"/>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64DB1576-8096-E057-3DAA-166BE34C0EDB}"/>
                  </a:ext>
                </a:extLst>
              </p:cNvPr>
              <p:cNvCxnSpPr>
                <a:cxnSpLocks/>
              </p:cNvCxnSpPr>
              <p:nvPr/>
            </p:nvCxnSpPr>
            <p:spPr>
              <a:xfrm flipH="1" flipV="1">
                <a:off x="10250661" y="3862376"/>
                <a:ext cx="464682" cy="262553"/>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1D2B05F4-49EC-EE38-C998-F8FBD0C86CDD}"/>
                  </a:ext>
                </a:extLst>
              </p:cNvPr>
              <p:cNvCxnSpPr>
                <a:cxnSpLocks/>
              </p:cNvCxnSpPr>
              <p:nvPr/>
            </p:nvCxnSpPr>
            <p:spPr>
              <a:xfrm flipH="1" flipV="1">
                <a:off x="10715343" y="4572280"/>
                <a:ext cx="464682" cy="262553"/>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0905183-3B0B-20DE-E806-BC1714A16326}"/>
                  </a:ext>
                </a:extLst>
              </p:cNvPr>
              <p:cNvCxnSpPr>
                <a:cxnSpLocks/>
              </p:cNvCxnSpPr>
              <p:nvPr/>
            </p:nvCxnSpPr>
            <p:spPr>
              <a:xfrm flipH="1" flipV="1">
                <a:off x="11171843" y="3861961"/>
                <a:ext cx="464682" cy="262553"/>
              </a:xfrm>
              <a:prstGeom prst="line">
                <a:avLst/>
              </a:prstGeom>
              <a:ln w="28575"/>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ED7EAC1D-BB3C-9440-0D9C-93D0F18C4AB8}"/>
                  </a:ext>
                </a:extLst>
              </p:cNvPr>
              <p:cNvGrpSpPr/>
              <p:nvPr/>
            </p:nvGrpSpPr>
            <p:grpSpPr>
              <a:xfrm>
                <a:off x="9659983" y="3781614"/>
                <a:ext cx="2099201" cy="1906101"/>
                <a:chOff x="9659983" y="3781614"/>
                <a:chExt cx="2099201" cy="1906101"/>
              </a:xfrm>
            </p:grpSpPr>
            <p:sp>
              <p:nvSpPr>
                <p:cNvPr id="41" name="Oval 40">
                  <a:extLst>
                    <a:ext uri="{FF2B5EF4-FFF2-40B4-BE49-F238E27FC236}">
                      <a16:creationId xmlns:a16="http://schemas.microsoft.com/office/drawing/2014/main" id="{7D31FF2F-27B8-7A8B-E167-ADFBC72EDA36}"/>
                    </a:ext>
                  </a:extLst>
                </p:cNvPr>
                <p:cNvSpPr/>
                <p:nvPr/>
              </p:nvSpPr>
              <p:spPr>
                <a:xfrm>
                  <a:off x="9659983" y="3985617"/>
                  <a:ext cx="274320" cy="27432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E6D69BD-B576-6417-8462-71297813D306}"/>
                    </a:ext>
                  </a:extLst>
                </p:cNvPr>
                <p:cNvSpPr/>
                <p:nvPr/>
              </p:nvSpPr>
              <p:spPr>
                <a:xfrm>
                  <a:off x="10570464" y="3985617"/>
                  <a:ext cx="274320" cy="27432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9B72CE4-BE2F-1F15-1AF1-800D4BE39706}"/>
                    </a:ext>
                  </a:extLst>
                </p:cNvPr>
                <p:cNvSpPr/>
                <p:nvPr/>
              </p:nvSpPr>
              <p:spPr>
                <a:xfrm>
                  <a:off x="11484864" y="3985617"/>
                  <a:ext cx="274320" cy="27432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961EBE2-E871-235B-6141-7515123245ED}"/>
                    </a:ext>
                  </a:extLst>
                </p:cNvPr>
                <p:cNvSpPr/>
                <p:nvPr/>
              </p:nvSpPr>
              <p:spPr>
                <a:xfrm>
                  <a:off x="9659983" y="4443984"/>
                  <a:ext cx="274320" cy="2743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538FEB9-3902-BAA1-E8A4-D5C0032FBED0}"/>
                    </a:ext>
                  </a:extLst>
                </p:cNvPr>
                <p:cNvSpPr/>
                <p:nvPr/>
              </p:nvSpPr>
              <p:spPr>
                <a:xfrm>
                  <a:off x="10570464" y="4443984"/>
                  <a:ext cx="274320" cy="27432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4A672C6-5139-334F-BE0C-E844AD8D7632}"/>
                    </a:ext>
                  </a:extLst>
                </p:cNvPr>
                <p:cNvSpPr/>
                <p:nvPr/>
              </p:nvSpPr>
              <p:spPr>
                <a:xfrm>
                  <a:off x="11484864" y="4443984"/>
                  <a:ext cx="274320" cy="2743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D58433D-7D48-346E-8741-7E0E367FA000}"/>
                    </a:ext>
                  </a:extLst>
                </p:cNvPr>
                <p:cNvSpPr/>
                <p:nvPr/>
              </p:nvSpPr>
              <p:spPr>
                <a:xfrm>
                  <a:off x="10109345" y="4683474"/>
                  <a:ext cx="274320" cy="27432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16FB0A7-455C-8C45-E7A4-C3FA0CC1C9A4}"/>
                    </a:ext>
                  </a:extLst>
                </p:cNvPr>
                <p:cNvSpPr/>
                <p:nvPr/>
              </p:nvSpPr>
              <p:spPr>
                <a:xfrm>
                  <a:off x="11023745" y="4683474"/>
                  <a:ext cx="274320" cy="27432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C44B25A-A3E4-34FF-796C-718E9FD14F20}"/>
                    </a:ext>
                  </a:extLst>
                </p:cNvPr>
                <p:cNvSpPr/>
                <p:nvPr/>
              </p:nvSpPr>
              <p:spPr>
                <a:xfrm>
                  <a:off x="10109345" y="5141841"/>
                  <a:ext cx="274320" cy="2743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B0827EF-FA04-D14F-4340-734F406D1035}"/>
                    </a:ext>
                  </a:extLst>
                </p:cNvPr>
                <p:cNvSpPr/>
                <p:nvPr/>
              </p:nvSpPr>
              <p:spPr>
                <a:xfrm>
                  <a:off x="11023745" y="5141841"/>
                  <a:ext cx="274320" cy="2743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024B6D4-99B2-B72D-6FC8-1043855136B6}"/>
                    </a:ext>
                  </a:extLst>
                </p:cNvPr>
                <p:cNvSpPr/>
                <p:nvPr/>
              </p:nvSpPr>
              <p:spPr>
                <a:xfrm>
                  <a:off x="10109345" y="3781614"/>
                  <a:ext cx="274320" cy="2743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D0EB09C-109A-4824-C5CA-0A5530305691}"/>
                    </a:ext>
                  </a:extLst>
                </p:cNvPr>
                <p:cNvSpPr/>
                <p:nvPr/>
              </p:nvSpPr>
              <p:spPr>
                <a:xfrm>
                  <a:off x="11023745" y="3781614"/>
                  <a:ext cx="274320" cy="2743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96684FE-A622-C190-28DA-9B0A8DFF64E4}"/>
                    </a:ext>
                  </a:extLst>
                </p:cNvPr>
                <p:cNvSpPr/>
                <p:nvPr/>
              </p:nvSpPr>
              <p:spPr>
                <a:xfrm>
                  <a:off x="10570464" y="5413395"/>
                  <a:ext cx="274320" cy="27432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sp>
          <p:nvSpPr>
            <p:cNvPr id="18" name="TextBox 17">
              <a:extLst>
                <a:ext uri="{FF2B5EF4-FFF2-40B4-BE49-F238E27FC236}">
                  <a16:creationId xmlns:a16="http://schemas.microsoft.com/office/drawing/2014/main" id="{375B94E5-8BE7-C992-2FF0-D463C71DB725}"/>
                </a:ext>
              </a:extLst>
            </p:cNvPr>
            <p:cNvSpPr txBox="1"/>
            <p:nvPr/>
          </p:nvSpPr>
          <p:spPr>
            <a:xfrm>
              <a:off x="11267022" y="5124245"/>
              <a:ext cx="1151439" cy="529673"/>
            </a:xfrm>
            <a:prstGeom prst="rect">
              <a:avLst/>
            </a:prstGeom>
            <a:noFill/>
          </p:spPr>
          <p:txBody>
            <a:bodyPr wrap="square" rtlCol="0">
              <a:spAutoFit/>
            </a:bodyPr>
            <a:lstStyle/>
            <a:p>
              <a:r>
                <a:rPr lang="en-US" b="1" dirty="0">
                  <a:solidFill>
                    <a:srgbClr val="00538B"/>
                  </a:solidFill>
                </a:rPr>
                <a:t>Boron</a:t>
              </a:r>
            </a:p>
          </p:txBody>
        </p:sp>
        <p:sp>
          <p:nvSpPr>
            <p:cNvPr id="20" name="TextBox 19">
              <a:extLst>
                <a:ext uri="{FF2B5EF4-FFF2-40B4-BE49-F238E27FC236}">
                  <a16:creationId xmlns:a16="http://schemas.microsoft.com/office/drawing/2014/main" id="{3E06896F-8BAF-28F8-499E-26F686C884EC}"/>
                </a:ext>
              </a:extLst>
            </p:cNvPr>
            <p:cNvSpPr txBox="1"/>
            <p:nvPr/>
          </p:nvSpPr>
          <p:spPr>
            <a:xfrm>
              <a:off x="10806866" y="5500897"/>
              <a:ext cx="1611594" cy="529673"/>
            </a:xfrm>
            <a:prstGeom prst="rect">
              <a:avLst/>
            </a:prstGeom>
            <a:noFill/>
          </p:spPr>
          <p:txBody>
            <a:bodyPr wrap="square" rtlCol="0">
              <a:spAutoFit/>
            </a:bodyPr>
            <a:lstStyle/>
            <a:p>
              <a:r>
                <a:rPr lang="en-US" b="1" dirty="0">
                  <a:solidFill>
                    <a:schemeClr val="accent2">
                      <a:lumMod val="75000"/>
                    </a:schemeClr>
                  </a:solidFill>
                </a:rPr>
                <a:t>Nitrogen</a:t>
              </a:r>
            </a:p>
          </p:txBody>
        </p:sp>
        <p:cxnSp>
          <p:nvCxnSpPr>
            <p:cNvPr id="21" name="Straight Arrow Connector 20">
              <a:extLst>
                <a:ext uri="{FF2B5EF4-FFF2-40B4-BE49-F238E27FC236}">
                  <a16:creationId xmlns:a16="http://schemas.microsoft.com/office/drawing/2014/main" id="{D6E1837C-40F0-9309-C096-E1FC94FC6CAC}"/>
                </a:ext>
              </a:extLst>
            </p:cNvPr>
            <p:cNvCxnSpPr/>
            <p:nvPr/>
          </p:nvCxnSpPr>
          <p:spPr>
            <a:xfrm flipV="1">
              <a:off x="10551450" y="4342524"/>
              <a:ext cx="341376" cy="44429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AA0B9D7-BA2C-E567-8055-6A957F29DA24}"/>
                </a:ext>
              </a:extLst>
            </p:cNvPr>
            <p:cNvSpPr txBox="1"/>
            <p:nvPr/>
          </p:nvSpPr>
          <p:spPr>
            <a:xfrm>
              <a:off x="10873813" y="4158694"/>
              <a:ext cx="808280" cy="369332"/>
            </a:xfrm>
            <a:prstGeom prst="rect">
              <a:avLst/>
            </a:prstGeom>
            <a:noFill/>
          </p:spPr>
          <p:txBody>
            <a:bodyPr wrap="square" rtlCol="0">
              <a:spAutoFit/>
            </a:bodyPr>
            <a:lstStyle/>
            <a:p>
              <a:r>
                <a:rPr lang="en-US" b="1" dirty="0">
                  <a:solidFill>
                    <a:srgbClr val="7030A0"/>
                  </a:solidFill>
                </a:rPr>
                <a:t>BV</a:t>
              </a:r>
            </a:p>
          </p:txBody>
        </p:sp>
      </p:grpSp>
      <p:pic>
        <p:nvPicPr>
          <p:cNvPr id="54" name="Picture 53" descr="Optically detected magnetic resonance of  BV centers in hBN showing linear dependence of resonance frequency on applied magnetic field.">
            <a:extLst>
              <a:ext uri="{FF2B5EF4-FFF2-40B4-BE49-F238E27FC236}">
                <a16:creationId xmlns:a16="http://schemas.microsoft.com/office/drawing/2014/main" id="{9C221F24-4384-8643-0778-B38BDBC80340}"/>
              </a:ext>
            </a:extLst>
          </p:cNvPr>
          <p:cNvPicPr>
            <a:picLocks noChangeAspect="1"/>
          </p:cNvPicPr>
          <p:nvPr/>
        </p:nvPicPr>
        <p:blipFill rotWithShape="1">
          <a:blip r:embed="rId7">
            <a:extLst>
              <a:ext uri="{28A0092B-C50C-407E-A947-70E740481C1C}">
                <a14:useLocalDpi xmlns:a14="http://schemas.microsoft.com/office/drawing/2010/main" val="0"/>
              </a:ext>
            </a:extLst>
          </a:blip>
          <a:srcRect l="741"/>
          <a:stretch/>
        </p:blipFill>
        <p:spPr>
          <a:xfrm>
            <a:off x="6406326" y="3044542"/>
            <a:ext cx="2183903" cy="1764301"/>
          </a:xfrm>
          <a:prstGeom prst="rect">
            <a:avLst/>
          </a:prstGeom>
        </p:spPr>
      </p:pic>
      <p:sp>
        <p:nvSpPr>
          <p:cNvPr id="55" name="TextBox 54">
            <a:extLst>
              <a:ext uri="{FF2B5EF4-FFF2-40B4-BE49-F238E27FC236}">
                <a16:creationId xmlns:a16="http://schemas.microsoft.com/office/drawing/2014/main" id="{37932AB0-7C11-F1EC-23CE-E322A7E4A4A9}"/>
              </a:ext>
            </a:extLst>
          </p:cNvPr>
          <p:cNvSpPr txBox="1"/>
          <p:nvPr/>
        </p:nvSpPr>
        <p:spPr>
          <a:xfrm>
            <a:off x="6202680" y="1397047"/>
            <a:ext cx="436338" cy="369332"/>
          </a:xfrm>
          <a:prstGeom prst="rect">
            <a:avLst/>
          </a:prstGeom>
          <a:noFill/>
        </p:spPr>
        <p:txBody>
          <a:bodyPr wrap="none" rtlCol="0">
            <a:spAutoFit/>
          </a:bodyPr>
          <a:lstStyle/>
          <a:p>
            <a:r>
              <a:rPr lang="en-US" dirty="0"/>
              <a:t>(a)</a:t>
            </a:r>
          </a:p>
        </p:txBody>
      </p:sp>
      <p:sp>
        <p:nvSpPr>
          <p:cNvPr id="56" name="TextBox 55">
            <a:extLst>
              <a:ext uri="{FF2B5EF4-FFF2-40B4-BE49-F238E27FC236}">
                <a16:creationId xmlns:a16="http://schemas.microsoft.com/office/drawing/2014/main" id="{0498502D-AE88-B44B-BD7A-D78E97799BA9}"/>
              </a:ext>
            </a:extLst>
          </p:cNvPr>
          <p:cNvSpPr txBox="1"/>
          <p:nvPr/>
        </p:nvSpPr>
        <p:spPr>
          <a:xfrm>
            <a:off x="8612663" y="1397047"/>
            <a:ext cx="447558" cy="369332"/>
          </a:xfrm>
          <a:prstGeom prst="rect">
            <a:avLst/>
          </a:prstGeom>
          <a:noFill/>
        </p:spPr>
        <p:txBody>
          <a:bodyPr wrap="none" rtlCol="0">
            <a:spAutoFit/>
          </a:bodyPr>
          <a:lstStyle/>
          <a:p>
            <a:r>
              <a:rPr lang="en-US" dirty="0"/>
              <a:t>(b)</a:t>
            </a:r>
          </a:p>
        </p:txBody>
      </p:sp>
      <p:sp>
        <p:nvSpPr>
          <p:cNvPr id="57" name="TextBox 56">
            <a:extLst>
              <a:ext uri="{FF2B5EF4-FFF2-40B4-BE49-F238E27FC236}">
                <a16:creationId xmlns:a16="http://schemas.microsoft.com/office/drawing/2014/main" id="{6F4B045C-D346-BB7F-B5FE-31350C4EB169}"/>
              </a:ext>
            </a:extLst>
          </p:cNvPr>
          <p:cNvSpPr txBox="1"/>
          <p:nvPr/>
        </p:nvSpPr>
        <p:spPr>
          <a:xfrm>
            <a:off x="8612663" y="2979387"/>
            <a:ext cx="447558" cy="369332"/>
          </a:xfrm>
          <a:prstGeom prst="rect">
            <a:avLst/>
          </a:prstGeom>
          <a:noFill/>
        </p:spPr>
        <p:txBody>
          <a:bodyPr wrap="none" rtlCol="0">
            <a:spAutoFit/>
          </a:bodyPr>
          <a:lstStyle/>
          <a:p>
            <a:r>
              <a:rPr lang="en-US" dirty="0"/>
              <a:t>(d)</a:t>
            </a:r>
          </a:p>
        </p:txBody>
      </p:sp>
      <p:sp>
        <p:nvSpPr>
          <p:cNvPr id="58" name="TextBox 57">
            <a:extLst>
              <a:ext uri="{FF2B5EF4-FFF2-40B4-BE49-F238E27FC236}">
                <a16:creationId xmlns:a16="http://schemas.microsoft.com/office/drawing/2014/main" id="{F8267B10-1873-37A4-CF00-F3F4B8B5EC0A}"/>
              </a:ext>
            </a:extLst>
          </p:cNvPr>
          <p:cNvSpPr txBox="1"/>
          <p:nvPr/>
        </p:nvSpPr>
        <p:spPr>
          <a:xfrm>
            <a:off x="6202680" y="2979387"/>
            <a:ext cx="436338" cy="369332"/>
          </a:xfrm>
          <a:prstGeom prst="rect">
            <a:avLst/>
          </a:prstGeom>
          <a:noFill/>
        </p:spPr>
        <p:txBody>
          <a:bodyPr wrap="none" rtlCol="0">
            <a:spAutoFit/>
          </a:bodyPr>
          <a:lstStyle/>
          <a:p>
            <a:r>
              <a:rPr lang="en-US" dirty="0"/>
              <a:t>(c)</a:t>
            </a:r>
          </a:p>
        </p:txBody>
      </p:sp>
      <p:grpSp>
        <p:nvGrpSpPr>
          <p:cNvPr id="59" name="Group 58" descr="optically detected FMR of YIG employing relaxometry of BVs by magnons.&#10;">
            <a:extLst>
              <a:ext uri="{FF2B5EF4-FFF2-40B4-BE49-F238E27FC236}">
                <a16:creationId xmlns:a16="http://schemas.microsoft.com/office/drawing/2014/main" id="{710C946A-53D7-D23A-CBE6-DD93F1368CF2}"/>
              </a:ext>
            </a:extLst>
          </p:cNvPr>
          <p:cNvGrpSpPr/>
          <p:nvPr/>
        </p:nvGrpSpPr>
        <p:grpSpPr>
          <a:xfrm>
            <a:off x="8830454" y="2866615"/>
            <a:ext cx="2570957" cy="2058285"/>
            <a:chOff x="4044912" y="157562"/>
            <a:chExt cx="4522089" cy="3658007"/>
          </a:xfrm>
        </p:grpSpPr>
        <p:pic>
          <p:nvPicPr>
            <p:cNvPr id="60" name="Picture 59" descr="A blue and red striped background&#10;&#10;Description automatically generated">
              <a:extLst>
                <a:ext uri="{FF2B5EF4-FFF2-40B4-BE49-F238E27FC236}">
                  <a16:creationId xmlns:a16="http://schemas.microsoft.com/office/drawing/2014/main" id="{83DA311D-E8B5-F494-6088-7C132853F8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912" y="157562"/>
              <a:ext cx="4522089" cy="3658007"/>
            </a:xfrm>
            <a:prstGeom prst="rect">
              <a:avLst/>
            </a:prstGeom>
          </p:spPr>
        </p:pic>
        <p:sp>
          <p:nvSpPr>
            <p:cNvPr id="65" name="Rectangle 64">
              <a:extLst>
                <a:ext uri="{FF2B5EF4-FFF2-40B4-BE49-F238E27FC236}">
                  <a16:creationId xmlns:a16="http://schemas.microsoft.com/office/drawing/2014/main" id="{209DC731-6E89-86BC-2CC9-67099E503351}"/>
                </a:ext>
              </a:extLst>
            </p:cNvPr>
            <p:cNvSpPr/>
            <p:nvPr/>
          </p:nvSpPr>
          <p:spPr>
            <a:xfrm>
              <a:off x="5534574" y="2163046"/>
              <a:ext cx="1855700" cy="404358"/>
            </a:xfrm>
            <a:prstGeom prst="rect">
              <a:avLst/>
            </a:prstGeom>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ODFMR</a:t>
              </a:r>
            </a:p>
          </p:txBody>
        </p:sp>
        <p:sp>
          <p:nvSpPr>
            <p:cNvPr id="66" name="Rectangle 65">
              <a:extLst>
                <a:ext uri="{FF2B5EF4-FFF2-40B4-BE49-F238E27FC236}">
                  <a16:creationId xmlns:a16="http://schemas.microsoft.com/office/drawing/2014/main" id="{A99EB2F6-695B-62C4-C2E0-E4AC0E219D4B}"/>
                </a:ext>
              </a:extLst>
            </p:cNvPr>
            <p:cNvSpPr/>
            <p:nvPr/>
          </p:nvSpPr>
          <p:spPr>
            <a:xfrm>
              <a:off x="4684284" y="771684"/>
              <a:ext cx="1570918" cy="436993"/>
            </a:xfrm>
            <a:prstGeom prst="rect">
              <a:avLst/>
            </a:prstGeom>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ODMR</a:t>
              </a:r>
            </a:p>
          </p:txBody>
        </p:sp>
      </p:grpSp>
      <p:sp>
        <p:nvSpPr>
          <p:cNvPr id="68" name="Freeform: Shape 67">
            <a:extLst>
              <a:ext uri="{FF2B5EF4-FFF2-40B4-BE49-F238E27FC236}">
                <a16:creationId xmlns:a16="http://schemas.microsoft.com/office/drawing/2014/main" id="{43F43172-FF59-59E6-A376-402FD458731D}"/>
              </a:ext>
            </a:extLst>
          </p:cNvPr>
          <p:cNvSpPr/>
          <p:nvPr/>
        </p:nvSpPr>
        <p:spPr>
          <a:xfrm>
            <a:off x="9640518" y="3895757"/>
            <a:ext cx="173899" cy="227523"/>
          </a:xfrm>
          <a:custGeom>
            <a:avLst/>
            <a:gdLst>
              <a:gd name="connsiteX0" fmla="*/ 239282 w 239282"/>
              <a:gd name="connsiteY0" fmla="*/ 119641 h 120376"/>
              <a:gd name="connsiteX1" fmla="*/ 119641 w 239282"/>
              <a:gd name="connsiteY1" fmla="*/ 102550 h 120376"/>
              <a:gd name="connsiteX2" fmla="*/ 0 w 239282"/>
              <a:gd name="connsiteY2" fmla="*/ 0 h 120376"/>
            </a:gdLst>
            <a:ahLst/>
            <a:cxnLst>
              <a:cxn ang="0">
                <a:pos x="connsiteX0" y="connsiteY0"/>
              </a:cxn>
              <a:cxn ang="0">
                <a:pos x="connsiteX1" y="connsiteY1"/>
              </a:cxn>
              <a:cxn ang="0">
                <a:pos x="connsiteX2" y="connsiteY2"/>
              </a:cxn>
            </a:cxnLst>
            <a:rect l="l" t="t" r="r" b="b"/>
            <a:pathLst>
              <a:path w="239282" h="120376">
                <a:moveTo>
                  <a:pt x="239282" y="119641"/>
                </a:moveTo>
                <a:cubicBezTo>
                  <a:pt x="199401" y="121065"/>
                  <a:pt x="159521" y="122490"/>
                  <a:pt x="119641" y="102550"/>
                </a:cubicBezTo>
                <a:cubicBezTo>
                  <a:pt x="79761" y="82610"/>
                  <a:pt x="39880" y="41305"/>
                  <a:pt x="0" y="0"/>
                </a:cubicBezTo>
              </a:path>
            </a:pathLst>
          </a:custGeom>
          <a:noFill/>
          <a:ln w="19050">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4C8F91E-4038-757E-D84F-1F68100B000A}"/>
              </a:ext>
            </a:extLst>
          </p:cNvPr>
          <p:cNvSpPr/>
          <p:nvPr/>
        </p:nvSpPr>
        <p:spPr>
          <a:xfrm>
            <a:off x="9237802" y="3421626"/>
            <a:ext cx="105302" cy="302342"/>
          </a:xfrm>
          <a:custGeom>
            <a:avLst/>
            <a:gdLst>
              <a:gd name="connsiteX0" fmla="*/ 105302 w 105302"/>
              <a:gd name="connsiteY0" fmla="*/ 0 h 302342"/>
              <a:gd name="connsiteX1" fmla="*/ 2063 w 105302"/>
              <a:gd name="connsiteY1" fmla="*/ 125361 h 302342"/>
              <a:gd name="connsiteX2" fmla="*/ 46309 w 105302"/>
              <a:gd name="connsiteY2" fmla="*/ 302342 h 302342"/>
            </a:gdLst>
            <a:ahLst/>
            <a:cxnLst>
              <a:cxn ang="0">
                <a:pos x="connsiteX0" y="connsiteY0"/>
              </a:cxn>
              <a:cxn ang="0">
                <a:pos x="connsiteX1" y="connsiteY1"/>
              </a:cxn>
              <a:cxn ang="0">
                <a:pos x="connsiteX2" y="connsiteY2"/>
              </a:cxn>
            </a:cxnLst>
            <a:rect l="l" t="t" r="r" b="b"/>
            <a:pathLst>
              <a:path w="105302" h="302342">
                <a:moveTo>
                  <a:pt x="105302" y="0"/>
                </a:moveTo>
                <a:cubicBezTo>
                  <a:pt x="58598" y="37485"/>
                  <a:pt x="11895" y="74971"/>
                  <a:pt x="2063" y="125361"/>
                </a:cubicBezTo>
                <a:cubicBezTo>
                  <a:pt x="-7769" y="175751"/>
                  <a:pt x="19270" y="239046"/>
                  <a:pt x="46309" y="302342"/>
                </a:cubicBezTo>
              </a:path>
            </a:pathLst>
          </a:custGeom>
          <a:noFill/>
          <a:ln w="19050">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descr="IguanaTex Bitmap Display&#10;&#10;\documentclass{slides}\pagestyle{empty}&#10; \textwidth=28cm&#10;\pdfpagewidth=16in&#10;\usepackage{amsmath}&#10;\newcommand{\listdim}  {\setlength{\leftmargin}{8mm}&#10;                        \setlength{\topsep}{0.5ex}&#10;                        \setlength{\itemsep}{0.5ex}&#10;                        \setlength{\labelsep}{6mm}&#10;                        \setlength{\parsep}{0mm}&#10;                        \setlength{\itemindent}{-2mm}&#10;                        \setlength{\listparindent}{0mm}&#10;                        \setlength{\labelwidth}{4mm}}&#10;&#10;\newcommand{\listdimb}  {\setlength{\leftmargin}{12mm}&#10;                        \setlength{\topsep}{0.5ex}&#10;                        \setlength{\itemsep}{0.5ex}&#10;                        \setlength{\labelsep}{6mm}&#10;                        \setlength{\parsep}{0mm}&#10;                        \setlength{\itemindent}{-2mm}&#10;                        \setlength{\listparindent}{0mm}&#10;                        \setlength{\labelwidth}{4mm}}&#10;&#10;%\usepackage{color}  % before \begin{document}&#10;%{\color{blue} Text to be colored blue} {\color{red} and red} % \before the item that wants to be colored&#10; % Remember to enable color in the output option of TexPoint&#10;&#10;\begin{document}&#10;$H\perp$ plane&#10;\end{document}&#10;&#10;\[&#10;  \chi_{\rm spin}  =  \chi_{\rm triplet} = \left{&#10;  \begin{array}{ll}&#10;  x \\&#10;  \chi_{\rm spin} = \chi_{\rm singlet} \\&#10;  \chi_{\rm spin} = \chi_{\rm triplet}&#10;\end{array}\right. \]&#10;&#10;&#10;&#10;\begin{eqnarray}&#10;   &amp; = &amp;  \nonumber \\&#10; \end{eqnarray}&#10;&#10;\begin{list}{$\bullet$}{\listdim}&#10;  \item&#10;  \item&#10;  \item&#10;\end{list}&#10;&#10;">
            <a:extLst>
              <a:ext uri="{FF2B5EF4-FFF2-40B4-BE49-F238E27FC236}">
                <a16:creationId xmlns:a16="http://schemas.microsoft.com/office/drawing/2014/main" id="{70E4F727-A4D6-CA4E-1A6C-EB29AFAD673E}"/>
              </a:ext>
            </a:extLst>
          </p:cNvPr>
          <p:cNvPicPr>
            <a:picLocks noChangeAspect="1"/>
          </p:cNvPicPr>
          <p:nvPr>
            <p:custDataLst>
              <p:tags r:id="rId1"/>
            </p:custDataLst>
          </p:nvPr>
        </p:nvPicPr>
        <p:blipFill>
          <a:blip r:embed="rId9"/>
          <a:stretch>
            <a:fillRect/>
          </a:stretch>
        </p:blipFill>
        <p:spPr>
          <a:xfrm>
            <a:off x="7411078" y="3412955"/>
            <a:ext cx="717644" cy="119109"/>
          </a:xfrm>
          <a:prstGeom prst="rect">
            <a:avLst/>
          </a:prstGeom>
        </p:spPr>
      </p:pic>
      <p:pic>
        <p:nvPicPr>
          <p:cNvPr id="75" name="Picture 74" descr="IguanaTex Bitmap Display&#10;&#10;\documentclass{slides}\pagestyle{empty}&#10; \textwidth=28cm&#10;\pdfpagewidth=16in&#10;\usepackage{amsmath}&#10;\newcommand{\listdim}  {\setlength{\leftmargin}{8mm}&#10;                        \setlength{\topsep}{0.5ex}&#10;                        \setlength{\itemsep}{0.5ex}&#10;                        \setlength{\labelsep}{6mm}&#10;                        \setlength{\parsep}{0mm}&#10;                        \setlength{\itemindent}{-2mm}&#10;                        \setlength{\listparindent}{0mm}&#10;                        \setlength{\labelwidth}{4mm}}&#10;&#10;\newcommand{\listdimb}  {\setlength{\leftmargin}{12mm}&#10;                        \setlength{\topsep}{0.5ex}&#10;                        \setlength{\itemsep}{0.5ex}&#10;                        \setlength{\labelsep}{6mm}&#10;                        \setlength{\parsep}{0mm}&#10;                        \setlength{\itemindent}{-2mm}&#10;                        \setlength{\listparindent}{0mm}&#10;                        \setlength{\labelwidth}{4mm}}&#10;&#10;%\usepackage{color}  % before \begin{document}&#10;%{\color{blue} Text to be colored blue} {\color{red} and red} % \before the item that wants to be colored&#10; % Remember to enable color in the output option of TexPoint&#10;&#10;\begin{document}&#10;$H$ in-plane&#10;\end{document}&#10;&#10;\[&#10;  \chi_{\rm spin}  =  \chi_{\rm triplet} = \left{&#10;  \begin{array}{ll}&#10;  x \\&#10;  \chi_{\rm spin} = \chi_{\rm singlet} \\&#10;  \chi_{\rm spin} = \chi_{\rm triplet}&#10;\end{array}\right. \]&#10;&#10;&#10;&#10;\begin{eqnarray}&#10;   &amp; = &amp;  \nonumber \\&#10; \end{eqnarray}&#10;&#10;\begin{list}{$\bullet$}{\listdim}&#10;  \item&#10;  \item&#10;  \item&#10;\end{list}&#10;&#10;">
            <a:extLst>
              <a:ext uri="{FF2B5EF4-FFF2-40B4-BE49-F238E27FC236}">
                <a16:creationId xmlns:a16="http://schemas.microsoft.com/office/drawing/2014/main" id="{6431E0CA-89D5-55ED-522C-623E2BD113B9}"/>
              </a:ext>
            </a:extLst>
          </p:cNvPr>
          <p:cNvPicPr>
            <a:picLocks noChangeAspect="1"/>
          </p:cNvPicPr>
          <p:nvPr>
            <p:custDataLst>
              <p:tags r:id="rId2"/>
            </p:custDataLst>
          </p:nvPr>
        </p:nvPicPr>
        <p:blipFill>
          <a:blip r:embed="rId10"/>
          <a:stretch>
            <a:fillRect/>
          </a:stretch>
        </p:blipFill>
        <p:spPr>
          <a:xfrm>
            <a:off x="9640518" y="4420236"/>
            <a:ext cx="745393" cy="119109"/>
          </a:xfrm>
          <a:prstGeom prst="rect">
            <a:avLst/>
          </a:prstGeom>
        </p:spPr>
      </p:pic>
    </p:spTree>
    <p:extLst>
      <p:ext uri="{BB962C8B-B14F-4D97-AF65-F5344CB8AC3E}">
        <p14:creationId xmlns:p14="http://schemas.microsoft.com/office/powerpoint/2010/main" val="386602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209.2792"/>
  <p:tag name="ORIGINALWIDTH" val="1260.926"/>
  <p:tag name="OUTPUTTYPE" val="PNG"/>
  <p:tag name="IGUANATEXVERSION" val="160"/>
  <p:tag name="LATEXADDIN" val="\documentclass{slides}\pagestyle{empty}&#10; \textwidth=28cm&#10;\pdfpagewidth=16in&#10;\usepackage{amsmath}&#10;\newcommand{\listdim}  {\setlength{\leftmargin}{8mm}&#10;                        \setlength{\topsep}{0.5ex}&#10;                        \setlength{\itemsep}{0.5ex}&#10;                        \setlength{\labelsep}{6mm}&#10;                        \setlength{\parsep}{0mm}&#10;                        \setlength{\itemindent}{-2mm}&#10;                        \setlength{\listparindent}{0mm}&#10;                        \setlength{\labelwidth}{4mm}}&#10;&#10;\newcommand{\listdimb}  {\setlength{\leftmargin}{12mm}&#10;                        \setlength{\topsep}{0.5ex}&#10;                        \setlength{\itemsep}{0.5ex}&#10;                        \setlength{\labelsep}{6mm}&#10;                        \setlength{\parsep}{0mm}&#10;                        \setlength{\itemindent}{-2mm}&#10;                        \setlength{\listparindent}{0mm}&#10;                        \setlength{\labelwidth}{4mm}}&#10;&#10;%\usepackage{color}  % before \begin{document}&#10;%{\color{blue} Text to be colored blue} {\color{red} and red} % \before the item that wants to be colored&#10; % Remember to enable color in the output option of TexPoint&#10;&#10;\begin{document}&#10;$H\perp$ plane&#10;\end{document}&#10;&#10;\[&#10;  \chi_{\rm spin}  =  \chi_{\rm triplet} = \left{&#10;  \begin{array}{ll}&#10;  x \\&#10;  \chi_{\rm spin} = \chi_{\rm singlet} \\&#10;  \chi_{\rm spin} = \chi_{\rm triplet}&#10;\end{array}\right. \]&#10;&#10;&#10;&#10;\begin{eqnarray}&#10;   &amp; = &amp;  \nonumber \\&#10; \end{eqnarray}&#10;&#10;\begin{list}{$\bullet$}{\listdim}&#10;  \item&#10;  \item&#10;  \item&#10;\end{list}&#10;&#10;"/>
  <p:tag name="IGUANATEXSIZE" val="18"/>
  <p:tag name="IGUANATEXCURSOR" val="1187"/>
  <p:tag name="TRANSPARENCY" val="True"/>
  <p:tag name="LATEXENGINEID" val="1"/>
  <p:tag name="TEMPFOLDER" val="c:\temp\"/>
  <p:tag name="LATEXFORMHEIGHT" val="518"/>
  <p:tag name="LATEXFORMWIDTH" val="842"/>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209.2792"/>
  <p:tag name="ORIGINALWIDTH" val="1309.683"/>
  <p:tag name="OUTPUTTYPE" val="PNG"/>
  <p:tag name="IGUANATEXVERSION" val="160"/>
  <p:tag name="LATEXADDIN" val="\documentclass{slides}\pagestyle{empty}&#10; \textwidth=28cm&#10;\pdfpagewidth=16in&#10;\usepackage{amsmath}&#10;\newcommand{\listdim}  {\setlength{\leftmargin}{8mm}&#10;                        \setlength{\topsep}{0.5ex}&#10;                        \setlength{\itemsep}{0.5ex}&#10;                        \setlength{\labelsep}{6mm}&#10;                        \setlength{\parsep}{0mm}&#10;                        \setlength{\itemindent}{-2mm}&#10;                        \setlength{\listparindent}{0mm}&#10;                        \setlength{\labelwidth}{4mm}}&#10;&#10;\newcommand{\listdimb}  {\setlength{\leftmargin}{12mm}&#10;                        \setlength{\topsep}{0.5ex}&#10;                        \setlength{\itemsep}{0.5ex}&#10;                        \setlength{\labelsep}{6mm}&#10;                        \setlength{\parsep}{0mm}&#10;                        \setlength{\itemindent}{-2mm}&#10;                        \setlength{\listparindent}{0mm}&#10;                        \setlength{\labelwidth}{4mm}}&#10;&#10;%\usepackage{color}  % before \begin{document}&#10;%{\color{blue} Text to be colored blue} {\color{red} and red} % \before the item that wants to be colored&#10; % Remember to enable color in the output option of TexPoint&#10;&#10;\begin{document}&#10;$H$ in-plane&#10;\end{document}&#10;&#10;\[&#10;  \chi_{\rm spin}  =  \chi_{\rm triplet} = \left{&#10;  \begin{array}{ll}&#10;  x \\&#10;  \chi_{\rm spin} = \chi_{\rm singlet} \\&#10;  \chi_{\rm spin} = \chi_{\rm triplet}&#10;\end{array}\right. \]&#10;&#10;&#10;&#10;\begin{eqnarray}&#10;   &amp; = &amp;  \nonumber \\&#10; \end{eqnarray}&#10;&#10;\begin{list}{$\bullet$}{\listdim}&#10;  \item&#10;  \item&#10;  \item&#10;\end{list}&#10;&#10;"/>
  <p:tag name="IGUANATEXSIZE" val="18"/>
  <p:tag name="IGUANATEXCURSOR" val="1180"/>
  <p:tag name="TRANSPARENCY" val="True"/>
  <p:tag name="LATEXENGINEID" val="1"/>
  <p:tag name="TEMPFOLDER" val="c:\temp\"/>
  <p:tag name="LATEXFORMHEIGHT" val="518"/>
  <p:tag name="LATEXFORMWIDTH" val="842"/>
  <p:tag name="LATEXFORMWRAP" val="True"/>
  <p:tag name="BITMAPVECTOR"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57712E1C5AE4429405F26ABF17B91A" ma:contentTypeVersion="18" ma:contentTypeDescription="Create a new document." ma:contentTypeScope="" ma:versionID="1742d46619a5eaf38794d44b456e5df9">
  <xsd:schema xmlns:xsd="http://www.w3.org/2001/XMLSchema" xmlns:xs="http://www.w3.org/2001/XMLSchema" xmlns:p="http://schemas.microsoft.com/office/2006/metadata/properties" xmlns:ns2="76367a35-a7d8-41b5-935b-36eed5c50725" xmlns:ns3="c4de5d75-1582-4e67-b568-abc7a441431a" targetNamespace="http://schemas.microsoft.com/office/2006/metadata/properties" ma:root="true" ma:fieldsID="5fc3fb32669ce23a199dddb25c47c871" ns2:_="" ns3:_="">
    <xsd:import namespace="76367a35-a7d8-41b5-935b-36eed5c50725"/>
    <xsd:import namespace="c4de5d75-1582-4e67-b568-abc7a44143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67a35-a7d8-41b5-935b-36eed5c507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434354-605c-4a24-9fd5-b21458dd13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de5d75-1582-4e67-b568-abc7a441431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49de467-37aa-4c80-9f3d-54aa11f54e30}" ma:internalName="TaxCatchAll" ma:showField="CatchAllData" ma:web="c4de5d75-1582-4e67-b568-abc7a44143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4de5d75-1582-4e67-b568-abc7a441431a" xsi:nil="true"/>
    <lcf76f155ced4ddcb4097134ff3c332f xmlns="76367a35-a7d8-41b5-935b-36eed5c5072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B47C91-8A38-4830-848C-343736DC1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67a35-a7d8-41b5-935b-36eed5c50725"/>
    <ds:schemaRef ds:uri="c4de5d75-1582-4e67-b568-abc7a44143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EDD1AA-D397-487E-8126-7B5DD2884835}">
  <ds:schemaRefs>
    <ds:schemaRef ds:uri="http://schemas.microsoft.com/sharepoint/v3/contenttype/forms"/>
  </ds:schemaRefs>
</ds:datastoreItem>
</file>

<file path=customXml/itemProps3.xml><?xml version="1.0" encoding="utf-8"?>
<ds:datastoreItem xmlns:ds="http://schemas.openxmlformats.org/officeDocument/2006/customXml" ds:itemID="{852E84C0-CC74-4E24-8329-AB496B57889B}">
  <ds:schemaRefs>
    <ds:schemaRef ds:uri="http://purl.org/dc/dcmitype/"/>
    <ds:schemaRef ds:uri="http://purl.org/dc/elements/1.1/"/>
    <ds:schemaRef ds:uri="http://www.w3.org/XML/1998/namespace"/>
    <ds:schemaRef ds:uri="http://schemas.openxmlformats.org/package/2006/metadata/core-properties"/>
    <ds:schemaRef ds:uri="http://schemas.microsoft.com/office/2006/metadata/properties"/>
    <ds:schemaRef ds:uri="c4de5d75-1582-4e67-b568-abc7a441431a"/>
    <ds:schemaRef ds:uri="http://schemas.microsoft.com/office/infopath/2007/PartnerControls"/>
    <ds:schemaRef ds:uri="http://schemas.microsoft.com/office/2006/documentManagement/types"/>
    <ds:schemaRef ds:uri="http://purl.org/dc/terms/"/>
    <ds:schemaRef ds:uri="76367a35-a7d8-41b5-935b-36eed5c50725"/>
  </ds:schemaRefs>
</ds:datastoreItem>
</file>

<file path=docProps/app.xml><?xml version="1.0" encoding="utf-8"?>
<Properties xmlns="http://schemas.openxmlformats.org/officeDocument/2006/extended-properties" xmlns:vt="http://schemas.openxmlformats.org/officeDocument/2006/docPropsVTypes">
  <Template>Office Theme</Template>
  <TotalTime>3176</TotalTime>
  <Words>406</Words>
  <Application>Microsoft Macintosh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Goldberger, Joshua</cp:lastModifiedBy>
  <cp:revision>281</cp:revision>
  <cp:lastPrinted>2018-03-20T12:31:18Z</cp:lastPrinted>
  <dcterms:created xsi:type="dcterms:W3CDTF">2017-10-05T17:34:54Z</dcterms:created>
  <dcterms:modified xsi:type="dcterms:W3CDTF">2025-04-21T13:02:21Z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0x010100E957712E1C5AE4429405F26ABF17B91A</vt:lpwstr>
  </property>
  <property fmtid="{D5CDD505-2E9C-101B-9397-08002B2CF9AE}" pid="5" name="MediaServiceImageTags">
    <vt:lpwstr/>
  </property>
</Properties>
</file>