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07" autoAdjust="0"/>
    <p:restoredTop sz="66962"/>
  </p:normalViewPr>
  <p:slideViewPr>
    <p:cSldViewPr snapToGrid="0" snapToObjects="1">
      <p:cViewPr varScale="1">
        <p:scale>
          <a:sx n="97" d="100"/>
          <a:sy n="97" d="100"/>
        </p:scale>
        <p:origin x="384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5BABF-19CC-094D-8554-5D0BE5744337}" type="datetimeFigureOut">
              <a:rPr lang="en-US" smtClean="0"/>
              <a:t>4/27/20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31E78-94EB-2644-8802-EADE276F3C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663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Colloidal particles are often celebrated as atomic- or molecular-mimetic building blocks: programmable bits of matter that can self-organize into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microstructured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materials and devices.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context, the current state of the art is represented by self-assembling DNA-coated colloids. Pioneered by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Mirkin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Nature 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382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607-609) DNA-coated colloids use genetic material to control how individual particles stick to one another into precise lattices. Today, this methodology is the gold standard for colloidal self- assembly; from nanoparticles (e.g. Gang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al. Nature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451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549–552) to elaborate patchy colloids (e.g. Pine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al. Nature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491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51-55).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research funded by this grant has enabled  to develop a conceptually new approach to colloidal self-assembly that borrows no material from biology and entirely relies on the innate charge that any colloidal particle develops in water.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Let’s consider the object  shown in image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At a first glance, the red-and-green magnified insert might resemble a colloidal crystal similar to those assembled from DNA-coated particles. A second look, however, reveals three important differences: (1) the crystal in the picture is macroscopic, a truly three- dimensional ‘gemstone’ visible to the naked eye, (2) it is a remarkably perfect single crystal, showing facets, and an habit that closely resembles that of an isostructural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atomic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crystal, and (3) it contains no DNA. Much like rock salt forming from oppositely charged ions, this colloidal crystal assembles from mixtures of plain colloidal particles through a process that we refer to as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polymer- attenuated Coulombic self-assembly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(PACS).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Until now, the only experimental realization of an ionic colloidal crystal required specifically engineered particles and specific mixture of organic solvents to minimize van der Waals forces (van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Blaaderen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al. Nature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437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235–240). This research demonstrate that virtually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particle can serve as a model colloidal ion and assemble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water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 bulk ionic crystals.  The mechanisms we discover opens an unprecedented window into the field of colloidal self-assembly and microfabrication,</a:t>
            </a: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31E78-94EB-2644-8802-EADE276F3C3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850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4/27/20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</p:spPr>
        <p:txBody>
          <a:bodyPr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4/27/20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4/27/20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4/27/20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4/27/20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12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t>4/27/20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110532"/>
            <a:ext cx="5797964" cy="803867"/>
          </a:xfrm>
        </p:spPr>
        <p:txBody>
          <a:bodyPr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Test-Tube Gemstones</a:t>
            </a:r>
          </a:p>
        </p:txBody>
      </p:sp>
      <p:sp>
        <p:nvSpPr>
          <p:cNvPr id="7" name="Rectangle 6"/>
          <p:cNvSpPr/>
          <p:nvPr/>
        </p:nvSpPr>
        <p:spPr>
          <a:xfrm>
            <a:off x="5040993" y="1106993"/>
            <a:ext cx="3702958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Stefano </a:t>
            </a:r>
            <a:r>
              <a:rPr lang="en-US" sz="1200" b="1" dirty="0" err="1">
                <a:solidFill>
                  <a:schemeClr val="bg1"/>
                </a:solidFill>
              </a:rPr>
              <a:t>Sacanna</a:t>
            </a:r>
            <a:r>
              <a:rPr lang="en-US" sz="1200" b="1" dirty="0">
                <a:solidFill>
                  <a:schemeClr val="bg1"/>
                </a:solidFill>
              </a:rPr>
              <a:t>, New York University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254585"/>
            <a:ext cx="2759824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is-IS" sz="1200" b="1" dirty="0">
                <a:solidFill>
                  <a:schemeClr val="bg1"/>
                </a:solidFill>
              </a:rPr>
              <a:t>NYU MRSEC 1420073</a:t>
            </a:r>
          </a:p>
          <a:p>
            <a:pPr>
              <a:defRPr sz="10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News Gothic MT"/>
                <a:ea typeface="News Gothic MT"/>
                <a:cs typeface="News Gothic MT"/>
                <a:sym typeface="News Gothic MT"/>
              </a:defRPr>
            </a:pPr>
            <a:r>
              <a:rPr lang="is-IS" sz="1200" dirty="0"/>
              <a:t>and </a:t>
            </a:r>
            <a:r>
              <a:rPr lang="en-US" sz="1200" b="1" dirty="0">
                <a:solidFill>
                  <a:schemeClr val="bg1"/>
                </a:solidFill>
              </a:rPr>
              <a:t>DMR 1653465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E83FED-1596-3241-A412-14AA0D943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848" y="1657732"/>
            <a:ext cx="3669065" cy="173498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8C3B120-4A9C-8A44-B61C-59EEC12600B2}"/>
              </a:ext>
            </a:extLst>
          </p:cNvPr>
          <p:cNvSpPr/>
          <p:nvPr/>
        </p:nvSpPr>
        <p:spPr>
          <a:xfrm>
            <a:off x="1312188" y="2254433"/>
            <a:ext cx="344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AB224CCC-227B-D642-8E9C-BD57D46A0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3426" y="2115934"/>
            <a:ext cx="44260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Electron micrograph of a synthetic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ionic colloidal crystal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The insert shows a confocal image that highlights the constituent positive (red) and negative (green) particles.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75E753-B26C-C345-9495-9E2B4F945472}"/>
              </a:ext>
            </a:extLst>
          </p:cNvPr>
          <p:cNvSpPr/>
          <p:nvPr/>
        </p:nvSpPr>
        <p:spPr>
          <a:xfrm>
            <a:off x="0" y="5917189"/>
            <a:ext cx="88290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444444"/>
                </a:solidFill>
              </a:rPr>
              <a:t>Ionic Solids from Common Colloids - T. </a:t>
            </a:r>
            <a:r>
              <a:rPr lang="en-US" sz="1000" dirty="0" err="1">
                <a:solidFill>
                  <a:srgbClr val="444444"/>
                </a:solidFill>
              </a:rPr>
              <a:t>Hueckel</a:t>
            </a:r>
            <a:r>
              <a:rPr lang="en-US" sz="1000" dirty="0">
                <a:solidFill>
                  <a:srgbClr val="444444"/>
                </a:solidFill>
              </a:rPr>
              <a:t>, G.M. </a:t>
            </a:r>
            <a:r>
              <a:rPr lang="en-US" sz="1000" dirty="0" err="1">
                <a:solidFill>
                  <a:srgbClr val="444444"/>
                </a:solidFill>
              </a:rPr>
              <a:t>Hocky</a:t>
            </a:r>
            <a:r>
              <a:rPr lang="en-US" sz="1000" dirty="0">
                <a:solidFill>
                  <a:srgbClr val="444444"/>
                </a:solidFill>
              </a:rPr>
              <a:t>, J. </a:t>
            </a:r>
            <a:r>
              <a:rPr lang="en-US" sz="1000" dirty="0" err="1">
                <a:solidFill>
                  <a:srgbClr val="444444"/>
                </a:solidFill>
              </a:rPr>
              <a:t>Palacci</a:t>
            </a:r>
            <a:r>
              <a:rPr lang="en-US" sz="1000" dirty="0">
                <a:solidFill>
                  <a:srgbClr val="444444"/>
                </a:solidFill>
              </a:rPr>
              <a:t>, and S. </a:t>
            </a:r>
            <a:r>
              <a:rPr lang="en-US" sz="1000" dirty="0" err="1">
                <a:solidFill>
                  <a:srgbClr val="444444"/>
                </a:solidFill>
              </a:rPr>
              <a:t>Sacanna</a:t>
            </a:r>
            <a:r>
              <a:rPr lang="en-US" sz="1000" dirty="0">
                <a:solidFill>
                  <a:srgbClr val="444444"/>
                </a:solidFill>
              </a:rPr>
              <a:t>, Nature (2020) 10.1038/s41586-020-2205-0</a:t>
            </a:r>
            <a:endParaRPr lang="en-US" sz="1000" dirty="0"/>
          </a:p>
        </p:txBody>
      </p:sp>
      <p:pic>
        <p:nvPicPr>
          <p:cNvPr id="9" name="Picture 8" descr="Micrographs of ionic colloidal crystals">
            <a:extLst>
              <a:ext uri="{FF2B5EF4-FFF2-40B4-BE49-F238E27FC236}">
                <a16:creationId xmlns:a16="http://schemas.microsoft.com/office/drawing/2014/main" id="{A611FD3E-D415-4649-A574-C34B6BBBFA3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1192" y="3438872"/>
            <a:ext cx="4050470" cy="211115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EACFA0-AE81-A64C-B6C6-5E7FB34AD5EF}"/>
              </a:ext>
            </a:extLst>
          </p:cNvPr>
          <p:cNvSpPr/>
          <p:nvPr/>
        </p:nvSpPr>
        <p:spPr>
          <a:xfrm>
            <a:off x="372848" y="4165031"/>
            <a:ext cx="38810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(left) Electron microscopy image showing gemstone facets from a rhombic dodecahedral ionic colloidal crystal. Each crystal is comprised of thousands of microscopic spheres held together by electrostatic forces. (right) These self-assembled crystals grow to macroscopic sizes and display vibrant colors similar to naturally occurring opals.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EC78A4-152F-984C-8C60-7618D31E6430}"/>
              </a:ext>
            </a:extLst>
          </p:cNvPr>
          <p:cNvSpPr/>
          <p:nvPr/>
        </p:nvSpPr>
        <p:spPr>
          <a:xfrm>
            <a:off x="152400" y="745755"/>
            <a:ext cx="1501791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2019-2020</a:t>
            </a:r>
          </a:p>
        </p:txBody>
      </p:sp>
    </p:spTree>
    <p:extLst>
      <p:ext uri="{BB962C8B-B14F-4D97-AF65-F5344CB8AC3E}">
        <p14:creationId xmlns:p14="http://schemas.microsoft.com/office/powerpoint/2010/main" val="32431732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13272</TotalTime>
  <Words>501</Words>
  <Application>Microsoft Macintosh PowerPoint</Application>
  <PresentationFormat>On-screen Show (4:3)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News Gothic MT</vt:lpstr>
      <vt:lpstr>Wingdings 2</vt:lpstr>
      <vt:lpstr>Breeze</vt:lpstr>
      <vt:lpstr>Test-Tube Gemstones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rob</dc:creator>
  <cp:keywords/>
  <dc:description/>
  <cp:lastModifiedBy>Microsoft Office User</cp:lastModifiedBy>
  <cp:revision>45</cp:revision>
  <cp:lastPrinted>2016-08-01T15:14:13Z</cp:lastPrinted>
  <dcterms:created xsi:type="dcterms:W3CDTF">2016-07-19T18:16:54Z</dcterms:created>
  <dcterms:modified xsi:type="dcterms:W3CDTF">2020-04-27T17:51:45Z</dcterms:modified>
  <cp:category/>
</cp:coreProperties>
</file>