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3" autoAdjust="0"/>
    <p:restoredTop sz="94681"/>
  </p:normalViewPr>
  <p:slideViewPr>
    <p:cSldViewPr snapToGrid="0" snapToObjects="1">
      <p:cViewPr varScale="1">
        <p:scale>
          <a:sx n="140" d="100"/>
          <a:sy n="140" d="100"/>
        </p:scale>
        <p:origin x="2552"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B054E01-4C7C-A949-9CA9-EB14D9CB29D5}" type="datetimeFigureOut">
              <a:rPr lang="en-US" smtClean="0"/>
              <a:t>4/27/20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21C2928-6BB4-9D47-977C-76BADFFE1FD6}" type="slidenum">
              <a:rPr lang="en-US" smtClean="0"/>
              <a:t>‹#›</a:t>
            </a:fld>
            <a:endParaRPr lang="en-US"/>
          </a:p>
        </p:txBody>
      </p:sp>
    </p:spTree>
    <p:extLst>
      <p:ext uri="{BB962C8B-B14F-4D97-AF65-F5344CB8AC3E}">
        <p14:creationId xmlns:p14="http://schemas.microsoft.com/office/powerpoint/2010/main" val="183382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C2928-6BB4-9D47-977C-76BADFFE1FD6}" type="slidenum">
              <a:rPr lang="en-US" smtClean="0"/>
              <a:t>1</a:t>
            </a:fld>
            <a:endParaRPr lang="en-US"/>
          </a:p>
        </p:txBody>
      </p:sp>
    </p:spTree>
    <p:extLst>
      <p:ext uri="{BB962C8B-B14F-4D97-AF65-F5344CB8AC3E}">
        <p14:creationId xmlns:p14="http://schemas.microsoft.com/office/powerpoint/2010/main" val="234247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4/27/20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696" y="80387"/>
            <a:ext cx="6587313" cy="803867"/>
          </a:xfrm>
        </p:spPr>
        <p:txBody>
          <a:bodyPr anchor="ctr"/>
          <a:lstStyle/>
          <a:p>
            <a:r>
              <a:rPr lang="en-US" sz="1800" b="1" dirty="0">
                <a:solidFill>
                  <a:schemeClr val="tx1"/>
                </a:solidFill>
              </a:rPr>
              <a:t>Tunable Persistent Random Walk in Swimming </a:t>
            </a:r>
            <a:br>
              <a:rPr lang="en-US" sz="1800" b="1" dirty="0">
                <a:solidFill>
                  <a:schemeClr val="tx1"/>
                </a:solidFill>
              </a:rPr>
            </a:br>
            <a:r>
              <a:rPr lang="en-US" sz="1800" b="1" dirty="0">
                <a:solidFill>
                  <a:schemeClr val="tx1"/>
                </a:solidFill>
              </a:rPr>
              <a:t>Droplets</a:t>
            </a:r>
          </a:p>
        </p:txBody>
      </p:sp>
      <p:sp>
        <p:nvSpPr>
          <p:cNvPr id="12" name="Rectangle 11"/>
          <p:cNvSpPr/>
          <p:nvPr/>
        </p:nvSpPr>
        <p:spPr>
          <a:xfrm>
            <a:off x="152400" y="745755"/>
            <a:ext cx="1501791" cy="276999"/>
          </a:xfrm>
          <a:prstGeom prst="rect">
            <a:avLst/>
          </a:prstGeom>
        </p:spPr>
        <p:txBody>
          <a:bodyPr wrap="square" anchor="ctr">
            <a:spAutoFit/>
          </a:bodyPr>
          <a:lstStyle/>
          <a:p>
            <a:r>
              <a:rPr lang="en-US" sz="1200" b="1" dirty="0">
                <a:solidFill>
                  <a:srgbClr val="002060"/>
                </a:solidFill>
              </a:rPr>
              <a:t>2019-2020</a:t>
            </a:r>
          </a:p>
        </p:txBody>
      </p:sp>
      <p:sp>
        <p:nvSpPr>
          <p:cNvPr id="6" name="CustomShape 3">
            <a:extLst>
              <a:ext uri="{FF2B5EF4-FFF2-40B4-BE49-F238E27FC236}">
                <a16:creationId xmlns:a16="http://schemas.microsoft.com/office/drawing/2014/main" id="{8BA97685-B3DA-7C4A-AD00-80BA48FD8D6C}"/>
              </a:ext>
            </a:extLst>
          </p:cNvPr>
          <p:cNvSpPr txBox="1"/>
          <p:nvPr/>
        </p:nvSpPr>
        <p:spPr>
          <a:xfrm>
            <a:off x="84474" y="258519"/>
            <a:ext cx="3993546" cy="398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nchor="ctr">
            <a:spAutoFit/>
          </a:bodyPr>
          <a:lstStyle/>
          <a:p>
            <a:r>
              <a:rPr lang="is-IS" sz="1000" b="1" dirty="0">
                <a:solidFill>
                  <a:schemeClr val="bg1"/>
                </a:solidFill>
              </a:rPr>
              <a:t>NYU MRSEC 1420073</a:t>
            </a:r>
            <a:endParaRPr lang="en-US" sz="1000" b="1" dirty="0">
              <a:solidFill>
                <a:schemeClr val="bg1"/>
              </a:solidFill>
            </a:endParaRPr>
          </a:p>
          <a:p>
            <a:pPr>
              <a:defRPr sz="1000" b="1" spc="-1">
                <a:solidFill>
                  <a:srgbClr val="FFFFFF"/>
                </a:solidFill>
                <a:uFill>
                  <a:solidFill>
                    <a:srgbClr val="FFFFFF"/>
                  </a:solidFill>
                </a:uFill>
                <a:latin typeface="News Gothic MT"/>
                <a:ea typeface="News Gothic MT"/>
                <a:cs typeface="News Gothic MT"/>
                <a:sym typeface="News Gothic MT"/>
              </a:defRPr>
            </a:pPr>
            <a:r>
              <a:rPr lang="en-US" dirty="0"/>
              <a:t>and</a:t>
            </a:r>
            <a:r>
              <a:rPr dirty="0"/>
              <a:t> DMR-1710163</a:t>
            </a:r>
          </a:p>
        </p:txBody>
      </p:sp>
      <p:sp>
        <p:nvSpPr>
          <p:cNvPr id="10" name="CustomShape 2">
            <a:extLst>
              <a:ext uri="{FF2B5EF4-FFF2-40B4-BE49-F238E27FC236}">
                <a16:creationId xmlns:a16="http://schemas.microsoft.com/office/drawing/2014/main" id="{A8F22626-952D-BB44-9556-4DF8FE6516B2}"/>
              </a:ext>
            </a:extLst>
          </p:cNvPr>
          <p:cNvSpPr txBox="1"/>
          <p:nvPr/>
        </p:nvSpPr>
        <p:spPr>
          <a:xfrm>
            <a:off x="4352720" y="1033143"/>
            <a:ext cx="4855226" cy="44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nchor="ctr">
            <a:spAutoFit/>
          </a:bodyPr>
          <a:lstStyle/>
          <a:p>
            <a:pPr>
              <a:defRPr sz="1200" b="1" spc="-1">
                <a:solidFill>
                  <a:srgbClr val="FFFFFF"/>
                </a:solidFill>
                <a:uFill>
                  <a:solidFill>
                    <a:srgbClr val="FFFFFF"/>
                  </a:solidFill>
                </a:uFill>
                <a:latin typeface="News Gothic MT"/>
                <a:ea typeface="News Gothic MT"/>
                <a:cs typeface="News Gothic MT"/>
                <a:sym typeface="News Gothic MT"/>
              </a:defRPr>
            </a:pPr>
            <a:r>
              <a:rPr dirty="0"/>
              <a:t>A. </a:t>
            </a:r>
            <a:r>
              <a:rPr dirty="0" err="1"/>
              <a:t>Izzet</a:t>
            </a:r>
            <a:r>
              <a:rPr dirty="0"/>
              <a:t>, P. </a:t>
            </a:r>
            <a:r>
              <a:rPr dirty="0" err="1"/>
              <a:t>Moerman</a:t>
            </a:r>
            <a:r>
              <a:rPr dirty="0"/>
              <a:t>, P. Gross, J. </a:t>
            </a:r>
            <a:r>
              <a:rPr dirty="0" err="1"/>
              <a:t>Groenewold</a:t>
            </a:r>
            <a:r>
              <a:rPr dirty="0"/>
              <a:t>,</a:t>
            </a:r>
          </a:p>
          <a:p>
            <a:pPr>
              <a:defRPr sz="1200" b="1" spc="-1">
                <a:solidFill>
                  <a:srgbClr val="FFFFFF"/>
                </a:solidFill>
                <a:uFill>
                  <a:solidFill>
                    <a:srgbClr val="FFFFFF"/>
                  </a:solidFill>
                </a:uFill>
                <a:latin typeface="News Gothic MT"/>
                <a:ea typeface="News Gothic MT"/>
                <a:cs typeface="News Gothic MT"/>
                <a:sym typeface="News Gothic MT"/>
              </a:defRPr>
            </a:pPr>
            <a:r>
              <a:rPr dirty="0"/>
              <a:t>A. D. Hollingsworth, J. </a:t>
            </a:r>
            <a:r>
              <a:rPr dirty="0" err="1"/>
              <a:t>Bibette</a:t>
            </a:r>
            <a:r>
              <a:rPr dirty="0"/>
              <a:t>, and J. </a:t>
            </a:r>
            <a:r>
              <a:rPr dirty="0" err="1"/>
              <a:t>Brujic</a:t>
            </a:r>
            <a:r>
              <a:rPr dirty="0"/>
              <a:t>, New York University</a:t>
            </a:r>
          </a:p>
        </p:txBody>
      </p:sp>
      <p:sp>
        <p:nvSpPr>
          <p:cNvPr id="11" name="Salt concentration (mM)">
            <a:extLst>
              <a:ext uri="{FF2B5EF4-FFF2-40B4-BE49-F238E27FC236}">
                <a16:creationId xmlns:a16="http://schemas.microsoft.com/office/drawing/2014/main" id="{F6762855-97BC-5C4E-8662-65A00B2058ED}"/>
              </a:ext>
            </a:extLst>
          </p:cNvPr>
          <p:cNvSpPr txBox="1"/>
          <p:nvPr/>
        </p:nvSpPr>
        <p:spPr>
          <a:xfrm>
            <a:off x="7486434" y="2882600"/>
            <a:ext cx="912985" cy="165148"/>
          </a:xfrm>
          <a:prstGeom prst="rect">
            <a:avLst/>
          </a:prstGeom>
          <a:solidFill>
            <a:srgbClr val="F8FC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00"/>
            </a:lvl1pPr>
          </a:lstStyle>
          <a:p>
            <a:r>
              <a:t>Salt concentration (mM)</a:t>
            </a:r>
          </a:p>
        </p:txBody>
      </p:sp>
      <p:sp>
        <p:nvSpPr>
          <p:cNvPr id="13" name="CustomShape 5">
            <a:extLst>
              <a:ext uri="{FF2B5EF4-FFF2-40B4-BE49-F238E27FC236}">
                <a16:creationId xmlns:a16="http://schemas.microsoft.com/office/drawing/2014/main" id="{2ADCA7A7-E882-3A45-9FA7-FC3AC33CD007}"/>
              </a:ext>
            </a:extLst>
          </p:cNvPr>
          <p:cNvSpPr/>
          <p:nvPr/>
        </p:nvSpPr>
        <p:spPr>
          <a:xfrm>
            <a:off x="4667399" y="1689899"/>
            <a:ext cx="4075921" cy="4260241"/>
          </a:xfrm>
          <a:prstGeom prst="rect">
            <a:avLst/>
          </a:prstGeom>
          <a:ln w="9360">
            <a:solidFill>
              <a:srgbClr val="000000"/>
            </a:solidFill>
            <a:miter/>
          </a:ln>
        </p:spPr>
        <p:txBody>
          <a:bodyPr lIns="45719" rIns="45719"/>
          <a:lstStyle/>
          <a:p>
            <a:endParaRPr/>
          </a:p>
        </p:txBody>
      </p:sp>
      <p:sp>
        <p:nvSpPr>
          <p:cNvPr id="14" name="Ordinary oil droplets in water are too big to move by Brownian motion driven by thermal fluctuations, however they can swim if they dissolve in their surroundings in a way that causes an asymmetry in the surfactants at the interface. Understanding this phenomenon is important because it allows us to tune key parameters, such as the droplet speed and turning frequency, but also because the locomotion of droplets mimics the chemotaxis of microorganisms in their own secretion.…">
            <a:extLst>
              <a:ext uri="{FF2B5EF4-FFF2-40B4-BE49-F238E27FC236}">
                <a16:creationId xmlns:a16="http://schemas.microsoft.com/office/drawing/2014/main" id="{5474FD41-7014-7647-8197-1C7252B33976}"/>
              </a:ext>
            </a:extLst>
          </p:cNvPr>
          <p:cNvSpPr txBox="1"/>
          <p:nvPr/>
        </p:nvSpPr>
        <p:spPr>
          <a:xfrm>
            <a:off x="426891" y="1687850"/>
            <a:ext cx="3993545" cy="4086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300">
                <a:solidFill>
                  <a:srgbClr val="222222"/>
                </a:solidFill>
              </a:defRPr>
            </a:pPr>
            <a:r>
              <a:t>Ordinary oil droplets in water are too big to move by Brownian motion driven by thermal fluctuations, however they can swim if they dissolve in their surroundings in a way that causes an asymmetry in the surfactants at the interface. Understanding this phenomenon is important because it allows us to tune key parameters, such as the droplet speed and turning frequency, but also because the locomotion of droplets mimics the chemotaxis of microorganisms in their own secretion.</a:t>
            </a:r>
          </a:p>
          <a:p>
            <a:pPr algn="just">
              <a:defRPr sz="1300">
                <a:solidFill>
                  <a:srgbClr val="222222"/>
                </a:solidFill>
              </a:defRPr>
            </a:pPr>
            <a:endParaRPr/>
          </a:p>
          <a:p>
            <a:pPr algn="just">
              <a:defRPr sz="1300">
                <a:solidFill>
                  <a:srgbClr val="222222"/>
                </a:solidFill>
              </a:defRPr>
            </a:pPr>
            <a:r>
              <a:t>Here we explain the molecular engine of droplet motion that gives rise to their persistent random walk. This result allows us to tune their swimming speed and turning frequency over a range that is much broader than that of solid active particles. The tunability of their motion provides an excellent platform for studying non-equilibrium phenomena. For instance, we observe that droplets organize into dynamical clusters of a given size, much like bacterial colonies.</a:t>
            </a:r>
          </a:p>
        </p:txBody>
      </p:sp>
      <p:pic>
        <p:nvPicPr>
          <p:cNvPr id="15" name="MechanismDeltaCMC_aroundDroplet.pdf" descr="MechanismDeltaCMC_aroundDroplet.pdf">
            <a:extLst>
              <a:ext uri="{FF2B5EF4-FFF2-40B4-BE49-F238E27FC236}">
                <a16:creationId xmlns:a16="http://schemas.microsoft.com/office/drawing/2014/main" id="{054F322E-F085-2746-AEF9-9B0A566DA810}"/>
              </a:ext>
            </a:extLst>
          </p:cNvPr>
          <p:cNvPicPr>
            <a:picLocks noChangeAspect="1"/>
          </p:cNvPicPr>
          <p:nvPr/>
        </p:nvPicPr>
        <p:blipFill>
          <a:blip r:embed="rId3">
            <a:extLst/>
          </a:blip>
          <a:stretch>
            <a:fillRect/>
          </a:stretch>
        </p:blipFill>
        <p:spPr>
          <a:xfrm>
            <a:off x="4962119" y="1942122"/>
            <a:ext cx="2085697" cy="654684"/>
          </a:xfrm>
          <a:prstGeom prst="rect">
            <a:avLst/>
          </a:prstGeom>
          <a:ln w="12700">
            <a:miter lim="400000"/>
          </a:ln>
        </p:spPr>
      </p:pic>
      <p:pic>
        <p:nvPicPr>
          <p:cNvPr id="16" name="V_vs_NaCl.pdf" descr="V_vs_NaCl.pdf">
            <a:extLst>
              <a:ext uri="{FF2B5EF4-FFF2-40B4-BE49-F238E27FC236}">
                <a16:creationId xmlns:a16="http://schemas.microsoft.com/office/drawing/2014/main" id="{2C03E1EA-48FD-D846-9804-62668EFCA6DD}"/>
              </a:ext>
            </a:extLst>
          </p:cNvPr>
          <p:cNvPicPr>
            <a:picLocks noChangeAspect="1"/>
          </p:cNvPicPr>
          <p:nvPr/>
        </p:nvPicPr>
        <p:blipFill>
          <a:blip r:embed="rId4">
            <a:extLst/>
          </a:blip>
          <a:srcRect l="7703" b="10179"/>
          <a:stretch>
            <a:fillRect/>
          </a:stretch>
        </p:blipFill>
        <p:spPr>
          <a:xfrm>
            <a:off x="7291428" y="1761462"/>
            <a:ext cx="1224788" cy="1155344"/>
          </a:xfrm>
          <a:prstGeom prst="rect">
            <a:avLst/>
          </a:prstGeom>
          <a:ln w="12700">
            <a:miter lim="400000"/>
          </a:ln>
        </p:spPr>
      </p:pic>
      <p:pic>
        <p:nvPicPr>
          <p:cNvPr id="17" name="opening_figure_collective_trail.pdf" descr="opening_figure_collective_trail.pdf">
            <a:extLst>
              <a:ext uri="{FF2B5EF4-FFF2-40B4-BE49-F238E27FC236}">
                <a16:creationId xmlns:a16="http://schemas.microsoft.com/office/drawing/2014/main" id="{9DF06A43-27FD-AC43-8492-FFD3CF97A7F2}"/>
              </a:ext>
            </a:extLst>
          </p:cNvPr>
          <p:cNvPicPr>
            <a:picLocks noChangeAspect="1"/>
          </p:cNvPicPr>
          <p:nvPr/>
        </p:nvPicPr>
        <p:blipFill>
          <a:blip r:embed="rId5">
            <a:extLst/>
          </a:blip>
          <a:srcRect l="3740" r="64815"/>
          <a:stretch>
            <a:fillRect/>
          </a:stretch>
        </p:blipFill>
        <p:spPr>
          <a:xfrm>
            <a:off x="5190625" y="4363606"/>
            <a:ext cx="1325670" cy="1372420"/>
          </a:xfrm>
          <a:prstGeom prst="rect">
            <a:avLst/>
          </a:prstGeom>
          <a:ln w="3175">
            <a:solidFill>
              <a:srgbClr val="000000"/>
            </a:solidFill>
            <a:miter lim="400000"/>
          </a:ln>
        </p:spPr>
      </p:pic>
      <p:pic>
        <p:nvPicPr>
          <p:cNvPr id="18" name="opening_figure_collective_trail.pdf" descr="opening_figure_collective_trail.pdf">
            <a:extLst>
              <a:ext uri="{FF2B5EF4-FFF2-40B4-BE49-F238E27FC236}">
                <a16:creationId xmlns:a16="http://schemas.microsoft.com/office/drawing/2014/main" id="{27785EB2-9BA5-3C49-804F-2780E57235B7}"/>
              </a:ext>
            </a:extLst>
          </p:cNvPr>
          <p:cNvPicPr>
            <a:picLocks noChangeAspect="1"/>
          </p:cNvPicPr>
          <p:nvPr/>
        </p:nvPicPr>
        <p:blipFill>
          <a:blip r:embed="rId5">
            <a:extLst/>
          </a:blip>
          <a:srcRect l="72175"/>
          <a:stretch>
            <a:fillRect/>
          </a:stretch>
        </p:blipFill>
        <p:spPr>
          <a:xfrm>
            <a:off x="7343873" y="4363552"/>
            <a:ext cx="1173126" cy="1372474"/>
          </a:xfrm>
          <a:prstGeom prst="rect">
            <a:avLst/>
          </a:prstGeom>
          <a:ln w="12700">
            <a:miter lim="400000"/>
          </a:ln>
        </p:spPr>
      </p:pic>
      <p:pic>
        <p:nvPicPr>
          <p:cNvPr id="19" name="AllTrajectories_30micronsDiameters.pdf" descr="AllTrajectories_30micronsDiameters.pdf">
            <a:extLst>
              <a:ext uri="{FF2B5EF4-FFF2-40B4-BE49-F238E27FC236}">
                <a16:creationId xmlns:a16="http://schemas.microsoft.com/office/drawing/2014/main" id="{AF398E85-2387-E24A-AAB3-9DA83FF86A26}"/>
              </a:ext>
            </a:extLst>
          </p:cNvPr>
          <p:cNvPicPr>
            <a:picLocks noChangeAspect="1"/>
          </p:cNvPicPr>
          <p:nvPr/>
        </p:nvPicPr>
        <p:blipFill>
          <a:blip r:embed="rId6">
            <a:extLst/>
          </a:blip>
          <a:stretch>
            <a:fillRect/>
          </a:stretch>
        </p:blipFill>
        <p:spPr>
          <a:xfrm>
            <a:off x="4767429" y="2730553"/>
            <a:ext cx="2281795" cy="1499306"/>
          </a:xfrm>
          <a:prstGeom prst="rect">
            <a:avLst/>
          </a:prstGeom>
          <a:ln w="12700">
            <a:miter lim="400000"/>
          </a:ln>
        </p:spPr>
      </p:pic>
      <p:sp>
        <p:nvSpPr>
          <p:cNvPr id="20" name="Square">
            <a:extLst>
              <a:ext uri="{FF2B5EF4-FFF2-40B4-BE49-F238E27FC236}">
                <a16:creationId xmlns:a16="http://schemas.microsoft.com/office/drawing/2014/main" id="{D475B1A3-1D49-6A45-AAF4-CCF827FAB11E}"/>
              </a:ext>
            </a:extLst>
          </p:cNvPr>
          <p:cNvSpPr/>
          <p:nvPr/>
        </p:nvSpPr>
        <p:spPr>
          <a:xfrm>
            <a:off x="7123709" y="4138612"/>
            <a:ext cx="158245" cy="148415"/>
          </a:xfrm>
          <a:prstGeom prst="rect">
            <a:avLst/>
          </a:prstGeom>
          <a:solidFill>
            <a:srgbClr val="F7FBFE"/>
          </a:solidFill>
          <a:ln w="12700">
            <a:miter lim="400000"/>
          </a:ln>
        </p:spPr>
        <p:txBody>
          <a:bodyPr lIns="45719" rIns="45719" anchor="ctr"/>
          <a:lstStyle/>
          <a:p>
            <a:endParaRPr/>
          </a:p>
        </p:txBody>
      </p:sp>
      <p:sp>
        <p:nvSpPr>
          <p:cNvPr id="21" name="Typical turning time (s)">
            <a:extLst>
              <a:ext uri="{FF2B5EF4-FFF2-40B4-BE49-F238E27FC236}">
                <a16:creationId xmlns:a16="http://schemas.microsoft.com/office/drawing/2014/main" id="{CA8DF064-1A6B-0343-BF84-E9B5C15411AC}"/>
              </a:ext>
            </a:extLst>
          </p:cNvPr>
          <p:cNvSpPr txBox="1"/>
          <p:nvPr/>
        </p:nvSpPr>
        <p:spPr>
          <a:xfrm rot="16200000">
            <a:off x="6780229" y="3546249"/>
            <a:ext cx="870606" cy="165149"/>
          </a:xfrm>
          <a:prstGeom prst="rect">
            <a:avLst/>
          </a:prstGeom>
          <a:solidFill>
            <a:srgbClr val="F8FC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00"/>
            </a:lvl1pPr>
          </a:lstStyle>
          <a:p>
            <a:r>
              <a:t>Typical turning time (s)</a:t>
            </a:r>
          </a:p>
        </p:txBody>
      </p:sp>
      <p:sp>
        <p:nvSpPr>
          <p:cNvPr id="22" name="Swimming speed (µm/s)">
            <a:extLst>
              <a:ext uri="{FF2B5EF4-FFF2-40B4-BE49-F238E27FC236}">
                <a16:creationId xmlns:a16="http://schemas.microsoft.com/office/drawing/2014/main" id="{92C19453-F279-9643-A32C-A243A84C4D52}"/>
              </a:ext>
            </a:extLst>
          </p:cNvPr>
          <p:cNvSpPr txBox="1"/>
          <p:nvPr/>
        </p:nvSpPr>
        <p:spPr>
          <a:xfrm rot="16200000">
            <a:off x="6754072" y="2277406"/>
            <a:ext cx="922919" cy="165148"/>
          </a:xfrm>
          <a:prstGeom prst="rect">
            <a:avLst/>
          </a:prstGeom>
          <a:solidFill>
            <a:srgbClr val="F8FC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00"/>
            </a:lvl1pPr>
          </a:lstStyle>
          <a:p>
            <a:r>
              <a:t>Swimming speed (µm/s)</a:t>
            </a:r>
          </a:p>
        </p:txBody>
      </p:sp>
      <p:sp>
        <p:nvSpPr>
          <p:cNvPr id="23" name="Surfactant concentration (mM)">
            <a:extLst>
              <a:ext uri="{FF2B5EF4-FFF2-40B4-BE49-F238E27FC236}">
                <a16:creationId xmlns:a16="http://schemas.microsoft.com/office/drawing/2014/main" id="{3EF6F5E6-3D71-ED44-AF95-D0B03FF70619}"/>
              </a:ext>
            </a:extLst>
          </p:cNvPr>
          <p:cNvSpPr txBox="1"/>
          <p:nvPr/>
        </p:nvSpPr>
        <p:spPr>
          <a:xfrm>
            <a:off x="7378422" y="4181046"/>
            <a:ext cx="1129009" cy="1651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00"/>
            </a:lvl1pPr>
          </a:lstStyle>
          <a:p>
            <a:r>
              <a:t>Surfactant concentration (mM)</a:t>
            </a:r>
          </a:p>
        </p:txBody>
      </p:sp>
      <p:sp>
        <p:nvSpPr>
          <p:cNvPr id="24" name="Trail (oily micelles)">
            <a:extLst>
              <a:ext uri="{FF2B5EF4-FFF2-40B4-BE49-F238E27FC236}">
                <a16:creationId xmlns:a16="http://schemas.microsoft.com/office/drawing/2014/main" id="{746225AF-F80B-3F42-9570-D756F94DA851}"/>
              </a:ext>
            </a:extLst>
          </p:cNvPr>
          <p:cNvSpPr txBox="1"/>
          <p:nvPr/>
        </p:nvSpPr>
        <p:spPr>
          <a:xfrm>
            <a:off x="5285030" y="4552244"/>
            <a:ext cx="785997" cy="1651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00" b="1">
                <a:solidFill>
                  <a:srgbClr val="CEA600"/>
                </a:solidFill>
              </a:defRPr>
            </a:lvl1pPr>
          </a:lstStyle>
          <a:p>
            <a:r>
              <a:t>Trail (oily micelles)</a:t>
            </a:r>
          </a:p>
        </p:txBody>
      </p:sp>
      <p:pic>
        <p:nvPicPr>
          <p:cNvPr id="25" name="Image" descr="Image">
            <a:extLst>
              <a:ext uri="{FF2B5EF4-FFF2-40B4-BE49-F238E27FC236}">
                <a16:creationId xmlns:a16="http://schemas.microsoft.com/office/drawing/2014/main" id="{7404B7F8-C445-2E49-864C-1AF00B11BDF1}"/>
              </a:ext>
            </a:extLst>
          </p:cNvPr>
          <p:cNvPicPr>
            <a:picLocks noChangeAspect="1"/>
          </p:cNvPicPr>
          <p:nvPr/>
        </p:nvPicPr>
        <p:blipFill>
          <a:blip r:embed="rId7">
            <a:extLst/>
          </a:blip>
          <a:stretch>
            <a:fillRect/>
          </a:stretch>
        </p:blipFill>
        <p:spPr>
          <a:xfrm>
            <a:off x="7250709" y="3047747"/>
            <a:ext cx="1266857" cy="1162153"/>
          </a:xfrm>
          <a:prstGeom prst="rect">
            <a:avLst/>
          </a:prstGeom>
          <a:ln w="12700">
            <a:miter lim="400000"/>
          </a:ln>
        </p:spPr>
      </p:pic>
    </p:spTree>
    <p:extLst>
      <p:ext uri="{BB962C8B-B14F-4D97-AF65-F5344CB8AC3E}">
        <p14:creationId xmlns:p14="http://schemas.microsoft.com/office/powerpoint/2010/main" val="1765012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15878</TotalTime>
  <Words>238</Words>
  <Application>Microsoft Macintosh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News Gothic MT</vt:lpstr>
      <vt:lpstr>Wingdings 2</vt:lpstr>
      <vt:lpstr>Breeze</vt:lpstr>
      <vt:lpstr>Tunable Persistent Random Walk in Swimming  Droplets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83</cp:revision>
  <cp:lastPrinted>2016-08-01T15:14:13Z</cp:lastPrinted>
  <dcterms:created xsi:type="dcterms:W3CDTF">2016-07-19T18:16:54Z</dcterms:created>
  <dcterms:modified xsi:type="dcterms:W3CDTF">2020-04-27T17:46:40Z</dcterms:modified>
  <cp:category/>
</cp:coreProperties>
</file>