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handoutMasterIdLst>
    <p:handoutMasterId r:id="rId4"/>
  </p:handoutMasterIdLst>
  <p:sldIdLst>
    <p:sldId id="387" r:id="rId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CFAE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2476" autoAdjust="0"/>
    <p:restoredTop sz="85704" autoAdjust="0"/>
  </p:normalViewPr>
  <p:slideViewPr>
    <p:cSldViewPr snapToGrid="0" snapToObjects="1">
      <p:cViewPr varScale="1">
        <p:scale>
          <a:sx n="105" d="100"/>
          <a:sy n="105" d="100"/>
        </p:scale>
        <p:origin x="704" y="184"/>
      </p:cViewPr>
      <p:guideLst/>
    </p:cSldViewPr>
  </p:slideViewPr>
  <p:notesTextViewPr>
    <p:cViewPr>
      <p:scale>
        <a:sx n="3" d="2"/>
        <a:sy n="3" d="2"/>
      </p:scale>
      <p:origin x="0" y="0"/>
    </p:cViewPr>
  </p:notesTextViewPr>
  <p:sorterViewPr>
    <p:cViewPr>
      <p:scale>
        <a:sx n="70" d="100"/>
        <a:sy n="70" d="100"/>
      </p:scale>
      <p:origin x="0" y="-4088"/>
    </p:cViewPr>
  </p:sorterViewPr>
  <p:notesViewPr>
    <p:cSldViewPr snapToGrid="0" snapToObjects="1">
      <p:cViewPr varScale="1">
        <p:scale>
          <a:sx n="88" d="100"/>
          <a:sy n="88" d="100"/>
        </p:scale>
        <p:origin x="349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0CAD82-A0C8-4D0A-ABD4-C7506DA867C4}"/>
              </a:ext>
            </a:extLst>
          </p:cNvPr>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30B8966-CA86-4F8B-A1DC-E4B27EA05F1C}"/>
              </a:ext>
            </a:extLst>
          </p:cNvPr>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0C772AFE-C766-4234-802D-4743A0E558C8}" type="datetimeFigureOut">
              <a:rPr lang="en-US" smtClean="0"/>
              <a:t>5/5/25</a:t>
            </a:fld>
            <a:endParaRPr lang="en-US"/>
          </a:p>
        </p:txBody>
      </p:sp>
      <p:sp>
        <p:nvSpPr>
          <p:cNvPr id="4" name="Footer Placeholder 3">
            <a:extLst>
              <a:ext uri="{FF2B5EF4-FFF2-40B4-BE49-F238E27FC236}">
                <a16:creationId xmlns:a16="http://schemas.microsoft.com/office/drawing/2014/main" id="{2CF46503-97A3-4D9E-9B73-906CF497EAD5}"/>
              </a:ext>
            </a:extLst>
          </p:cNvPr>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6424FD7-5E8B-4800-B492-5643BF03B6C9}"/>
              </a:ext>
            </a:extLst>
          </p:cNvPr>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C91CB36C-FB73-4403-8335-B2E006F35C81}" type="slidenum">
              <a:rPr lang="en-US" smtClean="0"/>
              <a:t>‹#›</a:t>
            </a:fld>
            <a:endParaRPr lang="en-US"/>
          </a:p>
        </p:txBody>
      </p:sp>
    </p:spTree>
    <p:extLst>
      <p:ext uri="{BB962C8B-B14F-4D97-AF65-F5344CB8AC3E}">
        <p14:creationId xmlns:p14="http://schemas.microsoft.com/office/powerpoint/2010/main" val="2958927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18FB3966-F140-43F2-BB90-69495BF7B5CD}" type="datetimeFigureOut">
              <a:rPr lang="en-US" smtClean="0"/>
              <a:t>5/5/25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17D0DCA-A90A-4D9A-9651-03AC7085FB63}" type="slidenum">
              <a:rPr lang="en-US" smtClean="0"/>
              <a:t>‹#›</a:t>
            </a:fld>
            <a:endParaRPr lang="en-US"/>
          </a:p>
        </p:txBody>
      </p:sp>
    </p:spTree>
    <p:extLst>
      <p:ext uri="{BB962C8B-B14F-4D97-AF65-F5344CB8AC3E}">
        <p14:creationId xmlns:p14="http://schemas.microsoft.com/office/powerpoint/2010/main" val="405482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sz="1100" b="1" dirty="0">
                <a:solidFill>
                  <a:schemeClr val="tx1"/>
                </a:solidFill>
                <a:latin typeface="Arial" panose="020B0604020202020204" pitchFamily="34" charset="0"/>
                <a:cs typeface="Arial" panose="020B0604020202020204" pitchFamily="34" charset="0"/>
              </a:rPr>
              <a:t>What Has Been Achieved: </a:t>
            </a:r>
            <a:r>
              <a:rPr lang="en-US" sz="1100" dirty="0">
                <a:solidFill>
                  <a:srgbClr val="000000"/>
                </a:solidFill>
                <a:latin typeface="Arial" panose="020B0604020202020204" pitchFamily="34" charset="0"/>
                <a:cs typeface="Arial" panose="020B0604020202020204" pitchFamily="34" charset="0"/>
              </a:rPr>
              <a:t>Magnetic microrobots are attractive tools for operation in confined spaces. Many of these microrobots are typically fabricated with dispersed nanoparticles or deposited coatings that present homogeneity and conformality problems. We have developed a solution-based polydopamine (PDA)-assisted electroless deposition (ELD) method to deposit a superparamagnetic thin film on 3D-printed microrobots. </a:t>
            </a:r>
          </a:p>
          <a:p>
            <a:pPr defTabSz="914400">
              <a:defRPr sz="1400">
                <a:latin typeface="Helvetica Neue"/>
                <a:ea typeface="Helvetica Neue"/>
                <a:cs typeface="Helvetica Neue"/>
                <a:sym typeface="Helvetica Neue"/>
              </a:defRPr>
            </a:pPr>
            <a:r>
              <a:rPr lang="en-US" sz="1100" b="1" dirty="0">
                <a:solidFill>
                  <a:schemeClr val="tx1"/>
                </a:solidFill>
                <a:latin typeface="Arial" panose="020B0604020202020204" pitchFamily="34" charset="0"/>
                <a:cs typeface="Arial" panose="020B0604020202020204" pitchFamily="34" charset="0"/>
              </a:rPr>
              <a:t>Importance of the Achievement: </a:t>
            </a:r>
            <a:r>
              <a:rPr lang="en-US" sz="1100" dirty="0">
                <a:solidFill>
                  <a:srgbClr val="000000"/>
                </a:solidFill>
                <a:latin typeface="Arial" panose="020B0604020202020204" pitchFamily="34" charset="0"/>
                <a:cs typeface="Arial" panose="020B0604020202020204" pitchFamily="34" charset="0"/>
              </a:rPr>
              <a:t>We implemented and demonstrated these multilayer magnetic coatings on three archetypes of magnetic microrobots, each using distinct actuation working mechanisms. Due to the material-independent interfacial adhesive properties of DPA, this strategy can open up new fabrication schemes with a broad compatibility with materials and structures and without limitations of PVD coating methods.</a:t>
            </a:r>
          </a:p>
          <a:p>
            <a:pPr defTabSz="914400">
              <a:defRPr sz="1400">
                <a:latin typeface="Helvetica Neue"/>
                <a:ea typeface="Helvetica Neue"/>
                <a:cs typeface="Helvetica Neue"/>
                <a:sym typeface="Helvetica Neue"/>
              </a:defRPr>
            </a:pPr>
            <a:r>
              <a:rPr lang="en-US" sz="1100" b="1" dirty="0">
                <a:solidFill>
                  <a:schemeClr val="tx1"/>
                </a:solidFill>
                <a:latin typeface="Arial" panose="020B0604020202020204" pitchFamily="34" charset="0"/>
                <a:cs typeface="Arial" panose="020B0604020202020204" pitchFamily="34" charset="0"/>
              </a:rPr>
              <a:t>How is the achievement related to the IRG, and how does it help it achieve its goals? </a:t>
            </a:r>
            <a:r>
              <a:rPr lang="en-US" sz="1100" dirty="0">
                <a:solidFill>
                  <a:srgbClr val="000000"/>
                </a:solidFill>
                <a:latin typeface="Arial" panose="020B0604020202020204" pitchFamily="34" charset="0"/>
                <a:cs typeface="Arial" panose="020B0604020202020204" pitchFamily="34" charset="0"/>
              </a:rPr>
              <a:t>This work supports IRG2 by providing a versatile coating and particle functionalization method for composite nanofillers, with the goal of facilitating the repair and recycling of composites via dynamic particle bonding. This is a collaboration between the Heron (IRG1), Kim (IRG2), and Pena-</a:t>
            </a:r>
            <a:r>
              <a:rPr lang="en-US" sz="1100" dirty="0" err="1">
                <a:solidFill>
                  <a:srgbClr val="000000"/>
                </a:solidFill>
                <a:latin typeface="Arial" panose="020B0604020202020204" pitchFamily="34" charset="0"/>
                <a:cs typeface="Arial" panose="020B0604020202020204" pitchFamily="34" charset="0"/>
              </a:rPr>
              <a:t>Francesch</a:t>
            </a:r>
            <a:r>
              <a:rPr lang="en-US" sz="1100" dirty="0">
                <a:solidFill>
                  <a:srgbClr val="000000"/>
                </a:solidFill>
                <a:latin typeface="Arial" panose="020B0604020202020204" pitchFamily="34" charset="0"/>
                <a:cs typeface="Arial" panose="020B0604020202020204" pitchFamily="34" charset="0"/>
              </a:rPr>
              <a:t> (IRG2) groups.</a:t>
            </a:r>
            <a:endParaRPr lang="en-US" sz="11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Arial" panose="020B0604020202020204" pitchFamily="34" charset="0"/>
                <a:cs typeface="Arial" panose="020B0604020202020204" pitchFamily="34" charset="0"/>
              </a:rPr>
              <a:t>Where the findings are published: </a:t>
            </a:r>
            <a:r>
              <a:rPr lang="en-US" sz="1100" b="0" i="0" kern="1200" dirty="0">
                <a:solidFill>
                  <a:schemeClr val="tx1"/>
                </a:solidFill>
                <a:effectLst/>
                <a:latin typeface="Arial" panose="020B0604020202020204" pitchFamily="34" charset="0"/>
                <a:cs typeface="Arial" panose="020B0604020202020204" pitchFamily="34" charset="0"/>
              </a:rPr>
              <a:t>Zhang, </a:t>
            </a:r>
            <a:r>
              <a:rPr lang="en-US" sz="1100" b="0" i="0" kern="1200" dirty="0" err="1">
                <a:solidFill>
                  <a:schemeClr val="tx1"/>
                </a:solidFill>
                <a:effectLst/>
                <a:latin typeface="Arial" panose="020B0604020202020204" pitchFamily="34" charset="0"/>
                <a:cs typeface="Arial" panose="020B0604020202020204" pitchFamily="34" charset="0"/>
              </a:rPr>
              <a:t>Shuo</a:t>
            </a:r>
            <a:r>
              <a:rPr lang="en-US" sz="1100" b="0" i="0" kern="1200" dirty="0">
                <a:solidFill>
                  <a:schemeClr val="tx1"/>
                </a:solidFill>
                <a:effectLst/>
                <a:latin typeface="Arial" panose="020B0604020202020204" pitchFamily="34" charset="0"/>
                <a:cs typeface="Arial" panose="020B0604020202020204" pitchFamily="34" charset="0"/>
              </a:rPr>
              <a:t>, et al. "Polydopamine‐Assisted Electroless Deposition of Magnetic Functional Coatings for 3D‐Printed Microrobots." </a:t>
            </a:r>
            <a:r>
              <a:rPr lang="en-US" sz="1100" b="0" i="1" kern="1200" dirty="0">
                <a:solidFill>
                  <a:schemeClr val="tx1"/>
                </a:solidFill>
                <a:effectLst/>
                <a:latin typeface="Arial" panose="020B0604020202020204" pitchFamily="34" charset="0"/>
                <a:cs typeface="Arial" panose="020B0604020202020204" pitchFamily="34" charset="0"/>
              </a:rPr>
              <a:t>Advanced Intelligent Systems</a:t>
            </a:r>
            <a:r>
              <a:rPr lang="en-US" sz="1100" b="0" i="0" kern="1200" dirty="0">
                <a:solidFill>
                  <a:schemeClr val="tx1"/>
                </a:solidFill>
                <a:effectLst/>
                <a:latin typeface="Arial" panose="020B0604020202020204" pitchFamily="34" charset="0"/>
                <a:cs typeface="Arial" panose="020B0604020202020204" pitchFamily="34" charset="0"/>
              </a:rPr>
              <a:t> (2025): 2400702. DOI: 10.1002/aisy.202400702</a:t>
            </a:r>
            <a:endParaRPr lang="en-US"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17D0DCA-A90A-4D9A-9651-03AC7085FB63}" type="slidenum">
              <a:rPr lang="en-US" smtClean="0"/>
              <a:t>1</a:t>
            </a:fld>
            <a:endParaRPr lang="en-US"/>
          </a:p>
        </p:txBody>
      </p:sp>
    </p:spTree>
    <p:extLst>
      <p:ext uri="{BB962C8B-B14F-4D97-AF65-F5344CB8AC3E}">
        <p14:creationId xmlns:p14="http://schemas.microsoft.com/office/powerpoint/2010/main" val="2487004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2000"/>
            </a:lvl1pPr>
          </a:lstStyle>
          <a:p>
            <a:fld id="{A3C91C77-9858-7D47-A426-16DA4062646D}" type="slidenum">
              <a:rPr lang="en-US" smtClean="0"/>
              <a:pPr/>
              <a:t>‹#›</a:t>
            </a:fld>
            <a:endParaRPr lang="en-US" dirty="0"/>
          </a:p>
        </p:txBody>
      </p:sp>
      <p:sp>
        <p:nvSpPr>
          <p:cNvPr id="7" name="hcSlideMaster.Title SlideHeader">
            <a:extLst>
              <a:ext uri="{FF2B5EF4-FFF2-40B4-BE49-F238E27FC236}">
                <a16:creationId xmlns:a16="http://schemas.microsoft.com/office/drawing/2014/main" id="{D55EAFC1-6677-C402-F523-AA055515E857}"/>
              </a:ext>
            </a:extLst>
          </p:cNvPr>
          <p:cNvSpPr txBox="1"/>
          <p:nvPr userDrawn="1"/>
        </p:nvSpPr>
        <p:spPr>
          <a:xfrm>
            <a:off x="0" y="0"/>
            <a:ext cx="12192000" cy="369332"/>
          </a:xfrm>
          <a:prstGeom prst="rect">
            <a:avLst/>
          </a:prstGeom>
          <a:noFill/>
        </p:spPr>
        <p:txBody>
          <a:bodyPr vert="horz" rtlCol="0">
            <a:spAutoFit/>
          </a:bodyPr>
          <a:lstStyle/>
          <a:p>
            <a:endParaRPr lang="en-US"/>
          </a:p>
        </p:txBody>
      </p:sp>
      <p:sp>
        <p:nvSpPr>
          <p:cNvPr id="8" name="hcTitle SlideHeader">
            <a:extLst>
              <a:ext uri="{FF2B5EF4-FFF2-40B4-BE49-F238E27FC236}">
                <a16:creationId xmlns:a16="http://schemas.microsoft.com/office/drawing/2014/main" id="{9B41BAF7-2C55-9AAA-EA0B-CFCEEDA335E1}"/>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4044680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67172BC-940E-4A2E-8CD8-C0B883DE9C6B}"/>
              </a:ext>
            </a:extLst>
          </p:cNvPr>
          <p:cNvSpPr txBox="1"/>
          <p:nvPr userDrawn="1"/>
        </p:nvSpPr>
        <p:spPr>
          <a:xfrm>
            <a:off x="1" y="3483"/>
            <a:ext cx="12217051" cy="805955"/>
          </a:xfrm>
          <a:prstGeom prst="rect">
            <a:avLst/>
          </a:prstGeom>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400" b="1" dirty="0">
              <a:solidFill>
                <a:srgbClr val="0BC564"/>
              </a:solidFill>
              <a:latin typeface="Sitka Subheading" panose="02000505000000020004" pitchFamily="2" charset="0"/>
            </a:endParaRPr>
          </a:p>
        </p:txBody>
      </p:sp>
      <p:sp>
        <p:nvSpPr>
          <p:cNvPr id="3" name="Content Placeholder 2"/>
          <p:cNvSpPr>
            <a:spLocks noGrp="1"/>
          </p:cNvSpPr>
          <p:nvPr>
            <p:ph idx="1"/>
          </p:nvPr>
        </p:nvSpPr>
        <p:spPr>
          <a:xfrm>
            <a:off x="505332" y="1334133"/>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243697"/>
            <a:ext cx="12192000" cy="653979"/>
            <a:chOff x="0" y="6243697"/>
            <a:chExt cx="12192000" cy="653979"/>
          </a:xfrm>
        </p:grpSpPr>
        <p:sp>
          <p:nvSpPr>
            <p:cNvPr id="9" name="Rectangle 8">
              <a:extLst>
                <a:ext uri="{FF2B5EF4-FFF2-40B4-BE49-F238E27FC236}">
                  <a16:creationId xmlns:a16="http://schemas.microsoft.com/office/drawing/2014/main" id="{CB81B90C-32BC-4424-9FC3-8820F4F831FD}"/>
                </a:ext>
              </a:extLst>
            </p:cNvPr>
            <p:cNvSpPr/>
            <p:nvPr/>
          </p:nvSpPr>
          <p:spPr>
            <a:xfrm>
              <a:off x="0" y="6243697"/>
              <a:ext cx="12192000" cy="653979"/>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8326" y="6272178"/>
              <a:ext cx="2200675" cy="547540"/>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640136" y="6470393"/>
              <a:ext cx="4693357" cy="230832"/>
            </a:xfrm>
            <a:prstGeom prst="rect">
              <a:avLst/>
            </a:prstGeom>
            <a:noFill/>
          </p:spPr>
          <p:txBody>
            <a:bodyPr wrap="square" lIns="91440" tIns="45720" rIns="91440" bIns="45720">
              <a:spAutoFit/>
            </a:bodyPr>
            <a:lstStyle/>
            <a:p>
              <a:pPr algn="ctr"/>
              <a:r>
                <a:rPr lang="en-US" sz="900" b="0" i="1" dirty="0">
                  <a:ln w="0"/>
                  <a:solidFill>
                    <a:schemeClr val="accent1"/>
                  </a:solidFill>
                  <a:effectLst/>
                  <a:latin typeface="Arial" panose="020B0604020202020204" pitchFamily="34" charset="0"/>
                  <a:cs typeface="Arial" panose="020B0604020202020204" pitchFamily="34" charset="0"/>
                </a:rPr>
                <a:t>Where Materials Begin and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80999" y="6257889"/>
              <a:ext cx="616493" cy="61993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2000" dirty="0">
              <a:solidFill>
                <a:schemeClr val="tx1"/>
              </a:solidFill>
            </a:endParaRPr>
          </a:p>
        </p:txBody>
      </p:sp>
      <p:sp>
        <p:nvSpPr>
          <p:cNvPr id="18" name="Rectangle 17">
            <a:extLst>
              <a:ext uri="{FF2B5EF4-FFF2-40B4-BE49-F238E27FC236}">
                <a16:creationId xmlns:a16="http://schemas.microsoft.com/office/drawing/2014/main" id="{6DB8D7F3-969C-475E-B572-7EC9EB537821}"/>
              </a:ext>
            </a:extLst>
          </p:cNvPr>
          <p:cNvSpPr/>
          <p:nvPr userDrawn="1"/>
        </p:nvSpPr>
        <p:spPr>
          <a:xfrm>
            <a:off x="0" y="262753"/>
            <a:ext cx="2765425" cy="416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ight Triangle 18">
            <a:extLst>
              <a:ext uri="{FF2B5EF4-FFF2-40B4-BE49-F238E27FC236}">
                <a16:creationId xmlns:a16="http://schemas.microsoft.com/office/drawing/2014/main" id="{5DB0C155-8A7C-43CC-9880-AC3AE5A1C484}"/>
              </a:ext>
            </a:extLst>
          </p:cNvPr>
          <p:cNvSpPr/>
          <p:nvPr userDrawn="1"/>
        </p:nvSpPr>
        <p:spPr>
          <a:xfrm>
            <a:off x="2762250" y="261462"/>
            <a:ext cx="457269" cy="417701"/>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D4ECD3F-7969-485E-B278-53AC0106BB8A}"/>
              </a:ext>
            </a:extLst>
          </p:cNvPr>
          <p:cNvGrpSpPr/>
          <p:nvPr userDrawn="1"/>
        </p:nvGrpSpPr>
        <p:grpSpPr>
          <a:xfrm>
            <a:off x="4707584" y="807282"/>
            <a:ext cx="7484416" cy="444970"/>
            <a:chOff x="4707584" y="910048"/>
            <a:chExt cx="7484416" cy="444970"/>
          </a:xfrm>
          <a:solidFill>
            <a:schemeClr val="accent4">
              <a:lumMod val="40000"/>
              <a:lumOff val="60000"/>
            </a:schemeClr>
          </a:solidFill>
        </p:grpSpPr>
        <p:sp>
          <p:nvSpPr>
            <p:cNvPr id="21" name="Rectangle 20">
              <a:extLst>
                <a:ext uri="{FF2B5EF4-FFF2-40B4-BE49-F238E27FC236}">
                  <a16:creationId xmlns:a16="http://schemas.microsoft.com/office/drawing/2014/main" id="{025E91AE-8319-479A-ADB1-63FB2919E1FE}"/>
                </a:ext>
              </a:extLst>
            </p:cNvPr>
            <p:cNvSpPr/>
            <p:nvPr/>
          </p:nvSpPr>
          <p:spPr>
            <a:xfrm>
              <a:off x="5164853" y="910048"/>
              <a:ext cx="7027147" cy="444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ight Triangle 21">
              <a:extLst>
                <a:ext uri="{FF2B5EF4-FFF2-40B4-BE49-F238E27FC236}">
                  <a16:creationId xmlns:a16="http://schemas.microsoft.com/office/drawing/2014/main" id="{F552B3A4-7B10-43CC-A171-543453CE49FF}"/>
                </a:ext>
              </a:extLst>
            </p:cNvPr>
            <p:cNvSpPr/>
            <p:nvPr/>
          </p:nvSpPr>
          <p:spPr>
            <a:xfrm rot="10800000">
              <a:off x="4707584" y="910048"/>
              <a:ext cx="457269" cy="44497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hcSlideMaster.Title and ContentHeader">
            <a:extLst>
              <a:ext uri="{FF2B5EF4-FFF2-40B4-BE49-F238E27FC236}">
                <a16:creationId xmlns:a16="http://schemas.microsoft.com/office/drawing/2014/main" id="{935B9966-9F10-34D3-B98C-E010585E9047}"/>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60770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TITUS">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67172BC-940E-4A2E-8CD8-C0B883DE9C6B}"/>
              </a:ext>
            </a:extLst>
          </p:cNvPr>
          <p:cNvSpPr txBox="1"/>
          <p:nvPr userDrawn="1"/>
        </p:nvSpPr>
        <p:spPr>
          <a:xfrm>
            <a:off x="1" y="3483"/>
            <a:ext cx="12217051" cy="805955"/>
          </a:xfrm>
          <a:prstGeom prst="rect">
            <a:avLst/>
          </a:prstGeom>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400" b="1" dirty="0">
              <a:solidFill>
                <a:srgbClr val="0BC564"/>
              </a:solidFill>
              <a:latin typeface="Sitka Subheading" panose="02000505000000020004" pitchFamily="2" charset="0"/>
            </a:endParaRPr>
          </a:p>
        </p:txBody>
      </p:sp>
      <p:sp>
        <p:nvSpPr>
          <p:cNvPr id="3" name="Content Placeholder 2"/>
          <p:cNvSpPr>
            <a:spLocks noGrp="1"/>
          </p:cNvSpPr>
          <p:nvPr>
            <p:ph idx="1"/>
          </p:nvPr>
        </p:nvSpPr>
        <p:spPr>
          <a:xfrm>
            <a:off x="505332" y="1334133"/>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243697"/>
            <a:ext cx="12192000" cy="653979"/>
            <a:chOff x="0" y="6243697"/>
            <a:chExt cx="12192000" cy="653979"/>
          </a:xfrm>
        </p:grpSpPr>
        <p:sp>
          <p:nvSpPr>
            <p:cNvPr id="9" name="Rectangle 8">
              <a:extLst>
                <a:ext uri="{FF2B5EF4-FFF2-40B4-BE49-F238E27FC236}">
                  <a16:creationId xmlns:a16="http://schemas.microsoft.com/office/drawing/2014/main" id="{CB81B90C-32BC-4424-9FC3-8820F4F831FD}"/>
                </a:ext>
              </a:extLst>
            </p:cNvPr>
            <p:cNvSpPr/>
            <p:nvPr/>
          </p:nvSpPr>
          <p:spPr>
            <a:xfrm>
              <a:off x="0" y="6243697"/>
              <a:ext cx="12192000" cy="653979"/>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8326" y="6272178"/>
              <a:ext cx="2200675" cy="547540"/>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640136" y="6470393"/>
              <a:ext cx="4693357" cy="230832"/>
            </a:xfrm>
            <a:prstGeom prst="rect">
              <a:avLst/>
            </a:prstGeom>
            <a:noFill/>
          </p:spPr>
          <p:txBody>
            <a:bodyPr wrap="square" lIns="91440" tIns="45720" rIns="91440" bIns="45720">
              <a:spAutoFit/>
            </a:bodyPr>
            <a:lstStyle/>
            <a:p>
              <a:pPr algn="ctr"/>
              <a:r>
                <a:rPr lang="en-US" sz="900" b="0" i="1" dirty="0">
                  <a:ln w="0"/>
                  <a:solidFill>
                    <a:schemeClr val="accent1"/>
                  </a:solidFill>
                  <a:effectLst/>
                  <a:latin typeface="Arial" panose="020B0604020202020204" pitchFamily="34" charset="0"/>
                  <a:cs typeface="Arial" panose="020B0604020202020204" pitchFamily="34" charset="0"/>
                </a:rPr>
                <a:t>Where Materials Begin and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80999" y="6257889"/>
              <a:ext cx="616493" cy="61993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2000" dirty="0">
              <a:solidFill>
                <a:schemeClr val="tx1"/>
              </a:solidFill>
            </a:endParaRPr>
          </a:p>
        </p:txBody>
      </p:sp>
      <p:sp>
        <p:nvSpPr>
          <p:cNvPr id="18" name="Rectangle 17">
            <a:extLst>
              <a:ext uri="{FF2B5EF4-FFF2-40B4-BE49-F238E27FC236}">
                <a16:creationId xmlns:a16="http://schemas.microsoft.com/office/drawing/2014/main" id="{6DB8D7F3-969C-475E-B572-7EC9EB537821}"/>
              </a:ext>
            </a:extLst>
          </p:cNvPr>
          <p:cNvSpPr/>
          <p:nvPr userDrawn="1"/>
        </p:nvSpPr>
        <p:spPr>
          <a:xfrm>
            <a:off x="0" y="262753"/>
            <a:ext cx="2765425" cy="416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ight Triangle 18">
            <a:extLst>
              <a:ext uri="{FF2B5EF4-FFF2-40B4-BE49-F238E27FC236}">
                <a16:creationId xmlns:a16="http://schemas.microsoft.com/office/drawing/2014/main" id="{5DB0C155-8A7C-43CC-9880-AC3AE5A1C484}"/>
              </a:ext>
            </a:extLst>
          </p:cNvPr>
          <p:cNvSpPr/>
          <p:nvPr userDrawn="1"/>
        </p:nvSpPr>
        <p:spPr>
          <a:xfrm>
            <a:off x="2762250" y="261462"/>
            <a:ext cx="457269" cy="417701"/>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D4ECD3F-7969-485E-B278-53AC0106BB8A}"/>
              </a:ext>
            </a:extLst>
          </p:cNvPr>
          <p:cNvGrpSpPr/>
          <p:nvPr userDrawn="1"/>
        </p:nvGrpSpPr>
        <p:grpSpPr>
          <a:xfrm>
            <a:off x="4707584" y="807282"/>
            <a:ext cx="7484416" cy="444970"/>
            <a:chOff x="4707584" y="910048"/>
            <a:chExt cx="7484416" cy="444970"/>
          </a:xfrm>
          <a:solidFill>
            <a:schemeClr val="accent4">
              <a:lumMod val="40000"/>
              <a:lumOff val="60000"/>
            </a:schemeClr>
          </a:solidFill>
        </p:grpSpPr>
        <p:sp>
          <p:nvSpPr>
            <p:cNvPr id="21" name="Rectangle 20">
              <a:extLst>
                <a:ext uri="{FF2B5EF4-FFF2-40B4-BE49-F238E27FC236}">
                  <a16:creationId xmlns:a16="http://schemas.microsoft.com/office/drawing/2014/main" id="{025E91AE-8319-479A-ADB1-63FB2919E1FE}"/>
                </a:ext>
              </a:extLst>
            </p:cNvPr>
            <p:cNvSpPr/>
            <p:nvPr/>
          </p:nvSpPr>
          <p:spPr>
            <a:xfrm>
              <a:off x="5164853" y="910048"/>
              <a:ext cx="7027147" cy="444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ight Triangle 21">
              <a:extLst>
                <a:ext uri="{FF2B5EF4-FFF2-40B4-BE49-F238E27FC236}">
                  <a16:creationId xmlns:a16="http://schemas.microsoft.com/office/drawing/2014/main" id="{F552B3A4-7B10-43CC-A171-543453CE49FF}"/>
                </a:ext>
              </a:extLst>
            </p:cNvPr>
            <p:cNvSpPr/>
            <p:nvPr/>
          </p:nvSpPr>
          <p:spPr>
            <a:xfrm rot="10800000">
              <a:off x="4707584" y="910048"/>
              <a:ext cx="457269" cy="44497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8390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4515" y="152008"/>
            <a:ext cx="10962967" cy="566719"/>
          </a:xfrm>
        </p:spPr>
        <p:txBody>
          <a:bodyPr>
            <a:normAutofit/>
          </a:bodyPr>
          <a:lstStyle>
            <a:lvl1pPr algn="ctr">
              <a:defRPr sz="2800" b="0">
                <a:solidFill>
                  <a:srgbClr val="C00000"/>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14514" y="1211301"/>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163799"/>
            <a:ext cx="12192000" cy="733878"/>
            <a:chOff x="0" y="6163799"/>
            <a:chExt cx="12192000" cy="733878"/>
          </a:xfrm>
        </p:grpSpPr>
        <p:sp>
          <p:nvSpPr>
            <p:cNvPr id="9" name="Rectangle 8">
              <a:extLst>
                <a:ext uri="{FF2B5EF4-FFF2-40B4-BE49-F238E27FC236}">
                  <a16:creationId xmlns:a16="http://schemas.microsoft.com/office/drawing/2014/main" id="{CB81B90C-32BC-4424-9FC3-8820F4F831FD}"/>
                </a:ext>
              </a:extLst>
            </p:cNvPr>
            <p:cNvSpPr/>
            <p:nvPr/>
          </p:nvSpPr>
          <p:spPr>
            <a:xfrm>
              <a:off x="0" y="6163799"/>
              <a:ext cx="12192000" cy="733878"/>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4694" y="6201502"/>
              <a:ext cx="2445810" cy="608531"/>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921219" y="6374350"/>
              <a:ext cx="4693357" cy="369332"/>
            </a:xfrm>
            <a:prstGeom prst="rect">
              <a:avLst/>
            </a:prstGeom>
            <a:noFill/>
          </p:spPr>
          <p:txBody>
            <a:bodyPr wrap="square" lIns="91440" tIns="45720" rIns="91440" bIns="45720">
              <a:spAutoFit/>
            </a:bodyPr>
            <a:lstStyle/>
            <a:p>
              <a:pPr algn="ctr"/>
              <a:r>
                <a:rPr lang="en-US" b="1"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Where Materials Begin &amp;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50381" y="6201502"/>
              <a:ext cx="647112" cy="65072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B52E7C3-15CD-4B7F-B5C0-8618139B0E1C}" type="slidenum">
              <a:rPr lang="en-US" sz="2000" smtClean="0">
                <a:solidFill>
                  <a:schemeClr val="tx1"/>
                </a:solidFill>
              </a:rPr>
              <a:t>‹#›</a:t>
            </a:fld>
            <a:endParaRPr lang="en-US" sz="2000" dirty="0">
              <a:solidFill>
                <a:schemeClr val="tx1"/>
              </a:solidFill>
            </a:endParaRPr>
          </a:p>
        </p:txBody>
      </p:sp>
      <p:sp>
        <p:nvSpPr>
          <p:cNvPr id="15" name="TextBox 14">
            <a:extLst>
              <a:ext uri="{FF2B5EF4-FFF2-40B4-BE49-F238E27FC236}">
                <a16:creationId xmlns:a16="http://schemas.microsoft.com/office/drawing/2014/main" id="{DC6F2311-A370-47F6-8671-AADFADC6F053}"/>
              </a:ext>
            </a:extLst>
          </p:cNvPr>
          <p:cNvSpPr txBox="1"/>
          <p:nvPr userDrawn="1"/>
        </p:nvSpPr>
        <p:spPr>
          <a:xfrm>
            <a:off x="25052" y="-3562"/>
            <a:ext cx="12192000" cy="131031"/>
          </a:xfrm>
          <a:prstGeom prst="rect">
            <a:avLst/>
          </a:prstGeom>
          <a:gradFill>
            <a:gsLst>
              <a:gs pos="0">
                <a:schemeClr val="accent6"/>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00" dirty="0"/>
          </a:p>
        </p:txBody>
      </p:sp>
      <p:sp>
        <p:nvSpPr>
          <p:cNvPr id="7" name="hcSlideMaster.1_Title and ContentHeader">
            <a:extLst>
              <a:ext uri="{FF2B5EF4-FFF2-40B4-BE49-F238E27FC236}">
                <a16:creationId xmlns:a16="http://schemas.microsoft.com/office/drawing/2014/main" id="{0F10F7D9-9545-70EC-36A7-C1567C3AB29E}"/>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59430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FBA00-CEC0-FF45-A57B-8470651015F1}" type="datetimeFigureOut">
              <a:rPr lang="en-US" smtClean="0"/>
              <a:t>5/5/25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C91C77-9858-7D47-A426-16DA4062646D}" type="slidenum">
              <a:rPr lang="en-US" smtClean="0"/>
              <a:t>‹#›</a:t>
            </a:fld>
            <a:endParaRPr lang="en-US"/>
          </a:p>
        </p:txBody>
      </p:sp>
      <p:sp>
        <p:nvSpPr>
          <p:cNvPr id="5" name="hcSlideMaster.BlankHeader">
            <a:extLst>
              <a:ext uri="{FF2B5EF4-FFF2-40B4-BE49-F238E27FC236}">
                <a16:creationId xmlns:a16="http://schemas.microsoft.com/office/drawing/2014/main" id="{F41EB265-4203-FF1B-9937-8E54D3A8607C}"/>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593180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FBA00-CEC0-FF45-A57B-8470651015F1}" type="datetimeFigureOut">
              <a:rPr lang="en-US" smtClean="0"/>
              <a:t>5/5/25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91C77-9858-7D47-A426-16DA4062646D}" type="slidenum">
              <a:rPr lang="en-US" smtClean="0"/>
              <a:t>‹#›</a:t>
            </a:fld>
            <a:endParaRPr lang="en-US"/>
          </a:p>
        </p:txBody>
      </p:sp>
    </p:spTree>
    <p:extLst>
      <p:ext uri="{BB962C8B-B14F-4D97-AF65-F5344CB8AC3E}">
        <p14:creationId xmlns:p14="http://schemas.microsoft.com/office/powerpoint/2010/main" val="15846327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5" r:id="rId3"/>
    <p:sldLayoutId id="2147483684" r:id="rId4"/>
    <p:sldLayoutId id="2147483679"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F59F56C-CEF7-F252-EC1B-9B65C3815178}"/>
              </a:ext>
            </a:extLst>
          </p:cNvPr>
          <p:cNvSpPr txBox="1">
            <a:spLocks/>
          </p:cNvSpPr>
          <p:nvPr/>
        </p:nvSpPr>
        <p:spPr>
          <a:xfrm>
            <a:off x="3818375" y="151087"/>
            <a:ext cx="7759108" cy="5667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dirty="0">
                <a:solidFill>
                  <a:srgbClr val="C00000"/>
                </a:solidFill>
                <a:latin typeface="Arial" panose="020B0604020202020204" pitchFamily="34" charset="0"/>
                <a:cs typeface="Arial" panose="020B0604020202020204" pitchFamily="34" charset="0"/>
              </a:rPr>
              <a:t>Dopamine Polymer Coatings for Microstructures</a:t>
            </a:r>
          </a:p>
        </p:txBody>
      </p:sp>
      <p:sp>
        <p:nvSpPr>
          <p:cNvPr id="9" name="TextBox 8">
            <a:extLst>
              <a:ext uri="{FF2B5EF4-FFF2-40B4-BE49-F238E27FC236}">
                <a16:creationId xmlns:a16="http://schemas.microsoft.com/office/drawing/2014/main" id="{7AC7D99B-1EFC-61F2-9703-F085A3591D9E}"/>
              </a:ext>
            </a:extLst>
          </p:cNvPr>
          <p:cNvSpPr txBox="1"/>
          <p:nvPr/>
        </p:nvSpPr>
        <p:spPr>
          <a:xfrm>
            <a:off x="121187" y="184666"/>
            <a:ext cx="2808361" cy="553998"/>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University of Michigan MRSEC </a:t>
            </a:r>
          </a:p>
          <a:p>
            <a:r>
              <a:rPr lang="en-US" sz="1400" b="1" dirty="0">
                <a:latin typeface="Arial" panose="020B0604020202020204" pitchFamily="34" charset="0"/>
                <a:cs typeface="Arial" panose="020B0604020202020204" pitchFamily="34" charset="0"/>
              </a:rPr>
              <a:t>DMR-2309029</a:t>
            </a:r>
            <a:r>
              <a:rPr lang="en-US" sz="1600" b="1" dirty="0">
                <a:latin typeface="Arial" panose="020B0604020202020204" pitchFamily="34" charset="0"/>
                <a:cs typeface="Arial" panose="020B0604020202020204" pitchFamily="34" charset="0"/>
              </a:rPr>
              <a:t>	</a:t>
            </a:r>
          </a:p>
        </p:txBody>
      </p:sp>
      <p:pic>
        <p:nvPicPr>
          <p:cNvPr id="19" name="Picture 18">
            <a:extLst>
              <a:ext uri="{FF2B5EF4-FFF2-40B4-BE49-F238E27FC236}">
                <a16:creationId xmlns:a16="http://schemas.microsoft.com/office/drawing/2014/main" id="{3807BB26-4F6B-EEA1-E89E-33CFB931E873}"/>
              </a:ext>
            </a:extLst>
          </p:cNvPr>
          <p:cNvPicPr>
            <a:picLocks noChangeAspect="1"/>
          </p:cNvPicPr>
          <p:nvPr/>
        </p:nvPicPr>
        <p:blipFill>
          <a:blip r:embed="rId3"/>
          <a:stretch>
            <a:fillRect/>
          </a:stretch>
        </p:blipFill>
        <p:spPr>
          <a:xfrm rot="5400000">
            <a:off x="10076981" y="5449001"/>
            <a:ext cx="811215" cy="2088783"/>
          </a:xfrm>
          <a:prstGeom prst="rect">
            <a:avLst/>
          </a:prstGeom>
        </p:spPr>
      </p:pic>
      <p:sp>
        <p:nvSpPr>
          <p:cNvPr id="24" name="flSlide132Footer" descr="  ">
            <a:extLst>
              <a:ext uri="{FF2B5EF4-FFF2-40B4-BE49-F238E27FC236}">
                <a16:creationId xmlns:a16="http://schemas.microsoft.com/office/drawing/2014/main" id="{B923A301-1B35-76BE-D5D0-B71DB711A487}"/>
              </a:ext>
            </a:extLst>
          </p:cNvPr>
          <p:cNvSpPr txBox="1"/>
          <p:nvPr/>
        </p:nvSpPr>
        <p:spPr>
          <a:xfrm>
            <a:off x="0" y="6537960"/>
            <a:ext cx="242374" cy="223138"/>
          </a:xfrm>
          <a:prstGeom prst="rect">
            <a:avLst/>
          </a:prstGeom>
          <a:noFill/>
        </p:spPr>
        <p:txBody>
          <a:bodyPr vert="horz" wrap="none" rtlCol="0">
            <a:spAutoFit/>
          </a:bodyPr>
          <a:lstStyle/>
          <a:p>
            <a:r>
              <a:rPr lang="en-US" sz="850">
                <a:solidFill>
                  <a:srgbClr val="000000"/>
                </a:solidFill>
                <a:latin typeface="Microsoft Sans Serif" panose="020B0604020202020204" pitchFamily="34" charset="0"/>
              </a:rPr>
              <a:t>  </a:t>
            </a:r>
          </a:p>
        </p:txBody>
      </p:sp>
      <p:sp>
        <p:nvSpPr>
          <p:cNvPr id="25" name="hcSlide132Header">
            <a:extLst>
              <a:ext uri="{FF2B5EF4-FFF2-40B4-BE49-F238E27FC236}">
                <a16:creationId xmlns:a16="http://schemas.microsoft.com/office/drawing/2014/main" id="{D1B9DD72-0991-8E27-8B97-CE240360EC1C}"/>
              </a:ext>
            </a:extLst>
          </p:cNvPr>
          <p:cNvSpPr txBox="1"/>
          <p:nvPr/>
        </p:nvSpPr>
        <p:spPr>
          <a:xfrm>
            <a:off x="5994400" y="0"/>
            <a:ext cx="184731" cy="369332"/>
          </a:xfrm>
          <a:prstGeom prst="rect">
            <a:avLst/>
          </a:prstGeom>
          <a:noFill/>
        </p:spPr>
        <p:txBody>
          <a:bodyPr vert="horz" wrap="none" rtlCol="0">
            <a:spAutoFit/>
          </a:bodyPr>
          <a:lstStyle/>
          <a:p>
            <a:endParaRPr lang="en-US"/>
          </a:p>
        </p:txBody>
      </p:sp>
      <p:sp>
        <p:nvSpPr>
          <p:cNvPr id="14" name="TextBox 13">
            <a:extLst>
              <a:ext uri="{FF2B5EF4-FFF2-40B4-BE49-F238E27FC236}">
                <a16:creationId xmlns:a16="http://schemas.microsoft.com/office/drawing/2014/main" id="{C956CB6F-C965-4324-AAEA-9CE8160B24CA}"/>
              </a:ext>
            </a:extLst>
          </p:cNvPr>
          <p:cNvSpPr txBox="1"/>
          <p:nvPr/>
        </p:nvSpPr>
        <p:spPr>
          <a:xfrm>
            <a:off x="5229431" y="768303"/>
            <a:ext cx="6209457" cy="523220"/>
          </a:xfrm>
          <a:prstGeom prst="rect">
            <a:avLst/>
          </a:prstGeom>
          <a:noFill/>
        </p:spPr>
        <p:txBody>
          <a:bodyPr wrap="none" rtlCol="0">
            <a:spAutoFit/>
          </a:bodyPr>
          <a:lstStyle/>
          <a:p>
            <a:r>
              <a:rPr lang="en-US" sz="1400" b="1" dirty="0" err="1">
                <a:latin typeface="Arial" panose="020B0604020202020204" pitchFamily="34" charset="0"/>
                <a:cs typeface="Arial" panose="020B0604020202020204" pitchFamily="34" charset="0"/>
              </a:rPr>
              <a:t>Shuo</a:t>
            </a:r>
            <a:r>
              <a:rPr lang="en-US" sz="1400" b="1" dirty="0">
                <a:latin typeface="Arial" panose="020B0604020202020204" pitchFamily="34" charset="0"/>
                <a:cs typeface="Arial" panose="020B0604020202020204" pitchFamily="34" charset="0"/>
              </a:rPr>
              <a:t> Zhang et al., John T. Heron, </a:t>
            </a:r>
            <a:r>
              <a:rPr lang="en-US" sz="1400" b="1" dirty="0" err="1">
                <a:latin typeface="Arial" panose="020B0604020202020204" pitchFamily="34" charset="0"/>
                <a:cs typeface="Arial" panose="020B0604020202020204" pitchFamily="34" charset="0"/>
              </a:rPr>
              <a:t>Jinsang</a:t>
            </a:r>
            <a:r>
              <a:rPr lang="en-US" sz="1400" b="1" dirty="0">
                <a:latin typeface="Arial" panose="020B0604020202020204" pitchFamily="34" charset="0"/>
                <a:cs typeface="Arial" panose="020B0604020202020204" pitchFamily="34" charset="0"/>
              </a:rPr>
              <a:t> Kim, Abdon Pena-Francesch</a:t>
            </a:r>
          </a:p>
          <a:p>
            <a:r>
              <a:rPr lang="en-US" sz="1400" b="1" dirty="0">
                <a:latin typeface="Arial" panose="020B0604020202020204" pitchFamily="34" charset="0"/>
                <a:cs typeface="Arial" panose="020B0604020202020204" pitchFamily="34" charset="0"/>
              </a:rPr>
              <a:t>Materials Science &amp; Engineering, University of Michigan</a:t>
            </a:r>
          </a:p>
        </p:txBody>
      </p:sp>
      <p:pic>
        <p:nvPicPr>
          <p:cNvPr id="3" name="Picture 2">
            <a:extLst>
              <a:ext uri="{FF2B5EF4-FFF2-40B4-BE49-F238E27FC236}">
                <a16:creationId xmlns:a16="http://schemas.microsoft.com/office/drawing/2014/main" id="{F68DA234-FD3D-41F1-9D18-DBBC7E889C38}"/>
              </a:ext>
            </a:extLst>
          </p:cNvPr>
          <p:cNvPicPr>
            <a:picLocks noChangeAspect="1"/>
          </p:cNvPicPr>
          <p:nvPr/>
        </p:nvPicPr>
        <p:blipFill>
          <a:blip r:embed="rId4"/>
          <a:stretch>
            <a:fillRect/>
          </a:stretch>
        </p:blipFill>
        <p:spPr>
          <a:xfrm>
            <a:off x="5930929" y="1596993"/>
            <a:ext cx="5499069" cy="3664014"/>
          </a:xfrm>
          <a:prstGeom prst="rect">
            <a:avLst/>
          </a:prstGeom>
        </p:spPr>
      </p:pic>
      <p:sp>
        <p:nvSpPr>
          <p:cNvPr id="15" name="Text Box 34">
            <a:extLst>
              <a:ext uri="{FF2B5EF4-FFF2-40B4-BE49-F238E27FC236}">
                <a16:creationId xmlns:a16="http://schemas.microsoft.com/office/drawing/2014/main" id="{55D4AF56-5EF7-4096-82AB-B116771FFD49}"/>
              </a:ext>
            </a:extLst>
          </p:cNvPr>
          <p:cNvSpPr txBox="1">
            <a:spLocks noChangeArrowheads="1"/>
          </p:cNvSpPr>
          <p:nvPr/>
        </p:nvSpPr>
        <p:spPr bwMode="auto">
          <a:xfrm>
            <a:off x="6179131" y="5507797"/>
            <a:ext cx="5133705"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1100" i="1" dirty="0"/>
              <a:t>Dopamine biopolymers enable functional coatings for 3D-printed microrobots.</a:t>
            </a:r>
          </a:p>
          <a:p>
            <a:pPr algn="just" eaLnBrk="1" hangingPunct="1"/>
            <a:r>
              <a:rPr lang="en-US" sz="1100" i="1" dirty="0"/>
              <a:t>Alt-text: Electron microscopy image of helical 3D-printed structure.</a:t>
            </a:r>
          </a:p>
          <a:p>
            <a:pPr algn="just" eaLnBrk="1" hangingPunct="1"/>
            <a:endParaRPr lang="en-US" sz="1200" i="1" dirty="0"/>
          </a:p>
          <a:p>
            <a:pPr algn="just" eaLnBrk="1" hangingPunct="1"/>
            <a:r>
              <a:rPr lang="en-US" sz="1200" i="1" dirty="0"/>
              <a:t> </a:t>
            </a:r>
          </a:p>
        </p:txBody>
      </p:sp>
      <p:sp>
        <p:nvSpPr>
          <p:cNvPr id="16" name="Rectangle 15">
            <a:extLst>
              <a:ext uri="{FF2B5EF4-FFF2-40B4-BE49-F238E27FC236}">
                <a16:creationId xmlns:a16="http://schemas.microsoft.com/office/drawing/2014/main" id="{C2DA65DB-9055-4B5F-98B2-140EAD8A28A6}"/>
              </a:ext>
            </a:extLst>
          </p:cNvPr>
          <p:cNvSpPr/>
          <p:nvPr/>
        </p:nvSpPr>
        <p:spPr>
          <a:xfrm>
            <a:off x="121186" y="1260530"/>
            <a:ext cx="5427967" cy="5047536"/>
          </a:xfrm>
          <a:prstGeom prst="rect">
            <a:avLst/>
          </a:prstGeom>
        </p:spPr>
        <p:txBody>
          <a:bodyPr wrap="square">
            <a:spAutoFit/>
          </a:bodyPr>
          <a:lstStyle/>
          <a:p>
            <a:pPr algn="just"/>
            <a:r>
              <a:rPr lang="en-US" sz="1400" dirty="0">
                <a:solidFill>
                  <a:srgbClr val="000000"/>
                </a:solidFill>
                <a:latin typeface="Arial" panose="020B0604020202020204" pitchFamily="34" charset="0"/>
                <a:cs typeface="Arial" panose="020B0604020202020204" pitchFamily="34" charset="0"/>
              </a:rPr>
              <a:t>Magnetic microrobots are attractive tools for operation in confined spaces. Many of these microrobots are typically fabricated with dispersed nanoparticles or deposited coatings that present homogeneity and conformality problems. We have developed a solution-based polydopamine (PDA)-assisted electroless deposition (ELD) method to deposit a superparamagnetic thin film on 3D-printed microrobots. </a:t>
            </a:r>
          </a:p>
          <a:p>
            <a:pPr algn="just"/>
            <a:endParaRPr lang="en-US" sz="1400" dirty="0">
              <a:solidFill>
                <a:srgbClr val="000000"/>
              </a:solidFill>
              <a:latin typeface="Arial" panose="020B0604020202020204" pitchFamily="34" charset="0"/>
              <a:cs typeface="Arial" panose="020B0604020202020204" pitchFamily="34" charset="0"/>
            </a:endParaRPr>
          </a:p>
          <a:p>
            <a:pPr algn="just"/>
            <a:r>
              <a:rPr lang="en-US" sz="1400" dirty="0">
                <a:solidFill>
                  <a:srgbClr val="000000"/>
                </a:solidFill>
                <a:latin typeface="Arial" panose="020B0604020202020204" pitchFamily="34" charset="0"/>
                <a:cs typeface="Arial" panose="020B0604020202020204" pitchFamily="34" charset="0"/>
              </a:rPr>
              <a:t>We implemented and demonstrated these multilayer magnetic coatings on three archetypes of magnetic microrobots, each using distinct actuation working mechanisms. Due to the material-independent interfacial adhesive properties of DPA, this strategy can open up new fabrication schemes with a broad compatibility with materials and structures and without limitations of PVD coating methods.</a:t>
            </a:r>
          </a:p>
          <a:p>
            <a:pPr algn="just"/>
            <a:endParaRPr lang="en-US" sz="1400" dirty="0">
              <a:solidFill>
                <a:srgbClr val="000000"/>
              </a:solidFill>
              <a:latin typeface="Arial" panose="020B0604020202020204" pitchFamily="34" charset="0"/>
              <a:cs typeface="Arial" panose="020B0604020202020204" pitchFamily="34" charset="0"/>
            </a:endParaRPr>
          </a:p>
          <a:p>
            <a:pPr algn="just"/>
            <a:r>
              <a:rPr lang="en-US" sz="1400" dirty="0">
                <a:solidFill>
                  <a:srgbClr val="000000"/>
                </a:solidFill>
                <a:latin typeface="Arial" panose="020B0604020202020204" pitchFamily="34" charset="0"/>
                <a:cs typeface="Arial" panose="020B0604020202020204" pitchFamily="34" charset="0"/>
              </a:rPr>
              <a:t>This work supports IRG2 by providing a versatile coating and particle functionalization method for composite nanofillers, with the goal of facilitating the repair and recycling of composites via dynamic particle bonding.</a:t>
            </a:r>
          </a:p>
          <a:p>
            <a:pPr algn="just"/>
            <a:endParaRPr lang="en-US" sz="1400" dirty="0">
              <a:solidFill>
                <a:srgbClr val="000000"/>
              </a:solidFill>
              <a:latin typeface="Arial" panose="020B0604020202020204" pitchFamily="34" charset="0"/>
              <a:cs typeface="Arial" panose="020B0604020202020204" pitchFamily="34" charset="0"/>
            </a:endParaRPr>
          </a:p>
          <a:p>
            <a:pPr algn="just"/>
            <a:r>
              <a:rPr lang="en-US" sz="1400" dirty="0">
                <a:solidFill>
                  <a:srgbClr val="000000"/>
                </a:solidFill>
                <a:latin typeface="Arial" panose="020B0604020202020204" pitchFamily="34" charset="0"/>
                <a:cs typeface="Arial" panose="020B0604020202020204" pitchFamily="34" charset="0"/>
              </a:rPr>
              <a:t>This is a collaboration between the Heron (IRG1), Kim (IRG2), and Pena-</a:t>
            </a:r>
            <a:r>
              <a:rPr lang="en-US" sz="1400" dirty="0" err="1">
                <a:solidFill>
                  <a:srgbClr val="000000"/>
                </a:solidFill>
                <a:latin typeface="Arial" panose="020B0604020202020204" pitchFamily="34" charset="0"/>
                <a:cs typeface="Arial" panose="020B0604020202020204" pitchFamily="34" charset="0"/>
              </a:rPr>
              <a:t>Francesch</a:t>
            </a:r>
            <a:r>
              <a:rPr lang="en-US" sz="1400" dirty="0">
                <a:solidFill>
                  <a:srgbClr val="000000"/>
                </a:solidFill>
                <a:latin typeface="Arial" panose="020B0604020202020204" pitchFamily="34" charset="0"/>
                <a:cs typeface="Arial" panose="020B0604020202020204" pitchFamily="34" charset="0"/>
              </a:rPr>
              <a:t> (IRG2) groups.</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60260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3232</TotalTime>
  <Words>463</Words>
  <Application>Microsoft Macintosh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Microsoft Sans Serif</vt:lpstr>
      <vt:lpstr>Sitka Subheading</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TD</dc:creator>
  <cp:lastModifiedBy>Goldman, Rachel</cp:lastModifiedBy>
  <cp:revision>282</cp:revision>
  <cp:lastPrinted>2018-03-20T12:31:18Z</cp:lastPrinted>
  <dcterms:created xsi:type="dcterms:W3CDTF">2017-10-05T17:34:54Z</dcterms:created>
  <dcterms:modified xsi:type="dcterms:W3CDTF">2025-05-06T02:13:28Z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9b3d174c-23b2-471b-a915-ef0585a807c5</vt:lpwstr>
  </property>
  <property fmtid="{D5CDD505-2E9C-101B-9397-08002B2CF9AE}" pid="3" name="ContainsCUI">
    <vt:lpwstr>No</vt:lpwstr>
  </property>
</Properties>
</file>