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387" r:id="rId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893" autoAdjust="0"/>
    <p:restoredTop sz="75070" autoAdjust="0"/>
  </p:normalViewPr>
  <p:slideViewPr>
    <p:cSldViewPr snapToGrid="0" snapToObjects="1">
      <p:cViewPr varScale="1">
        <p:scale>
          <a:sx n="91" d="100"/>
          <a:sy n="91" d="100"/>
        </p:scale>
        <p:origin x="101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notesViewPr>
    <p:cSldViewPr snapToGrid="0" snapToObjects="1">
      <p:cViewPr varScale="1">
        <p:scale>
          <a:sx n="88" d="100"/>
          <a:sy n="88" d="100"/>
        </p:scale>
        <p:origin x="349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5/5/25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aps.org/prl/abstract/10.1103/PhysRevLett.133.216401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15837"/>
            <a:ext cx="5608320" cy="4822508"/>
          </a:xfrm>
        </p:spPr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Has Been Achieved: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In the past year, our work has been focusing on developing mechanical metamaterials where viscoelasticity is used to achieve unusual dynamical properties. We have published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one paper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on a fundamental theory for non-Hermitian systems which directly applies to viscoelastic metamaterials and reveals novel phase transitions (Fig 1).  We are currently experimentally studying viscoelastic metamaterials for wave manipulation (Fig 2). (ii) We initiated a new project with the Kieffer group where we recover the dielectric function of CANs by fitting it with Maxwell-Wagner-Sillars interfacial polarization model capturing electrode polarization and segmental relaxation.</a:t>
            </a:r>
            <a:endParaRPr lang="en-US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 of the Achievement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Achievement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opens novel applications of CANs to the broad field of metamaterials and functional materials. The special tunability of CANs provide a highly valuable control for these applications. Achievement (ii) is expected to reveal relations between macroscale characteristics and internal mechanisms, an input for building fundamental theories. 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Clr>
                <a:srgbClr val="C00000"/>
              </a:buClr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is the achievement related to the IRG, and how does it help it achieve its goals? 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Achievement (</a:t>
            </a:r>
            <a:r>
              <a:rPr lang="en-US" sz="1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) is an important part for the implementation of CANs for novel materials. Achievement (ii) supports the fundamental theory building of CANs. Both are important aspects of IRG 2 research. </a:t>
            </a:r>
            <a:endParaRPr lang="en-U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the findings are published: </a:t>
            </a:r>
            <a:r>
              <a:rPr 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paper published https://</a:t>
            </a:r>
            <a:r>
              <a:rPr lang="en-US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journals.aps.org</a:t>
            </a:r>
            <a:r>
              <a:rPr 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1000" b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prl</a:t>
            </a:r>
            <a:r>
              <a:rPr 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/abstract/10.1103/PhysRevLett.133.216401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Alternative text for Fig 1: 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Left panel: Complex energy spectra plotted in the complex plane for a non-Hermitian system under periodic (PBC, blue) and open (OBC, red) boundary conditions, showing spectral deformation and non-Hermitian skin effect. Right panel: A schematic phase diagram along the </a:t>
            </a:r>
            <a:r>
              <a:rPr lang="el-G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γ-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axis, showing three regions—dispersive (blue), real spectrum (green), and proliferative (red)—separated by critical points </a:t>
            </a:r>
            <a:r>
              <a:rPr lang="el-G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γ_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 and </a:t>
            </a:r>
            <a:r>
              <a:rPr lang="el-GR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γ*, 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marking transitions from dispersive to complex spectrum behavior.</a:t>
            </a:r>
            <a:endParaRPr lang="en-US" sz="1000" b="0" i="0" u="none" strike="noStrike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Alternative text for Fig 2: </a:t>
            </a:r>
            <a:r>
              <a:rPr lang="en-US" sz="1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Two color maps showing wave scattering patterns under different incident angles. Left: “Conventional scattering” with a 90° incident angle shows a regular interference pattern confined within a triangular region. Right: “Anomalous scattering” at a 45° angle shows a qualitatively different interference structure with complex modulations and vertically oriented fringes. Insets illustrate the incident and scattered wave directions relative to a periodic structure, with arrows indicating wave propagation and scattering geometry.</a:t>
            </a:r>
            <a:endParaRPr lang="en-US" sz="10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5/5/25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journals.aps.org/prl/abstract/10.1103/PhysRevLett.133.216401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818375" y="151087"/>
            <a:ext cx="7759108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Viscoelastic Metamaterials Based On Non-Hermitian Physics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21187" y="184666"/>
            <a:ext cx="280836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University of Michigan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DMR-2309029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4970733" y="860977"/>
            <a:ext cx="7323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Xiaoming Mao (UM), Kai Sun (UM), Nan Cheng (UM),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Wenting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Cheng (UM)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05" y="1006822"/>
            <a:ext cx="446743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What has been achieved?</a:t>
            </a:r>
          </a:p>
          <a:p>
            <a:pPr eaLnBrk="1" hangingPunct="1">
              <a:buClr>
                <a:srgbClr val="C00000"/>
              </a:buClr>
            </a:pPr>
            <a:r>
              <a:rPr lang="en-US" sz="1400" dirty="0"/>
              <a:t>(</a:t>
            </a:r>
            <a:r>
              <a:rPr lang="en-US" sz="1400" dirty="0" err="1"/>
              <a:t>i</a:t>
            </a:r>
            <a:r>
              <a:rPr lang="en-US" sz="1400" dirty="0"/>
              <a:t>) In the past year, we focused on developing mechanical metamaterials where viscoelasticity is used to achieve unusual dynamical properties. We published </a:t>
            </a:r>
            <a:r>
              <a:rPr lang="en-US" sz="1400" dirty="0">
                <a:hlinkClick r:id="rId3"/>
              </a:rPr>
              <a:t>one paper</a:t>
            </a:r>
            <a:r>
              <a:rPr lang="en-US" sz="1400" dirty="0"/>
              <a:t> on a fundamental theory for non-Hermitian systems (Fig 1).  We are currently experimentally studying viscoelastic metamaterials for wave manipulation (Fig 2). (ii) We initiated a new project with the Kieffer group to examine relaxational dynamics and phase transitions of CANs. </a:t>
            </a:r>
          </a:p>
          <a:p>
            <a:pPr marL="285750" indent="-2857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Why is this achievement important?</a:t>
            </a:r>
          </a:p>
          <a:p>
            <a:pPr eaLnBrk="1" hangingPunct="1">
              <a:buClr>
                <a:srgbClr val="C00000"/>
              </a:buClr>
            </a:pPr>
            <a:r>
              <a:rPr lang="en-US" sz="1400" dirty="0"/>
              <a:t>Achievement (</a:t>
            </a:r>
            <a:r>
              <a:rPr lang="en-US" sz="1400" dirty="0" err="1"/>
              <a:t>i</a:t>
            </a:r>
            <a:r>
              <a:rPr lang="en-US" sz="1400" dirty="0"/>
              <a:t>) opens novel applications of CANs as tunable metamaterials and functional materials. Achievement (ii) is expected to reveal fundamental relations between macroscale characteristics and internal mechanisms. </a:t>
            </a:r>
          </a:p>
          <a:p>
            <a:pPr marL="285750" indent="-285750"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sz="1400" dirty="0"/>
              <a:t>How is the achievement related to the IRG/MRSEC, and how does it help it achieve its goals?</a:t>
            </a:r>
          </a:p>
          <a:p>
            <a:pPr eaLnBrk="1" hangingPunct="1">
              <a:buClr>
                <a:srgbClr val="C00000"/>
              </a:buClr>
            </a:pPr>
            <a:r>
              <a:rPr lang="en-US" sz="1400" dirty="0"/>
              <a:t>Achievement (</a:t>
            </a:r>
            <a:r>
              <a:rPr lang="en-US" sz="1400" dirty="0" err="1"/>
              <a:t>i</a:t>
            </a:r>
            <a:r>
              <a:rPr lang="en-US" sz="1400" dirty="0"/>
              <a:t>) is an important part for the implementation of CANs for novel materials. Achievement (ii) supports the fundamental theory building of CANs. Both are important aspects of IRG 2 research. </a:t>
            </a:r>
          </a:p>
        </p:txBody>
      </p:sp>
      <p:sp>
        <p:nvSpPr>
          <p:cNvPr id="13" name="Rectangle 37">
            <a:extLst>
              <a:ext uri="{FF2B5EF4-FFF2-40B4-BE49-F238E27FC236}">
                <a16:creationId xmlns:a16="http://schemas.microsoft.com/office/drawing/2014/main" id="{42533880-C9A3-31C5-2550-1719D9FB8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6296" y="1603856"/>
            <a:ext cx="5133703" cy="43396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FEA02E-1152-FBD9-056F-3490AF68BB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9150" y="1711093"/>
            <a:ext cx="2781300" cy="8128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D123D75-8E28-E71F-5AFB-9412A0756988}"/>
              </a:ext>
            </a:extLst>
          </p:cNvPr>
          <p:cNvGrpSpPr/>
          <p:nvPr/>
        </p:nvGrpSpPr>
        <p:grpSpPr>
          <a:xfrm>
            <a:off x="6528991" y="1790700"/>
            <a:ext cx="1619946" cy="1379143"/>
            <a:chOff x="6609655" y="1730513"/>
            <a:chExt cx="1619946" cy="137914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1608176-4AC8-75F8-3AF0-7997DF706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09655" y="1730513"/>
              <a:ext cx="1619946" cy="1379143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BA166E5-7068-C620-0240-87AF83315C61}"/>
                </a:ext>
              </a:extLst>
            </p:cNvPr>
            <p:cNvSpPr/>
            <p:nvPr/>
          </p:nvSpPr>
          <p:spPr>
            <a:xfrm>
              <a:off x="6609655" y="1730513"/>
              <a:ext cx="178771" cy="20761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FC4DE13-F917-06B5-DAEB-7C271E8426FC}"/>
              </a:ext>
            </a:extLst>
          </p:cNvPr>
          <p:cNvSpPr txBox="1"/>
          <p:nvPr/>
        </p:nvSpPr>
        <p:spPr>
          <a:xfrm>
            <a:off x="8199069" y="2519745"/>
            <a:ext cx="31417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These are figures from </a:t>
            </a:r>
            <a:r>
              <a:rPr lang="en-US" sz="1000" dirty="0">
                <a:hlinkClick r:id="rId3"/>
              </a:rPr>
              <a:t>our paper</a:t>
            </a:r>
            <a:r>
              <a:rPr lang="en-US" sz="1000" dirty="0"/>
              <a:t>.  It shows how different boundary conditions strongly affect the complex spectra in non-Hermitian systems and how our theory predicts invariant moments and describes phase transitions.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EF8CAC1-509A-0C8C-8A2F-A268CAB72807}"/>
              </a:ext>
            </a:extLst>
          </p:cNvPr>
          <p:cNvSpPr/>
          <p:nvPr/>
        </p:nvSpPr>
        <p:spPr>
          <a:xfrm>
            <a:off x="6478859" y="1711094"/>
            <a:ext cx="4861931" cy="154416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F7DAE84-B4C1-DD85-D09C-C7B684AE6390}"/>
              </a:ext>
            </a:extLst>
          </p:cNvPr>
          <p:cNvSpPr/>
          <p:nvPr/>
        </p:nvSpPr>
        <p:spPr>
          <a:xfrm>
            <a:off x="6478859" y="3602743"/>
            <a:ext cx="4861931" cy="221819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A graph of a graph of a graph of a graph of a graph of a graph of a graph of a graph of a graph of a graph of a graph of a graph of a graph of&#10;&#10;AI-generated content may be incorrect.">
            <a:extLst>
              <a:ext uri="{FF2B5EF4-FFF2-40B4-BE49-F238E27FC236}">
                <a16:creationId xmlns:a16="http://schemas.microsoft.com/office/drawing/2014/main" id="{1091FA7F-41BF-2D46-08A1-4B29E8E4224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8934" t="6570" r="27084"/>
          <a:stretch/>
        </p:blipFill>
        <p:spPr>
          <a:xfrm>
            <a:off x="8572103" y="3797199"/>
            <a:ext cx="1389321" cy="2028804"/>
          </a:xfrm>
          <a:prstGeom prst="rect">
            <a:avLst/>
          </a:prstGeom>
        </p:spPr>
      </p:pic>
      <p:pic>
        <p:nvPicPr>
          <p:cNvPr id="18" name="Picture 17" descr="A screen shot of a graph&#10;&#10;AI-generated content may be incorrect.">
            <a:extLst>
              <a:ext uri="{FF2B5EF4-FFF2-40B4-BE49-F238E27FC236}">
                <a16:creationId xmlns:a16="http://schemas.microsoft.com/office/drawing/2014/main" id="{66A70791-341A-E59C-FF8A-4F2CF0C896A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0115" t="7036" r="27085"/>
          <a:stretch/>
        </p:blipFill>
        <p:spPr>
          <a:xfrm>
            <a:off x="6925564" y="3802265"/>
            <a:ext cx="1363654" cy="20186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6A57DC-A862-E01D-9C29-8A174136589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39338" y="3624116"/>
            <a:ext cx="772453" cy="7076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EA8DAD9-3870-E07B-7825-6BB4A0964C7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6471" y="3647777"/>
            <a:ext cx="772453" cy="7080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95F79EE-0D45-73A1-8E90-9031679D1FB8}"/>
              </a:ext>
            </a:extLst>
          </p:cNvPr>
          <p:cNvSpPr txBox="1"/>
          <p:nvPr/>
        </p:nvSpPr>
        <p:spPr>
          <a:xfrm>
            <a:off x="9953605" y="3690547"/>
            <a:ext cx="12668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These are figures from our ongoing project.  It shows how viscoelasticity metamaterials achieve anomalous scattering and directional invisibility through non-Hermitian physics (COMSOL simulation shown left, exp ongoing)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E620203-4FB9-5807-983B-449965E5994F}"/>
              </a:ext>
            </a:extLst>
          </p:cNvPr>
          <p:cNvSpPr txBox="1"/>
          <p:nvPr/>
        </p:nvSpPr>
        <p:spPr>
          <a:xfrm>
            <a:off x="6280189" y="1595348"/>
            <a:ext cx="622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 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9ACF43C-D61D-27A8-B7A9-31E8D3C44C53}"/>
              </a:ext>
            </a:extLst>
          </p:cNvPr>
          <p:cNvSpPr txBox="1"/>
          <p:nvPr/>
        </p:nvSpPr>
        <p:spPr>
          <a:xfrm>
            <a:off x="6310501" y="3263766"/>
            <a:ext cx="62228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Fig 2</a:t>
            </a: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4272</TotalTime>
  <Words>715</Words>
  <Application>Microsoft Macintosh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Goldman, Rachel</cp:lastModifiedBy>
  <cp:revision>281</cp:revision>
  <cp:lastPrinted>2018-03-20T12:31:18Z</cp:lastPrinted>
  <dcterms:created xsi:type="dcterms:W3CDTF">2017-10-05T17:34:54Z</dcterms:created>
  <dcterms:modified xsi:type="dcterms:W3CDTF">2025-05-06T02:11:15Z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