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handoutMasterIdLst>
    <p:handoutMasterId r:id="rId4"/>
  </p:handoutMasterIdLst>
  <p:sldIdLst>
    <p:sldId id="388" r:id="rId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00"/>
    <a:srgbClr val="CFAE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2476" autoAdjust="0"/>
    <p:restoredTop sz="65352" autoAdjust="0"/>
  </p:normalViewPr>
  <p:slideViewPr>
    <p:cSldViewPr snapToGrid="0" snapToObjects="1">
      <p:cViewPr varScale="1">
        <p:scale>
          <a:sx n="78" d="100"/>
          <a:sy n="78" d="100"/>
        </p:scale>
        <p:origin x="1720" y="176"/>
      </p:cViewPr>
      <p:guideLst/>
    </p:cSldViewPr>
  </p:slideViewPr>
  <p:notesTextViewPr>
    <p:cViewPr>
      <p:scale>
        <a:sx n="3" d="2"/>
        <a:sy n="3" d="2"/>
      </p:scale>
      <p:origin x="0" y="0"/>
    </p:cViewPr>
  </p:notesTextViewPr>
  <p:sorterViewPr>
    <p:cViewPr>
      <p:scale>
        <a:sx n="70" d="100"/>
        <a:sy n="70" d="100"/>
      </p:scale>
      <p:origin x="0" y="-4088"/>
    </p:cViewPr>
  </p:sorterViewPr>
  <p:notesViewPr>
    <p:cSldViewPr snapToGrid="0" snapToObjects="1">
      <p:cViewPr varScale="1">
        <p:scale>
          <a:sx n="88" d="100"/>
          <a:sy n="88" d="100"/>
        </p:scale>
        <p:origin x="3496"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E0CAD82-A0C8-4D0A-ABD4-C7506DA867C4}"/>
              </a:ext>
            </a:extLst>
          </p:cNvPr>
          <p:cNvSpPr>
            <a:spLocks noGrp="1"/>
          </p:cNvSpPr>
          <p:nvPr>
            <p:ph type="hdr" sz="quarter"/>
          </p:nvPr>
        </p:nvSpPr>
        <p:spPr>
          <a:xfrm>
            <a:off x="1" y="0"/>
            <a:ext cx="3038475" cy="466726"/>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30B8966-CA86-4F8B-A1DC-E4B27EA05F1C}"/>
              </a:ext>
            </a:extLst>
          </p:cNvPr>
          <p:cNvSpPr>
            <a:spLocks noGrp="1"/>
          </p:cNvSpPr>
          <p:nvPr>
            <p:ph type="dt" sz="quarter" idx="1"/>
          </p:nvPr>
        </p:nvSpPr>
        <p:spPr>
          <a:xfrm>
            <a:off x="3970338" y="0"/>
            <a:ext cx="3038475" cy="466726"/>
          </a:xfrm>
          <a:prstGeom prst="rect">
            <a:avLst/>
          </a:prstGeom>
        </p:spPr>
        <p:txBody>
          <a:bodyPr vert="horz" lIns="91440" tIns="45720" rIns="91440" bIns="45720" rtlCol="0"/>
          <a:lstStyle>
            <a:lvl1pPr algn="r">
              <a:defRPr sz="1200"/>
            </a:lvl1pPr>
          </a:lstStyle>
          <a:p>
            <a:fld id="{0C772AFE-C766-4234-802D-4743A0E558C8}" type="datetimeFigureOut">
              <a:rPr lang="en-US" smtClean="0"/>
              <a:t>5/5/25</a:t>
            </a:fld>
            <a:endParaRPr lang="en-US"/>
          </a:p>
        </p:txBody>
      </p:sp>
      <p:sp>
        <p:nvSpPr>
          <p:cNvPr id="4" name="Footer Placeholder 3">
            <a:extLst>
              <a:ext uri="{FF2B5EF4-FFF2-40B4-BE49-F238E27FC236}">
                <a16:creationId xmlns:a16="http://schemas.microsoft.com/office/drawing/2014/main" id="{2CF46503-97A3-4D9E-9B73-906CF497EAD5}"/>
              </a:ext>
            </a:extLst>
          </p:cNvPr>
          <p:cNvSpPr>
            <a:spLocks noGrp="1"/>
          </p:cNvSpPr>
          <p:nvPr>
            <p:ph type="ftr" sz="quarter" idx="2"/>
          </p:nvPr>
        </p:nvSpPr>
        <p:spPr>
          <a:xfrm>
            <a:off x="1" y="8829676"/>
            <a:ext cx="3038475" cy="46672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6424FD7-5E8B-4800-B492-5643BF03B6C9}"/>
              </a:ext>
            </a:extLst>
          </p:cNvPr>
          <p:cNvSpPr>
            <a:spLocks noGrp="1"/>
          </p:cNvSpPr>
          <p:nvPr>
            <p:ph type="sldNum" sz="quarter" idx="3"/>
          </p:nvPr>
        </p:nvSpPr>
        <p:spPr>
          <a:xfrm>
            <a:off x="3970338" y="8829676"/>
            <a:ext cx="3038475" cy="466726"/>
          </a:xfrm>
          <a:prstGeom prst="rect">
            <a:avLst/>
          </a:prstGeom>
        </p:spPr>
        <p:txBody>
          <a:bodyPr vert="horz" lIns="91440" tIns="45720" rIns="91440" bIns="45720" rtlCol="0" anchor="b"/>
          <a:lstStyle>
            <a:lvl1pPr algn="r">
              <a:defRPr sz="1200"/>
            </a:lvl1pPr>
          </a:lstStyle>
          <a:p>
            <a:fld id="{C91CB36C-FB73-4403-8335-B2E006F35C81}" type="slidenum">
              <a:rPr lang="en-US" smtClean="0"/>
              <a:t>‹#›</a:t>
            </a:fld>
            <a:endParaRPr lang="en-US"/>
          </a:p>
        </p:txBody>
      </p:sp>
    </p:spTree>
    <p:extLst>
      <p:ext uri="{BB962C8B-B14F-4D97-AF65-F5344CB8AC3E}">
        <p14:creationId xmlns:p14="http://schemas.microsoft.com/office/powerpoint/2010/main" val="29589279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18FB3966-F140-43F2-BB90-69495BF7B5CD}" type="datetimeFigureOut">
              <a:rPr lang="en-US" smtClean="0"/>
              <a:t>5/5/25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17D0DCA-A90A-4D9A-9651-03AC7085FB63}" type="slidenum">
              <a:rPr lang="en-US" smtClean="0"/>
              <a:t>‹#›</a:t>
            </a:fld>
            <a:endParaRPr lang="en-US"/>
          </a:p>
        </p:txBody>
      </p:sp>
    </p:spTree>
    <p:extLst>
      <p:ext uri="{BB962C8B-B14F-4D97-AF65-F5344CB8AC3E}">
        <p14:creationId xmlns:p14="http://schemas.microsoft.com/office/powerpoint/2010/main" val="4054823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50" y="4298950"/>
            <a:ext cx="5608320" cy="4032250"/>
          </a:xfrm>
        </p:spPr>
        <p:txBody>
          <a:bodyPr/>
          <a:lstStyle/>
          <a:p>
            <a:pPr defTabSz="914400">
              <a:defRPr sz="1400">
                <a:latin typeface="Helvetica Neue"/>
                <a:ea typeface="Helvetica Neue"/>
                <a:cs typeface="Helvetica Neue"/>
                <a:sym typeface="Helvetica Neue"/>
              </a:defRPr>
            </a:pPr>
            <a:r>
              <a:rPr lang="en-US" sz="1100" b="1" dirty="0">
                <a:solidFill>
                  <a:schemeClr val="tx1"/>
                </a:solidFill>
                <a:latin typeface="Arial" panose="020B0604020202020204" pitchFamily="34" charset="0"/>
                <a:cs typeface="Arial" panose="020B0604020202020204" pitchFamily="34" charset="0"/>
              </a:rPr>
              <a:t>What Has Been Achieved: </a:t>
            </a:r>
            <a:r>
              <a:rPr lang="en-US" sz="1100" b="0" i="0" dirty="0">
                <a:solidFill>
                  <a:srgbClr val="222222"/>
                </a:solidFill>
                <a:effectLst/>
                <a:latin typeface="Arial" panose="020B0604020202020204" pitchFamily="34" charset="0"/>
                <a:cs typeface="Arial" panose="020B0604020202020204" pitchFamily="34" charset="0"/>
              </a:rPr>
              <a:t>Excitons, bound electron-hole pairs, influence the optical properties in strongly interacting solid-state systems and are typically most stable and pronounced in monolayer materials. Bulk systems with large exciton binding energies, on the other hand, are rare and the mechanisms driving their stability are still relatively unexplored. Here, we report an exceptionally large exciton binding energy in single crystals of the bulk van der Waals antiferromagnet </a:t>
            </a:r>
            <a:r>
              <a:rPr lang="en-US" sz="1100" b="0" i="0" dirty="0" err="1">
                <a:solidFill>
                  <a:srgbClr val="222222"/>
                </a:solidFill>
                <a:effectLst/>
                <a:latin typeface="Arial" panose="020B0604020202020204" pitchFamily="34" charset="0"/>
                <a:cs typeface="Arial" panose="020B0604020202020204" pitchFamily="34" charset="0"/>
              </a:rPr>
              <a:t>CrSBr</a:t>
            </a:r>
            <a:r>
              <a:rPr lang="en-US" sz="1100" b="0" i="0" dirty="0">
                <a:solidFill>
                  <a:srgbClr val="222222"/>
                </a:solidFill>
                <a:effectLst/>
                <a:latin typeface="Arial" panose="020B0604020202020204" pitchFamily="34" charset="0"/>
                <a:cs typeface="Arial" panose="020B0604020202020204" pitchFamily="34" charset="0"/>
              </a:rPr>
              <a:t>. Utilizing state-of-the-art angle-resolved photoemission spectroscopy and self-consistent ab-initio </a:t>
            </a:r>
            <a:r>
              <a:rPr lang="en-US" sz="1100" b="0" i="1" dirty="0">
                <a:solidFill>
                  <a:srgbClr val="222222"/>
                </a:solidFill>
                <a:effectLst/>
                <a:latin typeface="Arial" panose="020B0604020202020204" pitchFamily="34" charset="0"/>
                <a:cs typeface="Arial" panose="020B0604020202020204" pitchFamily="34" charset="0"/>
              </a:rPr>
              <a:t>GW</a:t>
            </a:r>
            <a:r>
              <a:rPr lang="en-US" sz="1100" b="0" i="0" dirty="0">
                <a:solidFill>
                  <a:srgbClr val="222222"/>
                </a:solidFill>
                <a:effectLst/>
                <a:latin typeface="Arial" panose="020B0604020202020204" pitchFamily="34" charset="0"/>
                <a:cs typeface="Arial" panose="020B0604020202020204" pitchFamily="34" charset="0"/>
              </a:rPr>
              <a:t> calculations, we present direct spectroscopic evidence supporting electronic localization and weak dielectric screening as mechanisms contributing to the amplified exciton binding energy. Furthermore, we report that surface doping enables broad tunability of the band gap offering promise for engineering of the optical and electronic properties. </a:t>
            </a:r>
          </a:p>
          <a:p>
            <a:pPr eaLnBrk="1" hangingPunct="1">
              <a:buClr>
                <a:srgbClr val="C00000"/>
              </a:buClr>
            </a:pPr>
            <a:r>
              <a:rPr lang="en-US" sz="1100" b="1" dirty="0">
                <a:solidFill>
                  <a:schemeClr val="tx1"/>
                </a:solidFill>
                <a:latin typeface="Arial" panose="020B0604020202020204" pitchFamily="34" charset="0"/>
                <a:cs typeface="Arial" panose="020B0604020202020204" pitchFamily="34" charset="0"/>
              </a:rPr>
              <a:t>Importance of the Achievement: </a:t>
            </a:r>
            <a:r>
              <a:rPr lang="en-US" sz="1100" dirty="0">
                <a:latin typeface="Arial" panose="020B0604020202020204" pitchFamily="34" charset="0"/>
                <a:cs typeface="Arial" panose="020B0604020202020204" pitchFamily="34" charset="0"/>
              </a:rPr>
              <a:t>Tunability of the band gap offering promise for engineering of the optical and electronic properties. Our results indicate that </a:t>
            </a:r>
            <a:r>
              <a:rPr lang="en-US" sz="1100" dirty="0" err="1">
                <a:latin typeface="Arial" panose="020B0604020202020204" pitchFamily="34" charset="0"/>
                <a:cs typeface="Arial" panose="020B0604020202020204" pitchFamily="34" charset="0"/>
              </a:rPr>
              <a:t>CrSBr</a:t>
            </a:r>
            <a:r>
              <a:rPr lang="en-US" sz="1100" dirty="0">
                <a:latin typeface="Arial" panose="020B0604020202020204" pitchFamily="34" charset="0"/>
                <a:cs typeface="Arial" panose="020B0604020202020204" pitchFamily="34" charset="0"/>
              </a:rPr>
              <a:t> is a promising material for the study of the role of anisotropy in strongly interacting bulk systems and for the development of exciton-based optoelectronics.</a:t>
            </a:r>
          </a:p>
          <a:p>
            <a:pPr marL="0" marR="0" lvl="0" indent="0" algn="l" defTabSz="914400" rtl="0" eaLnBrk="1" fontAlgn="auto" latinLnBrk="0" hangingPunct="1">
              <a:lnSpc>
                <a:spcPct val="100000"/>
              </a:lnSpc>
              <a:spcBef>
                <a:spcPts val="0"/>
              </a:spcBef>
              <a:buClrTx/>
              <a:buSzTx/>
              <a:buFontTx/>
              <a:buNone/>
              <a:tabLst/>
              <a:defRPr sz="1400">
                <a:latin typeface="Helvetica Neue"/>
                <a:ea typeface="Helvetica Neue"/>
                <a:cs typeface="Helvetica Neue"/>
                <a:sym typeface="Helvetica Neue"/>
              </a:defRPr>
            </a:pPr>
            <a:r>
              <a:rPr lang="en-US" sz="1100" b="1" dirty="0">
                <a:solidFill>
                  <a:schemeClr val="tx1"/>
                </a:solidFill>
                <a:latin typeface="Arial" panose="020B0604020202020204" pitchFamily="34" charset="0"/>
                <a:cs typeface="Arial" panose="020B0604020202020204" pitchFamily="34" charset="0"/>
              </a:rPr>
              <a:t>How is the achievement related to the IRG, and how does it help it achieve its goals? </a:t>
            </a:r>
            <a:r>
              <a:rPr lang="en-US" sz="1100" b="0" i="0" dirty="0">
                <a:solidFill>
                  <a:srgbClr val="000000"/>
                </a:solidFill>
                <a:effectLst/>
                <a:latin typeface="Arial" panose="020B0604020202020204" pitchFamily="34" charset="0"/>
                <a:cs typeface="Arial" panose="020B0604020202020204" pitchFamily="34" charset="0"/>
              </a:rPr>
              <a:t>This work represents a collaboration among three different MRSEC groups. Specifically, through this project, we established an effective collaborative workflow integrating angle-resolved photoemission spectroscopy experimental results with ab-initio calculations to enhance our understanding of materials.</a:t>
            </a:r>
            <a:endParaRPr lang="en-US" sz="1100" dirty="0">
              <a:solidFill>
                <a:schemeClr val="tx1"/>
              </a:solidFill>
              <a:latin typeface="Arial" panose="020B0604020202020204" pitchFamily="34" charset="0"/>
              <a:cs typeface="Arial" panose="020B0604020202020204" pitchFamily="34" charset="0"/>
            </a:endParaRPr>
          </a:p>
          <a:p>
            <a:pPr eaLnBrk="1" hangingPunct="1"/>
            <a:r>
              <a:rPr lang="en-US" sz="1100" b="1" dirty="0">
                <a:solidFill>
                  <a:schemeClr val="tx1"/>
                </a:solidFill>
                <a:latin typeface="Arial" panose="020B0604020202020204" pitchFamily="34" charset="0"/>
                <a:cs typeface="Arial" panose="020B0604020202020204" pitchFamily="34" charset="0"/>
              </a:rPr>
              <a:t>Where the findings are published: </a:t>
            </a:r>
            <a:r>
              <a:rPr lang="en-US" sz="1100" dirty="0">
                <a:latin typeface="Arial" panose="020B0604020202020204" pitchFamily="34" charset="0"/>
                <a:cs typeface="Arial" panose="020B0604020202020204" pitchFamily="34" charset="0"/>
              </a:rPr>
              <a:t>This work is published </a:t>
            </a:r>
            <a:r>
              <a:rPr lang="fr-FR" sz="1100" b="0" i="0" dirty="0">
                <a:solidFill>
                  <a:srgbClr val="000000"/>
                </a:solidFill>
                <a:effectLst/>
                <a:latin typeface="Arial" panose="020B0604020202020204" pitchFamily="34" charset="0"/>
                <a:cs typeface="Arial" panose="020B0604020202020204" pitchFamily="34" charset="0"/>
              </a:rPr>
              <a:t>Nat. Commun. 16, 1134 (2025) DOI: </a:t>
            </a:r>
            <a:r>
              <a:rPr lang="en-US" sz="1100" b="0" i="0" dirty="0">
                <a:solidFill>
                  <a:srgbClr val="222222"/>
                </a:solidFill>
                <a:effectLst/>
                <a:latin typeface="Arial" panose="020B0604020202020204" pitchFamily="34" charset="0"/>
                <a:cs typeface="Arial" panose="020B0604020202020204" pitchFamily="34" charset="0"/>
              </a:rPr>
              <a:t>10.1038/s41467-025-56457-x</a:t>
            </a:r>
            <a:endParaRPr lang="en-US" sz="1100" dirty="0">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17D0DCA-A90A-4D9A-9651-03AC7085FB63}" type="slidenum">
              <a:rPr lang="en-US" smtClean="0"/>
              <a:t>1</a:t>
            </a:fld>
            <a:endParaRPr lang="en-US"/>
          </a:p>
        </p:txBody>
      </p:sp>
    </p:spTree>
    <p:extLst>
      <p:ext uri="{BB962C8B-B14F-4D97-AF65-F5344CB8AC3E}">
        <p14:creationId xmlns:p14="http://schemas.microsoft.com/office/powerpoint/2010/main" val="2983387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B1FBA00-CEC0-FF45-A57B-8470651015F1}" type="datetimeFigureOut">
              <a:rPr lang="en-US" smtClean="0"/>
              <a:t>5/5/25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sz="2000"/>
            </a:lvl1pPr>
          </a:lstStyle>
          <a:p>
            <a:fld id="{A3C91C77-9858-7D47-A426-16DA4062646D}" type="slidenum">
              <a:rPr lang="en-US" smtClean="0"/>
              <a:pPr/>
              <a:t>‹#›</a:t>
            </a:fld>
            <a:endParaRPr lang="en-US" dirty="0"/>
          </a:p>
        </p:txBody>
      </p:sp>
      <p:sp>
        <p:nvSpPr>
          <p:cNvPr id="7" name="hcSlideMaster.Title SlideHeader">
            <a:extLst>
              <a:ext uri="{FF2B5EF4-FFF2-40B4-BE49-F238E27FC236}">
                <a16:creationId xmlns:a16="http://schemas.microsoft.com/office/drawing/2014/main" id="{D55EAFC1-6677-C402-F523-AA055515E857}"/>
              </a:ext>
            </a:extLst>
          </p:cNvPr>
          <p:cNvSpPr txBox="1"/>
          <p:nvPr userDrawn="1"/>
        </p:nvSpPr>
        <p:spPr>
          <a:xfrm>
            <a:off x="0" y="0"/>
            <a:ext cx="12192000" cy="369332"/>
          </a:xfrm>
          <a:prstGeom prst="rect">
            <a:avLst/>
          </a:prstGeom>
          <a:noFill/>
        </p:spPr>
        <p:txBody>
          <a:bodyPr vert="horz" rtlCol="0">
            <a:spAutoFit/>
          </a:bodyPr>
          <a:lstStyle/>
          <a:p>
            <a:endParaRPr lang="en-US"/>
          </a:p>
        </p:txBody>
      </p:sp>
      <p:sp>
        <p:nvSpPr>
          <p:cNvPr id="8" name="hcTitle SlideHeader">
            <a:extLst>
              <a:ext uri="{FF2B5EF4-FFF2-40B4-BE49-F238E27FC236}">
                <a16:creationId xmlns:a16="http://schemas.microsoft.com/office/drawing/2014/main" id="{9B41BAF7-2C55-9AAA-EA0B-CFCEEDA335E1}"/>
              </a:ext>
            </a:extLst>
          </p:cNvPr>
          <p:cNvSpPr txBox="1"/>
          <p:nvPr userDrawn="1"/>
        </p:nvSpPr>
        <p:spPr>
          <a:xfrm>
            <a:off x="0" y="0"/>
            <a:ext cx="12192000" cy="369332"/>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4044680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367172BC-940E-4A2E-8CD8-C0B883DE9C6B}"/>
              </a:ext>
            </a:extLst>
          </p:cNvPr>
          <p:cNvSpPr txBox="1"/>
          <p:nvPr userDrawn="1"/>
        </p:nvSpPr>
        <p:spPr>
          <a:xfrm>
            <a:off x="1" y="3483"/>
            <a:ext cx="12217051" cy="805955"/>
          </a:xfrm>
          <a:prstGeom prst="rect">
            <a:avLst/>
          </a:prstGeom>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p:spPr>
        <p:txBody>
          <a:bodyPr wrap="square" rtlCol="0">
            <a:spAutoFit/>
          </a:bodyPr>
          <a:lstStyle/>
          <a:p>
            <a:endParaRPr lang="en-US" sz="4400" b="1" dirty="0">
              <a:solidFill>
                <a:srgbClr val="0BC564"/>
              </a:solidFill>
              <a:latin typeface="Sitka Subheading" panose="02000505000000020004" pitchFamily="2" charset="0"/>
            </a:endParaRPr>
          </a:p>
        </p:txBody>
      </p:sp>
      <p:sp>
        <p:nvSpPr>
          <p:cNvPr id="3" name="Content Placeholder 2"/>
          <p:cNvSpPr>
            <a:spLocks noGrp="1"/>
          </p:cNvSpPr>
          <p:nvPr>
            <p:ph idx="1"/>
          </p:nvPr>
        </p:nvSpPr>
        <p:spPr>
          <a:xfrm>
            <a:off x="505332" y="1334133"/>
            <a:ext cx="10962967" cy="4351338"/>
          </a:xfrm>
        </p:spPr>
        <p:txBody>
          <a:bodyPr/>
          <a:lstStyle>
            <a:lvl1pPr marL="341313" indent="-341313">
              <a:buClr>
                <a:schemeClr val="accent4">
                  <a:lumMod val="75000"/>
                </a:schemeClr>
              </a:buClr>
              <a:buFont typeface="Wingdings" panose="05000000000000000000" pitchFamily="2" charset="2"/>
              <a:buChar char="Ø"/>
              <a:defRPr sz="2400"/>
            </a:lvl1pPr>
            <a:lvl2pPr marL="742950" indent="-285750">
              <a:buClr>
                <a:srgbClr val="00B050"/>
              </a:buClr>
              <a:buSzPct val="88000"/>
              <a:buFont typeface="Wingdings" panose="05000000000000000000" pitchFamily="2" charset="2"/>
              <a:buChar char="v"/>
              <a:defRPr sz="2000">
                <a:solidFill>
                  <a:srgbClr val="0070C0"/>
                </a:solidFill>
              </a:defRPr>
            </a:lvl2pPr>
            <a:lvl3pPr>
              <a:defRPr sz="1800"/>
            </a:lvl3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B1FBA00-CEC0-FF45-A57B-8470651015F1}" type="datetimeFigureOut">
              <a:rPr lang="en-US" smtClean="0"/>
              <a:t>5/5/25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C91C77-9858-7D47-A426-16DA4062646D}" type="slidenum">
              <a:rPr lang="en-US" smtClean="0"/>
              <a:t>‹#›</a:t>
            </a:fld>
            <a:endParaRPr lang="en-US"/>
          </a:p>
        </p:txBody>
      </p:sp>
      <p:grpSp>
        <p:nvGrpSpPr>
          <p:cNvPr id="8" name="Group 7">
            <a:extLst>
              <a:ext uri="{FF2B5EF4-FFF2-40B4-BE49-F238E27FC236}">
                <a16:creationId xmlns:a16="http://schemas.microsoft.com/office/drawing/2014/main" id="{A6FE884D-58A3-4184-AB17-66534DCC4DB6}"/>
              </a:ext>
            </a:extLst>
          </p:cNvPr>
          <p:cNvGrpSpPr/>
          <p:nvPr userDrawn="1"/>
        </p:nvGrpSpPr>
        <p:grpSpPr>
          <a:xfrm>
            <a:off x="0" y="6243697"/>
            <a:ext cx="12192000" cy="653979"/>
            <a:chOff x="0" y="6243697"/>
            <a:chExt cx="12192000" cy="653979"/>
          </a:xfrm>
        </p:grpSpPr>
        <p:sp>
          <p:nvSpPr>
            <p:cNvPr id="9" name="Rectangle 8">
              <a:extLst>
                <a:ext uri="{FF2B5EF4-FFF2-40B4-BE49-F238E27FC236}">
                  <a16:creationId xmlns:a16="http://schemas.microsoft.com/office/drawing/2014/main" id="{CB81B90C-32BC-4424-9FC3-8820F4F831FD}"/>
                </a:ext>
              </a:extLst>
            </p:cNvPr>
            <p:cNvSpPr/>
            <p:nvPr/>
          </p:nvSpPr>
          <p:spPr>
            <a:xfrm>
              <a:off x="0" y="6243697"/>
              <a:ext cx="12192000" cy="653979"/>
            </a:xfrm>
            <a:prstGeom prst="rect">
              <a:avLst/>
            </a:prstGeom>
            <a:gradFill>
              <a:gsLst>
                <a:gs pos="0">
                  <a:schemeClr val="accent1">
                    <a:lumMod val="5000"/>
                    <a:lumOff val="95000"/>
                  </a:schemeClr>
                </a:gs>
                <a:gs pos="100000">
                  <a:srgbClr val="CFAECF"/>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D1D30BB6-D616-40CE-B2FB-BBE33F3A23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8326" y="6272178"/>
              <a:ext cx="2200675" cy="547540"/>
            </a:xfrm>
            <a:prstGeom prst="rect">
              <a:avLst/>
            </a:prstGeom>
          </p:spPr>
        </p:pic>
        <p:sp>
          <p:nvSpPr>
            <p:cNvPr id="11" name="Rectangle 10">
              <a:extLst>
                <a:ext uri="{FF2B5EF4-FFF2-40B4-BE49-F238E27FC236}">
                  <a16:creationId xmlns:a16="http://schemas.microsoft.com/office/drawing/2014/main" id="{B1D12693-52E7-4A60-B43B-D0DFA28FF4B8}"/>
                </a:ext>
              </a:extLst>
            </p:cNvPr>
            <p:cNvSpPr/>
            <p:nvPr/>
          </p:nvSpPr>
          <p:spPr>
            <a:xfrm>
              <a:off x="3640136" y="6470393"/>
              <a:ext cx="4693357" cy="230832"/>
            </a:xfrm>
            <a:prstGeom prst="rect">
              <a:avLst/>
            </a:prstGeom>
            <a:noFill/>
          </p:spPr>
          <p:txBody>
            <a:bodyPr wrap="square" lIns="91440" tIns="45720" rIns="91440" bIns="45720">
              <a:spAutoFit/>
            </a:bodyPr>
            <a:lstStyle/>
            <a:p>
              <a:pPr algn="ctr"/>
              <a:r>
                <a:rPr lang="en-US" sz="900" b="0" i="1" dirty="0">
                  <a:ln w="0"/>
                  <a:solidFill>
                    <a:schemeClr val="accent1"/>
                  </a:solidFill>
                  <a:effectLst/>
                  <a:latin typeface="Arial" panose="020B0604020202020204" pitchFamily="34" charset="0"/>
                  <a:cs typeface="Arial" panose="020B0604020202020204" pitchFamily="34" charset="0"/>
                </a:rPr>
                <a:t>Where Materials Begin and Society Benefits</a:t>
              </a:r>
            </a:p>
          </p:txBody>
        </p:sp>
        <p:pic>
          <p:nvPicPr>
            <p:cNvPr id="12" name="Picture 6" descr="G:\Apodaca Work Current\NSF logo\NEW NSF Logo Design\Final\BitmapLogo_NOLayers_F.png">
              <a:extLst>
                <a:ext uri="{FF2B5EF4-FFF2-40B4-BE49-F238E27FC236}">
                  <a16:creationId xmlns:a16="http://schemas.microsoft.com/office/drawing/2014/main" id="{F15D63B7-D6AC-4D16-A3FF-67A9EA8A3FBD}"/>
                </a:ext>
              </a:extLst>
            </p:cNvPr>
            <p:cNvPicPr>
              <a:picLocks noChangeAspect="1" noChangeArrowheads="1"/>
            </p:cNvPicPr>
            <p:nvPr/>
          </p:nvPicPr>
          <p:blipFill>
            <a:blip r:embed="rId3" cstate="print"/>
            <a:srcRect/>
            <a:stretch>
              <a:fillRect/>
            </a:stretch>
          </p:blipFill>
          <p:spPr bwMode="auto">
            <a:xfrm>
              <a:off x="380999" y="6257889"/>
              <a:ext cx="616493" cy="619937"/>
            </a:xfrm>
            <a:prstGeom prst="rect">
              <a:avLst/>
            </a:prstGeom>
            <a:noFill/>
            <a:ln w="9525">
              <a:noFill/>
              <a:miter lim="800000"/>
              <a:headEnd/>
              <a:tailEnd/>
            </a:ln>
          </p:spPr>
        </p:pic>
      </p:grpSp>
      <p:sp>
        <p:nvSpPr>
          <p:cNvPr id="13" name="Slide Number Placeholder 6">
            <a:extLst>
              <a:ext uri="{FF2B5EF4-FFF2-40B4-BE49-F238E27FC236}">
                <a16:creationId xmlns:a16="http://schemas.microsoft.com/office/drawing/2014/main" id="{F1879F59-781A-49BB-BF9A-CCA5B51EF70B}"/>
              </a:ext>
            </a:extLst>
          </p:cNvPr>
          <p:cNvSpPr txBox="1">
            <a:spLocks/>
          </p:cNvSpPr>
          <p:nvPr userDrawn="1"/>
        </p:nvSpPr>
        <p:spPr>
          <a:xfrm>
            <a:off x="8763000" y="635635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2000" dirty="0">
              <a:solidFill>
                <a:schemeClr val="tx1"/>
              </a:solidFill>
            </a:endParaRPr>
          </a:p>
        </p:txBody>
      </p:sp>
      <p:sp>
        <p:nvSpPr>
          <p:cNvPr id="18" name="Rectangle 17">
            <a:extLst>
              <a:ext uri="{FF2B5EF4-FFF2-40B4-BE49-F238E27FC236}">
                <a16:creationId xmlns:a16="http://schemas.microsoft.com/office/drawing/2014/main" id="{6DB8D7F3-969C-475E-B572-7EC9EB537821}"/>
              </a:ext>
            </a:extLst>
          </p:cNvPr>
          <p:cNvSpPr/>
          <p:nvPr userDrawn="1"/>
        </p:nvSpPr>
        <p:spPr>
          <a:xfrm>
            <a:off x="0" y="262753"/>
            <a:ext cx="2765425" cy="416411"/>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ight Triangle 18">
            <a:extLst>
              <a:ext uri="{FF2B5EF4-FFF2-40B4-BE49-F238E27FC236}">
                <a16:creationId xmlns:a16="http://schemas.microsoft.com/office/drawing/2014/main" id="{5DB0C155-8A7C-43CC-9880-AC3AE5A1C484}"/>
              </a:ext>
            </a:extLst>
          </p:cNvPr>
          <p:cNvSpPr/>
          <p:nvPr userDrawn="1"/>
        </p:nvSpPr>
        <p:spPr>
          <a:xfrm>
            <a:off x="2762250" y="261462"/>
            <a:ext cx="457269" cy="417701"/>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5D4ECD3F-7969-485E-B278-53AC0106BB8A}"/>
              </a:ext>
            </a:extLst>
          </p:cNvPr>
          <p:cNvGrpSpPr/>
          <p:nvPr userDrawn="1"/>
        </p:nvGrpSpPr>
        <p:grpSpPr>
          <a:xfrm>
            <a:off x="4707584" y="807282"/>
            <a:ext cx="7484416" cy="444970"/>
            <a:chOff x="4707584" y="910048"/>
            <a:chExt cx="7484416" cy="444970"/>
          </a:xfrm>
          <a:solidFill>
            <a:schemeClr val="accent4">
              <a:lumMod val="40000"/>
              <a:lumOff val="60000"/>
            </a:schemeClr>
          </a:solidFill>
        </p:grpSpPr>
        <p:sp>
          <p:nvSpPr>
            <p:cNvPr id="21" name="Rectangle 20">
              <a:extLst>
                <a:ext uri="{FF2B5EF4-FFF2-40B4-BE49-F238E27FC236}">
                  <a16:creationId xmlns:a16="http://schemas.microsoft.com/office/drawing/2014/main" id="{025E91AE-8319-479A-ADB1-63FB2919E1FE}"/>
                </a:ext>
              </a:extLst>
            </p:cNvPr>
            <p:cNvSpPr/>
            <p:nvPr/>
          </p:nvSpPr>
          <p:spPr>
            <a:xfrm>
              <a:off x="5164853" y="910048"/>
              <a:ext cx="7027147" cy="4449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ight Triangle 21">
              <a:extLst>
                <a:ext uri="{FF2B5EF4-FFF2-40B4-BE49-F238E27FC236}">
                  <a16:creationId xmlns:a16="http://schemas.microsoft.com/office/drawing/2014/main" id="{F552B3A4-7B10-43CC-A171-543453CE49FF}"/>
                </a:ext>
              </a:extLst>
            </p:cNvPr>
            <p:cNvSpPr/>
            <p:nvPr/>
          </p:nvSpPr>
          <p:spPr>
            <a:xfrm rot="10800000">
              <a:off x="4707584" y="910048"/>
              <a:ext cx="457269" cy="44497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hcSlideMaster.Title and ContentHeader">
            <a:extLst>
              <a:ext uri="{FF2B5EF4-FFF2-40B4-BE49-F238E27FC236}">
                <a16:creationId xmlns:a16="http://schemas.microsoft.com/office/drawing/2014/main" id="{935B9966-9F10-34D3-B98C-E010585E9047}"/>
              </a:ext>
            </a:extLst>
          </p:cNvPr>
          <p:cNvSpPr txBox="1"/>
          <p:nvPr userDrawn="1"/>
        </p:nvSpPr>
        <p:spPr>
          <a:xfrm>
            <a:off x="0" y="0"/>
            <a:ext cx="12192000" cy="369332"/>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3607707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TITUS">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367172BC-940E-4A2E-8CD8-C0B883DE9C6B}"/>
              </a:ext>
            </a:extLst>
          </p:cNvPr>
          <p:cNvSpPr txBox="1"/>
          <p:nvPr userDrawn="1"/>
        </p:nvSpPr>
        <p:spPr>
          <a:xfrm>
            <a:off x="1" y="3483"/>
            <a:ext cx="12217051" cy="805955"/>
          </a:xfrm>
          <a:prstGeom prst="rect">
            <a:avLst/>
          </a:prstGeom>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p:spPr>
        <p:txBody>
          <a:bodyPr wrap="square" rtlCol="0">
            <a:spAutoFit/>
          </a:bodyPr>
          <a:lstStyle/>
          <a:p>
            <a:endParaRPr lang="en-US" sz="4400" b="1" dirty="0">
              <a:solidFill>
                <a:srgbClr val="0BC564"/>
              </a:solidFill>
              <a:latin typeface="Sitka Subheading" panose="02000505000000020004" pitchFamily="2" charset="0"/>
            </a:endParaRPr>
          </a:p>
        </p:txBody>
      </p:sp>
      <p:sp>
        <p:nvSpPr>
          <p:cNvPr id="3" name="Content Placeholder 2"/>
          <p:cNvSpPr>
            <a:spLocks noGrp="1"/>
          </p:cNvSpPr>
          <p:nvPr>
            <p:ph idx="1"/>
          </p:nvPr>
        </p:nvSpPr>
        <p:spPr>
          <a:xfrm>
            <a:off x="505332" y="1334133"/>
            <a:ext cx="10962967" cy="4351338"/>
          </a:xfrm>
        </p:spPr>
        <p:txBody>
          <a:bodyPr/>
          <a:lstStyle>
            <a:lvl1pPr marL="341313" indent="-341313">
              <a:buClr>
                <a:schemeClr val="accent4">
                  <a:lumMod val="75000"/>
                </a:schemeClr>
              </a:buClr>
              <a:buFont typeface="Wingdings" panose="05000000000000000000" pitchFamily="2" charset="2"/>
              <a:buChar char="Ø"/>
              <a:defRPr sz="2400"/>
            </a:lvl1pPr>
            <a:lvl2pPr marL="742950" indent="-285750">
              <a:buClr>
                <a:srgbClr val="00B050"/>
              </a:buClr>
              <a:buSzPct val="88000"/>
              <a:buFont typeface="Wingdings" panose="05000000000000000000" pitchFamily="2" charset="2"/>
              <a:buChar char="v"/>
              <a:defRPr sz="2000">
                <a:solidFill>
                  <a:srgbClr val="0070C0"/>
                </a:solidFill>
              </a:defRPr>
            </a:lvl2pPr>
            <a:lvl3pPr>
              <a:defRPr sz="1800"/>
            </a:lvl3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B1FBA00-CEC0-FF45-A57B-8470651015F1}" type="datetimeFigureOut">
              <a:rPr lang="en-US" smtClean="0"/>
              <a:t>5/5/25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C91C77-9858-7D47-A426-16DA4062646D}" type="slidenum">
              <a:rPr lang="en-US" smtClean="0"/>
              <a:t>‹#›</a:t>
            </a:fld>
            <a:endParaRPr lang="en-US"/>
          </a:p>
        </p:txBody>
      </p:sp>
      <p:grpSp>
        <p:nvGrpSpPr>
          <p:cNvPr id="8" name="Group 7">
            <a:extLst>
              <a:ext uri="{FF2B5EF4-FFF2-40B4-BE49-F238E27FC236}">
                <a16:creationId xmlns:a16="http://schemas.microsoft.com/office/drawing/2014/main" id="{A6FE884D-58A3-4184-AB17-66534DCC4DB6}"/>
              </a:ext>
            </a:extLst>
          </p:cNvPr>
          <p:cNvGrpSpPr/>
          <p:nvPr userDrawn="1"/>
        </p:nvGrpSpPr>
        <p:grpSpPr>
          <a:xfrm>
            <a:off x="0" y="6243697"/>
            <a:ext cx="12192000" cy="653979"/>
            <a:chOff x="0" y="6243697"/>
            <a:chExt cx="12192000" cy="653979"/>
          </a:xfrm>
        </p:grpSpPr>
        <p:sp>
          <p:nvSpPr>
            <p:cNvPr id="9" name="Rectangle 8">
              <a:extLst>
                <a:ext uri="{FF2B5EF4-FFF2-40B4-BE49-F238E27FC236}">
                  <a16:creationId xmlns:a16="http://schemas.microsoft.com/office/drawing/2014/main" id="{CB81B90C-32BC-4424-9FC3-8820F4F831FD}"/>
                </a:ext>
              </a:extLst>
            </p:cNvPr>
            <p:cNvSpPr/>
            <p:nvPr/>
          </p:nvSpPr>
          <p:spPr>
            <a:xfrm>
              <a:off x="0" y="6243697"/>
              <a:ext cx="12192000" cy="653979"/>
            </a:xfrm>
            <a:prstGeom prst="rect">
              <a:avLst/>
            </a:prstGeom>
            <a:gradFill>
              <a:gsLst>
                <a:gs pos="0">
                  <a:schemeClr val="accent1">
                    <a:lumMod val="5000"/>
                    <a:lumOff val="95000"/>
                  </a:schemeClr>
                </a:gs>
                <a:gs pos="100000">
                  <a:srgbClr val="CFAECF"/>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D1D30BB6-D616-40CE-B2FB-BBE33F3A23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8326" y="6272178"/>
              <a:ext cx="2200675" cy="547540"/>
            </a:xfrm>
            <a:prstGeom prst="rect">
              <a:avLst/>
            </a:prstGeom>
          </p:spPr>
        </p:pic>
        <p:sp>
          <p:nvSpPr>
            <p:cNvPr id="11" name="Rectangle 10">
              <a:extLst>
                <a:ext uri="{FF2B5EF4-FFF2-40B4-BE49-F238E27FC236}">
                  <a16:creationId xmlns:a16="http://schemas.microsoft.com/office/drawing/2014/main" id="{B1D12693-52E7-4A60-B43B-D0DFA28FF4B8}"/>
                </a:ext>
              </a:extLst>
            </p:cNvPr>
            <p:cNvSpPr/>
            <p:nvPr/>
          </p:nvSpPr>
          <p:spPr>
            <a:xfrm>
              <a:off x="3640136" y="6470393"/>
              <a:ext cx="4693357" cy="230832"/>
            </a:xfrm>
            <a:prstGeom prst="rect">
              <a:avLst/>
            </a:prstGeom>
            <a:noFill/>
          </p:spPr>
          <p:txBody>
            <a:bodyPr wrap="square" lIns="91440" tIns="45720" rIns="91440" bIns="45720">
              <a:spAutoFit/>
            </a:bodyPr>
            <a:lstStyle/>
            <a:p>
              <a:pPr algn="ctr"/>
              <a:r>
                <a:rPr lang="en-US" sz="900" b="0" i="1" dirty="0">
                  <a:ln w="0"/>
                  <a:solidFill>
                    <a:schemeClr val="accent1"/>
                  </a:solidFill>
                  <a:effectLst/>
                  <a:latin typeface="Arial" panose="020B0604020202020204" pitchFamily="34" charset="0"/>
                  <a:cs typeface="Arial" panose="020B0604020202020204" pitchFamily="34" charset="0"/>
                </a:rPr>
                <a:t>Where Materials Begin and Society Benefits</a:t>
              </a:r>
            </a:p>
          </p:txBody>
        </p:sp>
        <p:pic>
          <p:nvPicPr>
            <p:cNvPr id="12" name="Picture 6" descr="G:\Apodaca Work Current\NSF logo\NEW NSF Logo Design\Final\BitmapLogo_NOLayers_F.png">
              <a:extLst>
                <a:ext uri="{FF2B5EF4-FFF2-40B4-BE49-F238E27FC236}">
                  <a16:creationId xmlns:a16="http://schemas.microsoft.com/office/drawing/2014/main" id="{F15D63B7-D6AC-4D16-A3FF-67A9EA8A3FBD}"/>
                </a:ext>
              </a:extLst>
            </p:cNvPr>
            <p:cNvPicPr>
              <a:picLocks noChangeAspect="1" noChangeArrowheads="1"/>
            </p:cNvPicPr>
            <p:nvPr/>
          </p:nvPicPr>
          <p:blipFill>
            <a:blip r:embed="rId3" cstate="print"/>
            <a:srcRect/>
            <a:stretch>
              <a:fillRect/>
            </a:stretch>
          </p:blipFill>
          <p:spPr bwMode="auto">
            <a:xfrm>
              <a:off x="380999" y="6257889"/>
              <a:ext cx="616493" cy="619937"/>
            </a:xfrm>
            <a:prstGeom prst="rect">
              <a:avLst/>
            </a:prstGeom>
            <a:noFill/>
            <a:ln w="9525">
              <a:noFill/>
              <a:miter lim="800000"/>
              <a:headEnd/>
              <a:tailEnd/>
            </a:ln>
          </p:spPr>
        </p:pic>
      </p:grpSp>
      <p:sp>
        <p:nvSpPr>
          <p:cNvPr id="13" name="Slide Number Placeholder 6">
            <a:extLst>
              <a:ext uri="{FF2B5EF4-FFF2-40B4-BE49-F238E27FC236}">
                <a16:creationId xmlns:a16="http://schemas.microsoft.com/office/drawing/2014/main" id="{F1879F59-781A-49BB-BF9A-CCA5B51EF70B}"/>
              </a:ext>
            </a:extLst>
          </p:cNvPr>
          <p:cNvSpPr txBox="1">
            <a:spLocks/>
          </p:cNvSpPr>
          <p:nvPr userDrawn="1"/>
        </p:nvSpPr>
        <p:spPr>
          <a:xfrm>
            <a:off x="8763000" y="635635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2000" dirty="0">
              <a:solidFill>
                <a:schemeClr val="tx1"/>
              </a:solidFill>
            </a:endParaRPr>
          </a:p>
        </p:txBody>
      </p:sp>
      <p:sp>
        <p:nvSpPr>
          <p:cNvPr id="18" name="Rectangle 17">
            <a:extLst>
              <a:ext uri="{FF2B5EF4-FFF2-40B4-BE49-F238E27FC236}">
                <a16:creationId xmlns:a16="http://schemas.microsoft.com/office/drawing/2014/main" id="{6DB8D7F3-969C-475E-B572-7EC9EB537821}"/>
              </a:ext>
            </a:extLst>
          </p:cNvPr>
          <p:cNvSpPr/>
          <p:nvPr userDrawn="1"/>
        </p:nvSpPr>
        <p:spPr>
          <a:xfrm>
            <a:off x="0" y="262753"/>
            <a:ext cx="2765425" cy="416411"/>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ight Triangle 18">
            <a:extLst>
              <a:ext uri="{FF2B5EF4-FFF2-40B4-BE49-F238E27FC236}">
                <a16:creationId xmlns:a16="http://schemas.microsoft.com/office/drawing/2014/main" id="{5DB0C155-8A7C-43CC-9880-AC3AE5A1C484}"/>
              </a:ext>
            </a:extLst>
          </p:cNvPr>
          <p:cNvSpPr/>
          <p:nvPr userDrawn="1"/>
        </p:nvSpPr>
        <p:spPr>
          <a:xfrm>
            <a:off x="2762250" y="261462"/>
            <a:ext cx="457269" cy="417701"/>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5D4ECD3F-7969-485E-B278-53AC0106BB8A}"/>
              </a:ext>
            </a:extLst>
          </p:cNvPr>
          <p:cNvGrpSpPr/>
          <p:nvPr userDrawn="1"/>
        </p:nvGrpSpPr>
        <p:grpSpPr>
          <a:xfrm>
            <a:off x="4707584" y="807282"/>
            <a:ext cx="7484416" cy="444970"/>
            <a:chOff x="4707584" y="910048"/>
            <a:chExt cx="7484416" cy="444970"/>
          </a:xfrm>
          <a:solidFill>
            <a:schemeClr val="accent4">
              <a:lumMod val="40000"/>
              <a:lumOff val="60000"/>
            </a:schemeClr>
          </a:solidFill>
        </p:grpSpPr>
        <p:sp>
          <p:nvSpPr>
            <p:cNvPr id="21" name="Rectangle 20">
              <a:extLst>
                <a:ext uri="{FF2B5EF4-FFF2-40B4-BE49-F238E27FC236}">
                  <a16:creationId xmlns:a16="http://schemas.microsoft.com/office/drawing/2014/main" id="{025E91AE-8319-479A-ADB1-63FB2919E1FE}"/>
                </a:ext>
              </a:extLst>
            </p:cNvPr>
            <p:cNvSpPr/>
            <p:nvPr/>
          </p:nvSpPr>
          <p:spPr>
            <a:xfrm>
              <a:off x="5164853" y="910048"/>
              <a:ext cx="7027147" cy="4449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ight Triangle 21">
              <a:extLst>
                <a:ext uri="{FF2B5EF4-FFF2-40B4-BE49-F238E27FC236}">
                  <a16:creationId xmlns:a16="http://schemas.microsoft.com/office/drawing/2014/main" id="{F552B3A4-7B10-43CC-A171-543453CE49FF}"/>
                </a:ext>
              </a:extLst>
            </p:cNvPr>
            <p:cNvSpPr/>
            <p:nvPr/>
          </p:nvSpPr>
          <p:spPr>
            <a:xfrm rot="10800000">
              <a:off x="4707584" y="910048"/>
              <a:ext cx="457269" cy="44497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83907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4515" y="152008"/>
            <a:ext cx="10962967" cy="566719"/>
          </a:xfrm>
        </p:spPr>
        <p:txBody>
          <a:bodyPr>
            <a:normAutofit/>
          </a:bodyPr>
          <a:lstStyle>
            <a:lvl1pPr algn="ctr">
              <a:defRPr sz="2800" b="0">
                <a:solidFill>
                  <a:srgbClr val="C00000"/>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614514" y="1211301"/>
            <a:ext cx="10962967" cy="4351338"/>
          </a:xfrm>
        </p:spPr>
        <p:txBody>
          <a:bodyPr/>
          <a:lstStyle>
            <a:lvl1pPr marL="341313" indent="-341313">
              <a:buClr>
                <a:schemeClr val="accent4">
                  <a:lumMod val="75000"/>
                </a:schemeClr>
              </a:buClr>
              <a:buFont typeface="Wingdings" panose="05000000000000000000" pitchFamily="2" charset="2"/>
              <a:buChar char="Ø"/>
              <a:defRPr sz="2400"/>
            </a:lvl1pPr>
            <a:lvl2pPr marL="742950" indent="-285750">
              <a:buClr>
                <a:srgbClr val="00B050"/>
              </a:buClr>
              <a:buSzPct val="88000"/>
              <a:buFont typeface="Wingdings" panose="05000000000000000000" pitchFamily="2" charset="2"/>
              <a:buChar char="v"/>
              <a:defRPr sz="2000">
                <a:solidFill>
                  <a:srgbClr val="0070C0"/>
                </a:solidFill>
              </a:defRPr>
            </a:lvl2pPr>
            <a:lvl3pPr>
              <a:defRPr sz="1800"/>
            </a:lvl3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B1FBA00-CEC0-FF45-A57B-8470651015F1}" type="datetimeFigureOut">
              <a:rPr lang="en-US" smtClean="0"/>
              <a:t>5/5/25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C91C77-9858-7D47-A426-16DA4062646D}" type="slidenum">
              <a:rPr lang="en-US" smtClean="0"/>
              <a:t>‹#›</a:t>
            </a:fld>
            <a:endParaRPr lang="en-US"/>
          </a:p>
        </p:txBody>
      </p:sp>
      <p:grpSp>
        <p:nvGrpSpPr>
          <p:cNvPr id="8" name="Group 7">
            <a:extLst>
              <a:ext uri="{FF2B5EF4-FFF2-40B4-BE49-F238E27FC236}">
                <a16:creationId xmlns:a16="http://schemas.microsoft.com/office/drawing/2014/main" id="{A6FE884D-58A3-4184-AB17-66534DCC4DB6}"/>
              </a:ext>
            </a:extLst>
          </p:cNvPr>
          <p:cNvGrpSpPr/>
          <p:nvPr userDrawn="1"/>
        </p:nvGrpSpPr>
        <p:grpSpPr>
          <a:xfrm>
            <a:off x="0" y="6163799"/>
            <a:ext cx="12192000" cy="733878"/>
            <a:chOff x="0" y="6163799"/>
            <a:chExt cx="12192000" cy="733878"/>
          </a:xfrm>
        </p:grpSpPr>
        <p:sp>
          <p:nvSpPr>
            <p:cNvPr id="9" name="Rectangle 8">
              <a:extLst>
                <a:ext uri="{FF2B5EF4-FFF2-40B4-BE49-F238E27FC236}">
                  <a16:creationId xmlns:a16="http://schemas.microsoft.com/office/drawing/2014/main" id="{CB81B90C-32BC-4424-9FC3-8820F4F831FD}"/>
                </a:ext>
              </a:extLst>
            </p:cNvPr>
            <p:cNvSpPr/>
            <p:nvPr/>
          </p:nvSpPr>
          <p:spPr>
            <a:xfrm>
              <a:off x="0" y="6163799"/>
              <a:ext cx="12192000" cy="733878"/>
            </a:xfrm>
            <a:prstGeom prst="rect">
              <a:avLst/>
            </a:prstGeom>
            <a:gradFill>
              <a:gsLst>
                <a:gs pos="0">
                  <a:schemeClr val="accent1">
                    <a:lumMod val="5000"/>
                    <a:lumOff val="95000"/>
                  </a:schemeClr>
                </a:gs>
                <a:gs pos="100000">
                  <a:srgbClr val="CFAECF"/>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D1D30BB6-D616-40CE-B2FB-BBE33F3A23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4694" y="6201502"/>
              <a:ext cx="2445810" cy="608531"/>
            </a:xfrm>
            <a:prstGeom prst="rect">
              <a:avLst/>
            </a:prstGeom>
          </p:spPr>
        </p:pic>
        <p:sp>
          <p:nvSpPr>
            <p:cNvPr id="11" name="Rectangle 10">
              <a:extLst>
                <a:ext uri="{FF2B5EF4-FFF2-40B4-BE49-F238E27FC236}">
                  <a16:creationId xmlns:a16="http://schemas.microsoft.com/office/drawing/2014/main" id="{B1D12693-52E7-4A60-B43B-D0DFA28FF4B8}"/>
                </a:ext>
              </a:extLst>
            </p:cNvPr>
            <p:cNvSpPr/>
            <p:nvPr/>
          </p:nvSpPr>
          <p:spPr>
            <a:xfrm>
              <a:off x="3921219" y="6374350"/>
              <a:ext cx="4693357" cy="369332"/>
            </a:xfrm>
            <a:prstGeom prst="rect">
              <a:avLst/>
            </a:prstGeom>
            <a:noFill/>
          </p:spPr>
          <p:txBody>
            <a:bodyPr wrap="square" lIns="91440" tIns="45720" rIns="91440" bIns="45720">
              <a:spAutoFit/>
            </a:bodyPr>
            <a:lstStyle/>
            <a:p>
              <a:pPr algn="ctr"/>
              <a:r>
                <a:rPr lang="en-US" b="1"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Where Materials Begin &amp; Society Benefits</a:t>
              </a:r>
            </a:p>
          </p:txBody>
        </p:sp>
        <p:pic>
          <p:nvPicPr>
            <p:cNvPr id="12" name="Picture 6" descr="G:\Apodaca Work Current\NSF logo\NEW NSF Logo Design\Final\BitmapLogo_NOLayers_F.png">
              <a:extLst>
                <a:ext uri="{FF2B5EF4-FFF2-40B4-BE49-F238E27FC236}">
                  <a16:creationId xmlns:a16="http://schemas.microsoft.com/office/drawing/2014/main" id="{F15D63B7-D6AC-4D16-A3FF-67A9EA8A3FBD}"/>
                </a:ext>
              </a:extLst>
            </p:cNvPr>
            <p:cNvPicPr>
              <a:picLocks noChangeAspect="1" noChangeArrowheads="1"/>
            </p:cNvPicPr>
            <p:nvPr/>
          </p:nvPicPr>
          <p:blipFill>
            <a:blip r:embed="rId3" cstate="print"/>
            <a:srcRect/>
            <a:stretch>
              <a:fillRect/>
            </a:stretch>
          </p:blipFill>
          <p:spPr bwMode="auto">
            <a:xfrm>
              <a:off x="350381" y="6201502"/>
              <a:ext cx="647112" cy="650727"/>
            </a:xfrm>
            <a:prstGeom prst="rect">
              <a:avLst/>
            </a:prstGeom>
            <a:noFill/>
            <a:ln w="9525">
              <a:noFill/>
              <a:miter lim="800000"/>
              <a:headEnd/>
              <a:tailEnd/>
            </a:ln>
          </p:spPr>
        </p:pic>
      </p:grpSp>
      <p:sp>
        <p:nvSpPr>
          <p:cNvPr id="13" name="Slide Number Placeholder 6">
            <a:extLst>
              <a:ext uri="{FF2B5EF4-FFF2-40B4-BE49-F238E27FC236}">
                <a16:creationId xmlns:a16="http://schemas.microsoft.com/office/drawing/2014/main" id="{F1879F59-781A-49BB-BF9A-CCA5B51EF70B}"/>
              </a:ext>
            </a:extLst>
          </p:cNvPr>
          <p:cNvSpPr txBox="1">
            <a:spLocks/>
          </p:cNvSpPr>
          <p:nvPr userDrawn="1"/>
        </p:nvSpPr>
        <p:spPr>
          <a:xfrm>
            <a:off x="8763000" y="635635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B52E7C3-15CD-4B7F-B5C0-8618139B0E1C}" type="slidenum">
              <a:rPr lang="en-US" sz="2000" smtClean="0">
                <a:solidFill>
                  <a:schemeClr val="tx1"/>
                </a:solidFill>
              </a:rPr>
              <a:t>‹#›</a:t>
            </a:fld>
            <a:endParaRPr lang="en-US" sz="2000" dirty="0">
              <a:solidFill>
                <a:schemeClr val="tx1"/>
              </a:solidFill>
            </a:endParaRPr>
          </a:p>
        </p:txBody>
      </p:sp>
      <p:sp>
        <p:nvSpPr>
          <p:cNvPr id="15" name="TextBox 14">
            <a:extLst>
              <a:ext uri="{FF2B5EF4-FFF2-40B4-BE49-F238E27FC236}">
                <a16:creationId xmlns:a16="http://schemas.microsoft.com/office/drawing/2014/main" id="{DC6F2311-A370-47F6-8671-AADFADC6F053}"/>
              </a:ext>
            </a:extLst>
          </p:cNvPr>
          <p:cNvSpPr txBox="1"/>
          <p:nvPr userDrawn="1"/>
        </p:nvSpPr>
        <p:spPr>
          <a:xfrm>
            <a:off x="25052" y="-3562"/>
            <a:ext cx="12192000" cy="131031"/>
          </a:xfrm>
          <a:prstGeom prst="rect">
            <a:avLst/>
          </a:prstGeom>
          <a:gradFill>
            <a:gsLst>
              <a:gs pos="0">
                <a:schemeClr val="accent6"/>
              </a:gs>
              <a:gs pos="35000">
                <a:schemeClr val="accent1">
                  <a:lumMod val="0"/>
                  <a:lumOff val="100000"/>
                </a:schemeClr>
              </a:gs>
              <a:gs pos="100000">
                <a:schemeClr val="accent1">
                  <a:lumMod val="100000"/>
                </a:schemeClr>
              </a:gs>
            </a:gsLst>
            <a:path path="circle">
              <a:fillToRect l="50000" t="-80000" r="50000" b="180000"/>
            </a:path>
          </a:gradFill>
        </p:spPr>
        <p:txBody>
          <a:bodyPr wrap="square" rtlCol="0">
            <a:spAutoFit/>
          </a:bodyPr>
          <a:lstStyle/>
          <a:p>
            <a:endParaRPr lang="en-US" sz="400" dirty="0"/>
          </a:p>
        </p:txBody>
      </p:sp>
      <p:sp>
        <p:nvSpPr>
          <p:cNvPr id="7" name="hcSlideMaster.1_Title and ContentHeader">
            <a:extLst>
              <a:ext uri="{FF2B5EF4-FFF2-40B4-BE49-F238E27FC236}">
                <a16:creationId xmlns:a16="http://schemas.microsoft.com/office/drawing/2014/main" id="{0F10F7D9-9545-70EC-36A7-C1567C3AB29E}"/>
              </a:ext>
            </a:extLst>
          </p:cNvPr>
          <p:cNvSpPr txBox="1"/>
          <p:nvPr userDrawn="1"/>
        </p:nvSpPr>
        <p:spPr>
          <a:xfrm>
            <a:off x="0" y="0"/>
            <a:ext cx="12192000" cy="369332"/>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59430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1FBA00-CEC0-FF45-A57B-8470651015F1}" type="datetimeFigureOut">
              <a:rPr lang="en-US" smtClean="0"/>
              <a:t>5/5/25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C91C77-9858-7D47-A426-16DA4062646D}" type="slidenum">
              <a:rPr lang="en-US" smtClean="0"/>
              <a:t>‹#›</a:t>
            </a:fld>
            <a:endParaRPr lang="en-US"/>
          </a:p>
        </p:txBody>
      </p:sp>
      <p:sp>
        <p:nvSpPr>
          <p:cNvPr id="5" name="hcSlideMaster.BlankHeader">
            <a:extLst>
              <a:ext uri="{FF2B5EF4-FFF2-40B4-BE49-F238E27FC236}">
                <a16:creationId xmlns:a16="http://schemas.microsoft.com/office/drawing/2014/main" id="{F41EB265-4203-FF1B-9937-8E54D3A8607C}"/>
              </a:ext>
            </a:extLst>
          </p:cNvPr>
          <p:cNvSpPr txBox="1"/>
          <p:nvPr userDrawn="1"/>
        </p:nvSpPr>
        <p:spPr>
          <a:xfrm>
            <a:off x="0" y="0"/>
            <a:ext cx="12192000" cy="369332"/>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5931807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1FBA00-CEC0-FF45-A57B-8470651015F1}" type="datetimeFigureOut">
              <a:rPr lang="en-US" smtClean="0"/>
              <a:t>5/5/25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C91C77-9858-7D47-A426-16DA4062646D}" type="slidenum">
              <a:rPr lang="en-US" smtClean="0"/>
              <a:t>‹#›</a:t>
            </a:fld>
            <a:endParaRPr lang="en-US"/>
          </a:p>
        </p:txBody>
      </p:sp>
    </p:spTree>
    <p:extLst>
      <p:ext uri="{BB962C8B-B14F-4D97-AF65-F5344CB8AC3E}">
        <p14:creationId xmlns:p14="http://schemas.microsoft.com/office/powerpoint/2010/main" val="15846327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85" r:id="rId3"/>
    <p:sldLayoutId id="2147483684" r:id="rId4"/>
    <p:sldLayoutId id="2147483679"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F59F56C-CEF7-F252-EC1B-9B65C3815178}"/>
              </a:ext>
            </a:extLst>
          </p:cNvPr>
          <p:cNvSpPr txBox="1">
            <a:spLocks/>
          </p:cNvSpPr>
          <p:nvPr/>
        </p:nvSpPr>
        <p:spPr>
          <a:xfrm>
            <a:off x="3818375" y="151087"/>
            <a:ext cx="7759108" cy="566719"/>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000" b="1" dirty="0">
                <a:solidFill>
                  <a:srgbClr val="C00000"/>
                </a:solidFill>
                <a:latin typeface="Arial" panose="020B0604020202020204" pitchFamily="34" charset="0"/>
                <a:cs typeface="Arial" panose="020B0604020202020204" pitchFamily="34" charset="0"/>
              </a:rPr>
              <a:t>Large exciton binding energy in a bulk van der Waals magnet from quasi-1D electronic localization</a:t>
            </a:r>
          </a:p>
        </p:txBody>
      </p:sp>
      <p:sp>
        <p:nvSpPr>
          <p:cNvPr id="9" name="TextBox 8">
            <a:extLst>
              <a:ext uri="{FF2B5EF4-FFF2-40B4-BE49-F238E27FC236}">
                <a16:creationId xmlns:a16="http://schemas.microsoft.com/office/drawing/2014/main" id="{7AC7D99B-1EFC-61F2-9703-F085A3591D9E}"/>
              </a:ext>
            </a:extLst>
          </p:cNvPr>
          <p:cNvSpPr txBox="1"/>
          <p:nvPr/>
        </p:nvSpPr>
        <p:spPr>
          <a:xfrm>
            <a:off x="121187" y="184666"/>
            <a:ext cx="2808361" cy="553998"/>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University of Michigan MRSEC </a:t>
            </a:r>
          </a:p>
          <a:p>
            <a:r>
              <a:rPr lang="en-US" sz="1400" b="1" dirty="0">
                <a:latin typeface="Arial" panose="020B0604020202020204" pitchFamily="34" charset="0"/>
                <a:cs typeface="Arial" panose="020B0604020202020204" pitchFamily="34" charset="0"/>
              </a:rPr>
              <a:t>DMR-2309029</a:t>
            </a:r>
            <a:r>
              <a:rPr lang="en-US" sz="1600" b="1" dirty="0">
                <a:latin typeface="Arial" panose="020B0604020202020204" pitchFamily="34" charset="0"/>
                <a:cs typeface="Arial" panose="020B0604020202020204" pitchFamily="34" charset="0"/>
              </a:rPr>
              <a:t>	</a:t>
            </a:r>
          </a:p>
        </p:txBody>
      </p:sp>
      <p:sp>
        <p:nvSpPr>
          <p:cNvPr id="10" name="TextBox 9">
            <a:extLst>
              <a:ext uri="{FF2B5EF4-FFF2-40B4-BE49-F238E27FC236}">
                <a16:creationId xmlns:a16="http://schemas.microsoft.com/office/drawing/2014/main" id="{A3FA201F-7E38-222E-3666-0F5295187A8C}"/>
              </a:ext>
            </a:extLst>
          </p:cNvPr>
          <p:cNvSpPr txBox="1"/>
          <p:nvPr/>
        </p:nvSpPr>
        <p:spPr>
          <a:xfrm>
            <a:off x="5622123" y="706656"/>
            <a:ext cx="6478930" cy="954107"/>
          </a:xfrm>
          <a:prstGeom prst="rect">
            <a:avLst/>
          </a:prstGeom>
          <a:noFill/>
        </p:spPr>
        <p:txBody>
          <a:bodyPr wrap="square" rtlCol="0">
            <a:spAutoFit/>
          </a:bodyPr>
          <a:lstStyle/>
          <a:p>
            <a:r>
              <a:rPr lang="en-US" sz="800" b="1" dirty="0">
                <a:latin typeface="Arial" panose="020B0604020202020204" pitchFamily="34" charset="0"/>
                <a:cs typeface="Arial" panose="020B0604020202020204" pitchFamily="34" charset="0"/>
              </a:rPr>
              <a:t>Shane </a:t>
            </a:r>
            <a:r>
              <a:rPr lang="en-US" sz="800" b="1" dirty="0" err="1">
                <a:latin typeface="Arial" panose="020B0604020202020204" pitchFamily="34" charset="0"/>
                <a:cs typeface="Arial" panose="020B0604020202020204" pitchFamily="34" charset="0"/>
              </a:rPr>
              <a:t>Smolenski</a:t>
            </a:r>
            <a:r>
              <a:rPr lang="en-US" sz="800" b="1" dirty="0">
                <a:latin typeface="Arial" panose="020B0604020202020204" pitchFamily="34" charset="0"/>
                <a:cs typeface="Arial" panose="020B0604020202020204" pitchFamily="34" charset="0"/>
              </a:rPr>
              <a:t> </a:t>
            </a:r>
            <a:r>
              <a:rPr lang="en-US" sz="800" baseline="30000" dirty="0">
                <a:latin typeface="Arial" panose="020B0604020202020204" pitchFamily="34" charset="0"/>
                <a:cs typeface="Arial" panose="020B0604020202020204" pitchFamily="34" charset="0"/>
              </a:rPr>
              <a:t>1</a:t>
            </a:r>
            <a:r>
              <a:rPr lang="en-US" sz="800" dirty="0">
                <a:latin typeface="Arial" panose="020B0604020202020204" pitchFamily="34" charset="0"/>
                <a:cs typeface="Arial" panose="020B0604020202020204" pitchFamily="34" charset="0"/>
              </a:rPr>
              <a:t>, </a:t>
            </a:r>
            <a:r>
              <a:rPr lang="en-US" sz="800" b="1" dirty="0">
                <a:latin typeface="Arial" panose="020B0604020202020204" pitchFamily="34" charset="0"/>
                <a:cs typeface="Arial" panose="020B0604020202020204" pitchFamily="34" charset="0"/>
              </a:rPr>
              <a:t>Ming Wen</a:t>
            </a:r>
            <a:r>
              <a:rPr lang="en-US" sz="800" baseline="30000" dirty="0">
                <a:latin typeface="Arial" panose="020B0604020202020204" pitchFamily="34" charset="0"/>
                <a:cs typeface="Arial" panose="020B0604020202020204" pitchFamily="34" charset="0"/>
              </a:rPr>
              <a:t>2</a:t>
            </a:r>
            <a:r>
              <a:rPr lang="en-US" sz="800" dirty="0">
                <a:latin typeface="Arial" panose="020B0604020202020204" pitchFamily="34" charset="0"/>
                <a:cs typeface="Arial" panose="020B0604020202020204" pitchFamily="34" charset="0"/>
              </a:rPr>
              <a:t>, </a:t>
            </a:r>
            <a:r>
              <a:rPr lang="en-US" sz="800" dirty="0" err="1">
                <a:latin typeface="Arial" panose="020B0604020202020204" pitchFamily="34" charset="0"/>
                <a:cs typeface="Arial" panose="020B0604020202020204" pitchFamily="34" charset="0"/>
              </a:rPr>
              <a:t>Qiuyang</a:t>
            </a:r>
            <a:r>
              <a:rPr lang="en-US" sz="800" dirty="0">
                <a:latin typeface="Arial" panose="020B0604020202020204" pitchFamily="34" charset="0"/>
                <a:cs typeface="Arial" panose="020B0604020202020204" pitchFamily="34" charset="0"/>
              </a:rPr>
              <a:t> Li</a:t>
            </a:r>
            <a:r>
              <a:rPr lang="en-US" sz="800" baseline="30000" dirty="0">
                <a:latin typeface="Arial" panose="020B0604020202020204" pitchFamily="34" charset="0"/>
                <a:cs typeface="Arial" panose="020B0604020202020204" pitchFamily="34" charset="0"/>
              </a:rPr>
              <a:t>1</a:t>
            </a:r>
            <a:r>
              <a:rPr lang="en-US" sz="800" dirty="0">
                <a:latin typeface="Arial" panose="020B0604020202020204" pitchFamily="34" charset="0"/>
                <a:cs typeface="Arial" panose="020B0604020202020204" pitchFamily="34" charset="0"/>
              </a:rPr>
              <a:t>, Eoghan Downey</a:t>
            </a:r>
            <a:r>
              <a:rPr lang="en-US" sz="800" baseline="30000" dirty="0">
                <a:latin typeface="Arial" panose="020B0604020202020204" pitchFamily="34" charset="0"/>
                <a:cs typeface="Arial" panose="020B0604020202020204" pitchFamily="34" charset="0"/>
              </a:rPr>
              <a:t>1</a:t>
            </a:r>
            <a:r>
              <a:rPr lang="en-US" sz="800" dirty="0">
                <a:latin typeface="Arial" panose="020B0604020202020204" pitchFamily="34" charset="0"/>
                <a:cs typeface="Arial" panose="020B0604020202020204" pitchFamily="34" charset="0"/>
              </a:rPr>
              <a:t>, Adam Alfrey</a:t>
            </a:r>
            <a:r>
              <a:rPr lang="en-US" sz="800" baseline="30000" dirty="0">
                <a:latin typeface="Arial" panose="020B0604020202020204" pitchFamily="34" charset="0"/>
                <a:cs typeface="Arial" panose="020B0604020202020204" pitchFamily="34" charset="0"/>
              </a:rPr>
              <a:t>3</a:t>
            </a:r>
            <a:r>
              <a:rPr lang="en-US" sz="800" dirty="0">
                <a:latin typeface="Arial" panose="020B0604020202020204" pitchFamily="34" charset="0"/>
                <a:cs typeface="Arial" panose="020B0604020202020204" pitchFamily="34" charset="0"/>
              </a:rPr>
              <a:t>, </a:t>
            </a:r>
            <a:r>
              <a:rPr lang="en-US" sz="800" dirty="0" err="1">
                <a:latin typeface="Arial" panose="020B0604020202020204" pitchFamily="34" charset="0"/>
                <a:cs typeface="Arial" panose="020B0604020202020204" pitchFamily="34" charset="0"/>
              </a:rPr>
              <a:t>Wenhao</a:t>
            </a:r>
            <a:r>
              <a:rPr lang="en-US" sz="800" dirty="0">
                <a:latin typeface="Arial" panose="020B0604020202020204" pitchFamily="34" charset="0"/>
                <a:cs typeface="Arial" panose="020B0604020202020204" pitchFamily="34" charset="0"/>
              </a:rPr>
              <a:t> Liu</a:t>
            </a:r>
            <a:r>
              <a:rPr lang="en-US" sz="800" baseline="30000" dirty="0">
                <a:latin typeface="Arial" panose="020B0604020202020204" pitchFamily="34" charset="0"/>
                <a:cs typeface="Arial" panose="020B0604020202020204" pitchFamily="34" charset="0"/>
              </a:rPr>
              <a:t>4</a:t>
            </a:r>
            <a:r>
              <a:rPr lang="en-US" sz="800" dirty="0">
                <a:latin typeface="Arial" panose="020B0604020202020204" pitchFamily="34" charset="0"/>
                <a:cs typeface="Arial" panose="020B0604020202020204" pitchFamily="34" charset="0"/>
              </a:rPr>
              <a:t>, Aswin L. N. Kondusamy</a:t>
            </a:r>
            <a:r>
              <a:rPr lang="en-US" sz="800" baseline="30000" dirty="0">
                <a:latin typeface="Arial" panose="020B0604020202020204" pitchFamily="34" charset="0"/>
                <a:cs typeface="Arial" panose="020B0604020202020204" pitchFamily="34" charset="0"/>
              </a:rPr>
              <a:t>5</a:t>
            </a:r>
            <a:r>
              <a:rPr lang="en-US" sz="800" dirty="0">
                <a:latin typeface="Arial" panose="020B0604020202020204" pitchFamily="34" charset="0"/>
                <a:cs typeface="Arial" panose="020B0604020202020204" pitchFamily="34" charset="0"/>
              </a:rPr>
              <a:t>, Aaron Bostwick</a:t>
            </a:r>
            <a:r>
              <a:rPr lang="en-US" sz="800" baseline="30000" dirty="0">
                <a:latin typeface="Arial" panose="020B0604020202020204" pitchFamily="34" charset="0"/>
                <a:cs typeface="Arial" panose="020B0604020202020204" pitchFamily="34" charset="0"/>
              </a:rPr>
              <a:t>6</a:t>
            </a:r>
            <a:r>
              <a:rPr lang="en-US" sz="800" dirty="0">
                <a:latin typeface="Arial" panose="020B0604020202020204" pitchFamily="34" charset="0"/>
                <a:cs typeface="Arial" panose="020B0604020202020204" pitchFamily="34" charset="0"/>
              </a:rPr>
              <a:t>, Chris Jozwiak</a:t>
            </a:r>
            <a:r>
              <a:rPr lang="en-US" sz="800" baseline="30000" dirty="0">
                <a:latin typeface="Arial" panose="020B0604020202020204" pitchFamily="34" charset="0"/>
                <a:cs typeface="Arial" panose="020B0604020202020204" pitchFamily="34" charset="0"/>
              </a:rPr>
              <a:t>6</a:t>
            </a:r>
            <a:r>
              <a:rPr lang="en-US" sz="800" dirty="0">
                <a:latin typeface="Arial" panose="020B0604020202020204" pitchFamily="34" charset="0"/>
                <a:cs typeface="Arial" panose="020B0604020202020204" pitchFamily="34" charset="0"/>
              </a:rPr>
              <a:t>,Eli Rotenberg</a:t>
            </a:r>
            <a:r>
              <a:rPr lang="en-US" sz="800" baseline="30000" dirty="0">
                <a:latin typeface="Arial" panose="020B0604020202020204" pitchFamily="34" charset="0"/>
                <a:cs typeface="Arial" panose="020B0604020202020204" pitchFamily="34" charset="0"/>
              </a:rPr>
              <a:t>6</a:t>
            </a:r>
            <a:r>
              <a:rPr lang="en-US" sz="800" dirty="0">
                <a:latin typeface="Arial" panose="020B0604020202020204" pitchFamily="34" charset="0"/>
                <a:cs typeface="Arial" panose="020B0604020202020204" pitchFamily="34" charset="0"/>
              </a:rPr>
              <a:t>, </a:t>
            </a:r>
            <a:r>
              <a:rPr lang="en-US" sz="800" b="1" dirty="0" err="1">
                <a:latin typeface="Arial" panose="020B0604020202020204" pitchFamily="34" charset="0"/>
                <a:cs typeface="Arial" panose="020B0604020202020204" pitchFamily="34" charset="0"/>
              </a:rPr>
              <a:t>Liuyan</a:t>
            </a:r>
            <a:r>
              <a:rPr lang="en-US" sz="800" b="1" dirty="0">
                <a:latin typeface="Arial" panose="020B0604020202020204" pitchFamily="34" charset="0"/>
                <a:cs typeface="Arial" panose="020B0604020202020204" pitchFamily="34" charset="0"/>
              </a:rPr>
              <a:t> Zhao</a:t>
            </a:r>
            <a:r>
              <a:rPr lang="en-US" sz="800" baseline="30000" dirty="0">
                <a:latin typeface="Arial" panose="020B0604020202020204" pitchFamily="34" charset="0"/>
                <a:cs typeface="Arial" panose="020B0604020202020204" pitchFamily="34" charset="0"/>
              </a:rPr>
              <a:t>1</a:t>
            </a:r>
            <a:r>
              <a:rPr lang="en-US" sz="800" dirty="0">
                <a:latin typeface="Arial" panose="020B0604020202020204" pitchFamily="34" charset="0"/>
                <a:cs typeface="Arial" panose="020B0604020202020204" pitchFamily="34" charset="0"/>
              </a:rPr>
              <a:t>, Hui Deng</a:t>
            </a:r>
            <a:r>
              <a:rPr lang="en-US" sz="800" baseline="30000" dirty="0">
                <a:latin typeface="Arial" panose="020B0604020202020204" pitchFamily="34" charset="0"/>
                <a:cs typeface="Arial" panose="020B0604020202020204" pitchFamily="34" charset="0"/>
              </a:rPr>
              <a:t>1</a:t>
            </a:r>
            <a:r>
              <a:rPr lang="en-US" sz="800" dirty="0">
                <a:latin typeface="Arial" panose="020B0604020202020204" pitchFamily="34" charset="0"/>
                <a:cs typeface="Arial" panose="020B0604020202020204" pitchFamily="34" charset="0"/>
              </a:rPr>
              <a:t>, Bing Lv</a:t>
            </a:r>
            <a:r>
              <a:rPr lang="en-US" sz="800" baseline="30000" dirty="0">
                <a:latin typeface="Arial" panose="020B0604020202020204" pitchFamily="34" charset="0"/>
                <a:cs typeface="Arial" panose="020B0604020202020204" pitchFamily="34" charset="0"/>
              </a:rPr>
              <a:t>4,5</a:t>
            </a:r>
            <a:r>
              <a:rPr lang="en-US" sz="800" dirty="0">
                <a:latin typeface="Arial" panose="020B0604020202020204" pitchFamily="34" charset="0"/>
                <a:cs typeface="Arial" panose="020B0604020202020204" pitchFamily="34" charset="0"/>
              </a:rPr>
              <a:t>, Dominika Zgid</a:t>
            </a:r>
            <a:r>
              <a:rPr lang="en-US" sz="800" baseline="30000" dirty="0">
                <a:latin typeface="Arial" panose="020B0604020202020204" pitchFamily="34" charset="0"/>
                <a:cs typeface="Arial" panose="020B0604020202020204" pitchFamily="34" charset="0"/>
              </a:rPr>
              <a:t>1,2</a:t>
            </a:r>
            <a:r>
              <a:rPr lang="en-US" sz="800" dirty="0">
                <a:latin typeface="Arial" panose="020B0604020202020204" pitchFamily="34" charset="0"/>
                <a:cs typeface="Arial" panose="020B0604020202020204" pitchFamily="34" charset="0"/>
              </a:rPr>
              <a:t>, </a:t>
            </a:r>
            <a:r>
              <a:rPr lang="en-US" sz="800" b="1" dirty="0">
                <a:latin typeface="Arial" panose="020B0604020202020204" pitchFamily="34" charset="0"/>
                <a:cs typeface="Arial" panose="020B0604020202020204" pitchFamily="34" charset="0"/>
              </a:rPr>
              <a:t>Emanuel Gull</a:t>
            </a:r>
            <a:r>
              <a:rPr lang="en-US" sz="800" baseline="30000" dirty="0">
                <a:latin typeface="Arial" panose="020B0604020202020204" pitchFamily="34" charset="0"/>
                <a:cs typeface="Arial" panose="020B0604020202020204" pitchFamily="34" charset="0"/>
              </a:rPr>
              <a:t>1</a:t>
            </a:r>
            <a:r>
              <a:rPr lang="en-US" sz="800" dirty="0">
                <a:latin typeface="Arial" panose="020B0604020202020204" pitchFamily="34" charset="0"/>
                <a:cs typeface="Arial" panose="020B0604020202020204" pitchFamily="34" charset="0"/>
              </a:rPr>
              <a:t> &amp; </a:t>
            </a:r>
            <a:r>
              <a:rPr lang="en-US" sz="800" b="1" dirty="0">
                <a:latin typeface="Arial" panose="020B0604020202020204" pitchFamily="34" charset="0"/>
                <a:cs typeface="Arial" panose="020B0604020202020204" pitchFamily="34" charset="0"/>
              </a:rPr>
              <a:t>Na Hyun Jo</a:t>
            </a:r>
            <a:r>
              <a:rPr lang="en-US" sz="800" baseline="30000" dirty="0">
                <a:latin typeface="Arial" panose="020B0604020202020204" pitchFamily="34" charset="0"/>
                <a:cs typeface="Arial" panose="020B0604020202020204" pitchFamily="34" charset="0"/>
              </a:rPr>
              <a:t>1</a:t>
            </a:r>
            <a:r>
              <a:rPr lang="en-US" sz="800" dirty="0">
                <a:latin typeface="Arial" panose="020B0604020202020204" pitchFamily="34" charset="0"/>
                <a:cs typeface="Arial" panose="020B0604020202020204" pitchFamily="34" charset="0"/>
              </a:rPr>
              <a:t> </a:t>
            </a:r>
          </a:p>
          <a:p>
            <a:r>
              <a:rPr lang="en-US" sz="800" dirty="0">
                <a:latin typeface="Arial" panose="020B0604020202020204" pitchFamily="34" charset="0"/>
                <a:cs typeface="Arial" panose="020B0604020202020204" pitchFamily="34" charset="0"/>
              </a:rPr>
              <a:t>1) Department of Physics, University of Michigan, Ann Arbor, MI, USA. 2) Department of Chemistry, University of Michigan, Ann Arbor, MI, USA. 3) Applied Physics Program, University of Michigan, Ann Arbor, MI, USA. 4) Department of Physics, The University of Texas at Dallas, Richardson, TX, USA. 5) Department of Materials Science and Engineering, The University of Texas at Dallas, Richardson, TX, USA. 6) Advanced Light Source, Lawrence Berkeley National Laboratory, </a:t>
            </a:r>
            <a:r>
              <a:rPr lang="en-US" sz="800" dirty="0" err="1">
                <a:latin typeface="Arial" panose="020B0604020202020204" pitchFamily="34" charset="0"/>
                <a:cs typeface="Arial" panose="020B0604020202020204" pitchFamily="34" charset="0"/>
              </a:rPr>
              <a:t>Berkeley,CA</a:t>
            </a:r>
            <a:r>
              <a:rPr lang="en-US" sz="800" dirty="0">
                <a:latin typeface="Arial" panose="020B0604020202020204" pitchFamily="34" charset="0"/>
                <a:cs typeface="Arial" panose="020B0604020202020204" pitchFamily="34" charset="0"/>
              </a:rPr>
              <a:t>, USA </a:t>
            </a:r>
          </a:p>
          <a:p>
            <a:r>
              <a:rPr lang="en-US" sz="800" b="1" i="1" dirty="0">
                <a:latin typeface="Arial" panose="020B0604020202020204" pitchFamily="34" charset="0"/>
                <a:cs typeface="Arial" panose="020B0604020202020204" pitchFamily="34" charset="0"/>
              </a:rPr>
              <a:t>* MRSEC participants are marked as bold. </a:t>
            </a:r>
          </a:p>
        </p:txBody>
      </p:sp>
      <p:sp>
        <p:nvSpPr>
          <p:cNvPr id="11" name="Text Box 28">
            <a:extLst>
              <a:ext uri="{FF2B5EF4-FFF2-40B4-BE49-F238E27FC236}">
                <a16:creationId xmlns:a16="http://schemas.microsoft.com/office/drawing/2014/main" id="{497B452A-7E74-750D-1BF9-14450F9B5C39}"/>
              </a:ext>
            </a:extLst>
          </p:cNvPr>
          <p:cNvSpPr txBox="1">
            <a:spLocks noChangeArrowheads="1"/>
          </p:cNvSpPr>
          <p:nvPr/>
        </p:nvSpPr>
        <p:spPr bwMode="auto">
          <a:xfrm>
            <a:off x="242374" y="722262"/>
            <a:ext cx="5133703" cy="5693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285750" indent="-285750" eaLnBrk="1" hangingPunct="1">
              <a:buClr>
                <a:srgbClr val="C00000"/>
              </a:buClr>
              <a:buFont typeface="Arial" panose="020B0604020202020204" pitchFamily="34" charset="0"/>
              <a:buChar char="•"/>
            </a:pPr>
            <a:r>
              <a:rPr lang="en-US" sz="1400" dirty="0"/>
              <a:t>What has been achieved?</a:t>
            </a:r>
          </a:p>
          <a:p>
            <a:pPr eaLnBrk="1" hangingPunct="1">
              <a:buClr>
                <a:srgbClr val="C00000"/>
              </a:buClr>
            </a:pPr>
            <a:r>
              <a:rPr lang="en-US" sz="1400" b="0" i="0" dirty="0">
                <a:solidFill>
                  <a:srgbClr val="222222"/>
                </a:solidFill>
                <a:effectLst/>
                <a:latin typeface="Arial" panose="020B0604020202020204" pitchFamily="34" charset="0"/>
                <a:cs typeface="Arial" panose="020B0604020202020204" pitchFamily="34" charset="0"/>
              </a:rPr>
              <a:t>We reported an exceptionally large exciton binding energy in single crystals of the bulk van der Waals antiferromagnet </a:t>
            </a:r>
            <a:r>
              <a:rPr lang="en-US" sz="1400" b="0" i="0" dirty="0" err="1">
                <a:solidFill>
                  <a:srgbClr val="222222"/>
                </a:solidFill>
                <a:effectLst/>
                <a:latin typeface="Arial" panose="020B0604020202020204" pitchFamily="34" charset="0"/>
                <a:cs typeface="Arial" panose="020B0604020202020204" pitchFamily="34" charset="0"/>
              </a:rPr>
              <a:t>CrSBr</a:t>
            </a:r>
            <a:r>
              <a:rPr lang="en-US" sz="1400" b="0" i="0" dirty="0">
                <a:solidFill>
                  <a:srgbClr val="222222"/>
                </a:solidFill>
                <a:effectLst/>
                <a:latin typeface="Arial" panose="020B0604020202020204" pitchFamily="34" charset="0"/>
                <a:cs typeface="Arial" panose="020B0604020202020204" pitchFamily="34" charset="0"/>
              </a:rPr>
              <a:t>. Utilizing state-of-the-art angle-resolved photoemission spectroscopy and self-consistent ab-initio </a:t>
            </a:r>
            <a:r>
              <a:rPr lang="en-US" sz="1400" b="0" i="1" dirty="0">
                <a:solidFill>
                  <a:srgbClr val="222222"/>
                </a:solidFill>
                <a:effectLst/>
                <a:latin typeface="Arial" panose="020B0604020202020204" pitchFamily="34" charset="0"/>
                <a:cs typeface="Arial" panose="020B0604020202020204" pitchFamily="34" charset="0"/>
              </a:rPr>
              <a:t>GW</a:t>
            </a:r>
            <a:r>
              <a:rPr lang="en-US" sz="1400" b="0" i="0" dirty="0">
                <a:solidFill>
                  <a:srgbClr val="222222"/>
                </a:solidFill>
                <a:effectLst/>
                <a:latin typeface="Arial" panose="020B0604020202020204" pitchFamily="34" charset="0"/>
                <a:cs typeface="Arial" panose="020B0604020202020204" pitchFamily="34" charset="0"/>
              </a:rPr>
              <a:t> calculations, we present direct spectroscopic evidence supporting electronic localization and weak dielectric screening as mechanisms contributing to the amplified exciton binding energy. Furthermore, we report that surface doping enables broad tunability of the band gap. </a:t>
            </a:r>
            <a:endParaRPr lang="en-US" sz="1400" dirty="0">
              <a:latin typeface="Arial" panose="020B0604020202020204" pitchFamily="34" charset="0"/>
              <a:cs typeface="Arial" panose="020B0604020202020204" pitchFamily="34" charset="0"/>
            </a:endParaRPr>
          </a:p>
          <a:p>
            <a:pPr marL="285750" indent="-285750" eaLnBrk="1" hangingPunct="1">
              <a:buClr>
                <a:srgbClr val="C00000"/>
              </a:buClr>
              <a:buFont typeface="Arial" panose="020B0604020202020204" pitchFamily="34" charset="0"/>
              <a:buChar char="•"/>
            </a:pPr>
            <a:r>
              <a:rPr lang="en-US" sz="1400" dirty="0"/>
              <a:t>Why is this achievement important?</a:t>
            </a:r>
          </a:p>
          <a:p>
            <a:pPr eaLnBrk="1" hangingPunct="1">
              <a:buClr>
                <a:srgbClr val="C00000"/>
              </a:buClr>
            </a:pPr>
            <a:r>
              <a:rPr lang="en-US" sz="1400" dirty="0"/>
              <a:t>Tunability of the band gap offering promise for engineering of the optical and electronic properties. Our results indicate that </a:t>
            </a:r>
            <a:r>
              <a:rPr lang="en-US" sz="1400" dirty="0" err="1"/>
              <a:t>CrSBr</a:t>
            </a:r>
            <a:r>
              <a:rPr lang="en-US" sz="1400" dirty="0"/>
              <a:t> is a promising material for the study of the role of anisotropy in strongly interacting bulk systems and for the development of exciton-based optoelectronics.</a:t>
            </a:r>
          </a:p>
          <a:p>
            <a:pPr marL="285750" indent="-285750" eaLnBrk="1" hangingPunct="1">
              <a:buClr>
                <a:srgbClr val="C00000"/>
              </a:buClr>
              <a:buFont typeface="Arial" panose="020B0604020202020204" pitchFamily="34" charset="0"/>
              <a:buChar char="•"/>
            </a:pPr>
            <a:r>
              <a:rPr lang="en-US" sz="1400" dirty="0"/>
              <a:t>How is the achievement related to the IRG/MRSEC, and how does it help it achieve its goals?</a:t>
            </a:r>
          </a:p>
          <a:p>
            <a:pPr eaLnBrk="1" hangingPunct="1">
              <a:buClr>
                <a:srgbClr val="C00000"/>
              </a:buClr>
            </a:pPr>
            <a:r>
              <a:rPr lang="en-US" sz="1400" dirty="0"/>
              <a:t>This work represents a collaboration among three different MRSEC groups. Specifically, through this project, we established an effective collaborative workflow integrating angle-resolved photoemission spectroscopy experimental results with ab-initio calculations to enhance our understanding of materials.</a:t>
            </a:r>
          </a:p>
          <a:p>
            <a:pPr eaLnBrk="1" hangingPunct="1"/>
            <a:r>
              <a:rPr lang="en-US" sz="1300" dirty="0">
                <a:latin typeface="Arial" panose="020B0604020202020204" pitchFamily="34" charset="0"/>
                <a:cs typeface="Arial" panose="020B0604020202020204" pitchFamily="34" charset="0"/>
              </a:rPr>
              <a:t>This work is published </a:t>
            </a:r>
            <a:r>
              <a:rPr lang="fr-FR" sz="1300" b="0" i="0" dirty="0">
                <a:solidFill>
                  <a:srgbClr val="000000"/>
                </a:solidFill>
                <a:effectLst/>
                <a:latin typeface="Arial" panose="020B0604020202020204" pitchFamily="34" charset="0"/>
                <a:cs typeface="Arial" panose="020B0604020202020204" pitchFamily="34" charset="0"/>
              </a:rPr>
              <a:t>Nat. Commun. 16, 1134 (2025)</a:t>
            </a:r>
          </a:p>
          <a:p>
            <a:pPr eaLnBrk="1" hangingPunct="1"/>
            <a:r>
              <a:rPr lang="fr-FR" sz="1300" b="0" i="0" dirty="0">
                <a:solidFill>
                  <a:srgbClr val="000000"/>
                </a:solidFill>
                <a:effectLst/>
                <a:latin typeface="Arial" panose="020B0604020202020204" pitchFamily="34" charset="0"/>
                <a:cs typeface="Arial" panose="020B0604020202020204" pitchFamily="34" charset="0"/>
              </a:rPr>
              <a:t>DOI: </a:t>
            </a:r>
            <a:r>
              <a:rPr lang="en-US" sz="1300" b="0" i="0" dirty="0">
                <a:solidFill>
                  <a:srgbClr val="222222"/>
                </a:solidFill>
                <a:effectLst/>
                <a:latin typeface="Arial" panose="020B0604020202020204" pitchFamily="34" charset="0"/>
                <a:cs typeface="Arial" panose="020B0604020202020204" pitchFamily="34" charset="0"/>
              </a:rPr>
              <a:t>10.1038/s41467-025-56457-x</a:t>
            </a:r>
            <a:endParaRPr lang="en-US" sz="1300" dirty="0"/>
          </a:p>
        </p:txBody>
      </p:sp>
      <p:sp>
        <p:nvSpPr>
          <p:cNvPr id="12" name="Text Box 34">
            <a:extLst>
              <a:ext uri="{FF2B5EF4-FFF2-40B4-BE49-F238E27FC236}">
                <a16:creationId xmlns:a16="http://schemas.microsoft.com/office/drawing/2014/main" id="{CE6048A3-AEC8-2F76-073A-A6282D051B35}"/>
              </a:ext>
            </a:extLst>
          </p:cNvPr>
          <p:cNvSpPr txBox="1">
            <a:spLocks noChangeArrowheads="1"/>
          </p:cNvSpPr>
          <p:nvPr/>
        </p:nvSpPr>
        <p:spPr bwMode="auto">
          <a:xfrm>
            <a:off x="6442339" y="5204842"/>
            <a:ext cx="4821431"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1400" dirty="0"/>
              <a:t>Plots of the band structure for pristine </a:t>
            </a:r>
            <a:r>
              <a:rPr lang="en-US" sz="1400" dirty="0" err="1"/>
              <a:t>CrSBr</a:t>
            </a:r>
            <a:r>
              <a:rPr lang="en-US" sz="1400" dirty="0"/>
              <a:t> (a-b) and K-dosed </a:t>
            </a:r>
            <a:r>
              <a:rPr lang="en-US" sz="1400" dirty="0" err="1"/>
              <a:t>CrSBr</a:t>
            </a:r>
            <a:r>
              <a:rPr lang="en-US" sz="1400" dirty="0"/>
              <a:t> (c-d), along with the corresponding self-consistent ab initio GW calculations (e-f).</a:t>
            </a:r>
          </a:p>
        </p:txBody>
      </p:sp>
      <p:sp>
        <p:nvSpPr>
          <p:cNvPr id="13" name="Rectangle 37">
            <a:extLst>
              <a:ext uri="{FF2B5EF4-FFF2-40B4-BE49-F238E27FC236}">
                <a16:creationId xmlns:a16="http://schemas.microsoft.com/office/drawing/2014/main" id="{42533880-C9A3-31C5-2550-1719D9FB82EC}"/>
              </a:ext>
            </a:extLst>
          </p:cNvPr>
          <p:cNvSpPr>
            <a:spLocks noChangeArrowheads="1"/>
          </p:cNvSpPr>
          <p:nvPr/>
        </p:nvSpPr>
        <p:spPr bwMode="auto">
          <a:xfrm>
            <a:off x="6179131" y="1603856"/>
            <a:ext cx="5347849" cy="43396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pic>
        <p:nvPicPr>
          <p:cNvPr id="19" name="Picture 18">
            <a:extLst>
              <a:ext uri="{FF2B5EF4-FFF2-40B4-BE49-F238E27FC236}">
                <a16:creationId xmlns:a16="http://schemas.microsoft.com/office/drawing/2014/main" id="{3807BB26-4F6B-EEA1-E89E-33CFB931E873}"/>
              </a:ext>
            </a:extLst>
          </p:cNvPr>
          <p:cNvPicPr>
            <a:picLocks noChangeAspect="1"/>
          </p:cNvPicPr>
          <p:nvPr/>
        </p:nvPicPr>
        <p:blipFill>
          <a:blip r:embed="rId3"/>
          <a:stretch>
            <a:fillRect/>
          </a:stretch>
        </p:blipFill>
        <p:spPr>
          <a:xfrm rot="5400000">
            <a:off x="10076981" y="5449001"/>
            <a:ext cx="811215" cy="2088783"/>
          </a:xfrm>
          <a:prstGeom prst="rect">
            <a:avLst/>
          </a:prstGeom>
        </p:spPr>
      </p:pic>
      <p:sp>
        <p:nvSpPr>
          <p:cNvPr id="24" name="flSlide132Footer" descr="  ">
            <a:extLst>
              <a:ext uri="{FF2B5EF4-FFF2-40B4-BE49-F238E27FC236}">
                <a16:creationId xmlns:a16="http://schemas.microsoft.com/office/drawing/2014/main" id="{B923A301-1B35-76BE-D5D0-B71DB711A487}"/>
              </a:ext>
            </a:extLst>
          </p:cNvPr>
          <p:cNvSpPr txBox="1"/>
          <p:nvPr/>
        </p:nvSpPr>
        <p:spPr>
          <a:xfrm>
            <a:off x="0" y="6537960"/>
            <a:ext cx="242374" cy="223138"/>
          </a:xfrm>
          <a:prstGeom prst="rect">
            <a:avLst/>
          </a:prstGeom>
          <a:noFill/>
        </p:spPr>
        <p:txBody>
          <a:bodyPr vert="horz" wrap="none" rtlCol="0">
            <a:spAutoFit/>
          </a:bodyPr>
          <a:lstStyle/>
          <a:p>
            <a:r>
              <a:rPr lang="en-US" sz="850">
                <a:solidFill>
                  <a:srgbClr val="000000"/>
                </a:solidFill>
                <a:latin typeface="Microsoft Sans Serif" panose="020B0604020202020204" pitchFamily="34" charset="0"/>
              </a:rPr>
              <a:t>  </a:t>
            </a:r>
          </a:p>
        </p:txBody>
      </p:sp>
      <p:sp>
        <p:nvSpPr>
          <p:cNvPr id="25" name="hcSlide132Header">
            <a:extLst>
              <a:ext uri="{FF2B5EF4-FFF2-40B4-BE49-F238E27FC236}">
                <a16:creationId xmlns:a16="http://schemas.microsoft.com/office/drawing/2014/main" id="{D1B9DD72-0991-8E27-8B97-CE240360EC1C}"/>
              </a:ext>
            </a:extLst>
          </p:cNvPr>
          <p:cNvSpPr txBox="1"/>
          <p:nvPr/>
        </p:nvSpPr>
        <p:spPr>
          <a:xfrm>
            <a:off x="5994400" y="0"/>
            <a:ext cx="184731" cy="369332"/>
          </a:xfrm>
          <a:prstGeom prst="rect">
            <a:avLst/>
          </a:prstGeom>
          <a:noFill/>
        </p:spPr>
        <p:txBody>
          <a:bodyPr vert="horz" wrap="none" rtlCol="0">
            <a:spAutoFit/>
          </a:bodyPr>
          <a:lstStyle/>
          <a:p>
            <a:endParaRPr lang="en-US"/>
          </a:p>
        </p:txBody>
      </p:sp>
      <p:pic>
        <p:nvPicPr>
          <p:cNvPr id="3" name="Picture 2">
            <a:extLst>
              <a:ext uri="{FF2B5EF4-FFF2-40B4-BE49-F238E27FC236}">
                <a16:creationId xmlns:a16="http://schemas.microsoft.com/office/drawing/2014/main" id="{92B388AC-DF18-2742-FB42-C92DA84C5A68}"/>
              </a:ext>
            </a:extLst>
          </p:cNvPr>
          <p:cNvPicPr>
            <a:picLocks noChangeAspect="1"/>
          </p:cNvPicPr>
          <p:nvPr/>
        </p:nvPicPr>
        <p:blipFill>
          <a:blip r:embed="rId4"/>
          <a:srcRect r="28122"/>
          <a:stretch/>
        </p:blipFill>
        <p:spPr>
          <a:xfrm>
            <a:off x="6694130" y="1660763"/>
            <a:ext cx="4305174" cy="3537134"/>
          </a:xfrm>
          <a:prstGeom prst="rect">
            <a:avLst/>
          </a:prstGeom>
        </p:spPr>
      </p:pic>
    </p:spTree>
    <p:extLst>
      <p:ext uri="{BB962C8B-B14F-4D97-AF65-F5344CB8AC3E}">
        <p14:creationId xmlns:p14="http://schemas.microsoft.com/office/powerpoint/2010/main" val="280620715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3137</TotalTime>
  <Words>696</Words>
  <Application>Microsoft Macintosh PowerPoint</Application>
  <PresentationFormat>Widescreen</PresentationFormat>
  <Paragraphs>21</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Calibri Light</vt:lpstr>
      <vt:lpstr>Microsoft Sans Serif</vt:lpstr>
      <vt:lpstr>Sitka Subheading</vt:lpstr>
      <vt:lpstr>Times New Roman</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TD</dc:creator>
  <cp:lastModifiedBy>Goldman, Rachel</cp:lastModifiedBy>
  <cp:revision>286</cp:revision>
  <cp:lastPrinted>2018-03-20T12:31:18Z</cp:lastPrinted>
  <dcterms:created xsi:type="dcterms:W3CDTF">2017-10-05T17:34:54Z</dcterms:created>
  <dcterms:modified xsi:type="dcterms:W3CDTF">2025-05-06T02:12:12Z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9b3d174c-23b2-471b-a915-ef0585a807c5</vt:lpwstr>
  </property>
  <property fmtid="{D5CDD505-2E9C-101B-9397-08002B2CF9AE}" pid="3" name="ContainsCUI">
    <vt:lpwstr>No</vt:lpwstr>
  </property>
</Properties>
</file>