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C96D5-770A-4D24-9FC5-152062B7627D}" v="1" dt="2020-05-21T20:10:23.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9" autoAdjust="0"/>
    <p:restoredTop sz="90106" autoAdjust="0"/>
  </p:normalViewPr>
  <p:slideViewPr>
    <p:cSldViewPr snapToGrid="0" snapToObjects="1">
      <p:cViewPr varScale="1">
        <p:scale>
          <a:sx n="77" d="100"/>
          <a:sy n="77" d="100"/>
        </p:scale>
        <p:origin x="18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C8713ED-3070-4268-A220-0C360986FE64}" type="datetimeFigureOut">
              <a:rPr lang="en-US" smtClean="0"/>
              <a:t>5/22/2020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F3E67C4-2B97-4479-AF56-E65DA1662424}" type="slidenum">
              <a:rPr lang="en-US" smtClean="0"/>
              <a:t>‹#›</a:t>
            </a:fld>
            <a:endParaRPr lang="en-US"/>
          </a:p>
        </p:txBody>
      </p:sp>
    </p:spTree>
    <p:extLst>
      <p:ext uri="{BB962C8B-B14F-4D97-AF65-F5344CB8AC3E}">
        <p14:creationId xmlns:p14="http://schemas.microsoft.com/office/powerpoint/2010/main" val="42809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73/pnas.191385511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Seiphoori</a:t>
            </a:r>
            <a:r>
              <a:rPr lang="en-US" sz="1200" kern="1200" dirty="0">
                <a:solidFill>
                  <a:schemeClr val="tx1"/>
                </a:solidFill>
                <a:effectLst/>
                <a:latin typeface="+mn-lt"/>
                <a:ea typeface="+mn-ea"/>
                <a:cs typeface="+mn-cs"/>
              </a:rPr>
              <a:t>, A., </a:t>
            </a:r>
            <a:r>
              <a:rPr lang="en-US" sz="1200" b="1" kern="1200" dirty="0">
                <a:solidFill>
                  <a:schemeClr val="tx1"/>
                </a:solidFill>
                <a:effectLst/>
                <a:latin typeface="+mn-lt"/>
                <a:ea typeface="+mn-ea"/>
                <a:cs typeface="+mn-cs"/>
              </a:rPr>
              <a:t>Ma, X-G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Arratia, P.E</a:t>
            </a:r>
            <a:r>
              <a:rPr lang="en-US" sz="1200" kern="1200" dirty="0">
                <a:solidFill>
                  <a:schemeClr val="tx1"/>
                </a:solidFill>
                <a:effectLst/>
                <a:latin typeface="+mn-lt"/>
                <a:ea typeface="+mn-ea"/>
                <a:cs typeface="+mn-cs"/>
              </a:rPr>
              <a:t>., Jerolmack, D., </a:t>
            </a:r>
            <a:r>
              <a:rPr lang="en-US" sz="1200" i="1" kern="1200" dirty="0">
                <a:solidFill>
                  <a:schemeClr val="tx1"/>
                </a:solidFill>
                <a:effectLst/>
                <a:latin typeface="+mn-lt"/>
                <a:ea typeface="+mn-ea"/>
                <a:cs typeface="+mn-cs"/>
              </a:rPr>
              <a:t>Formation of stable aggregates by fluid-assembled solid bridges</a:t>
            </a:r>
            <a:r>
              <a:rPr lang="en-US" sz="1200" kern="1200" dirty="0">
                <a:solidFill>
                  <a:schemeClr val="tx1"/>
                </a:solidFill>
                <a:effectLst/>
                <a:latin typeface="+mn-lt"/>
                <a:ea typeface="+mn-ea"/>
                <a:cs typeface="+mn-cs"/>
              </a:rPr>
              <a:t>, Proceedings of the National Academy of Sciences (PNAS), </a:t>
            </a:r>
            <a:r>
              <a:rPr lang="en-US" sz="1200" b="1" kern="1200" dirty="0">
                <a:solidFill>
                  <a:schemeClr val="tx1"/>
                </a:solidFill>
                <a:effectLst/>
                <a:latin typeface="+mn-lt"/>
                <a:ea typeface="+mn-ea"/>
                <a:cs typeface="+mn-cs"/>
              </a:rPr>
              <a:t>117</a:t>
            </a:r>
            <a:r>
              <a:rPr lang="en-US" sz="1200" kern="1200" dirty="0">
                <a:solidFill>
                  <a:schemeClr val="tx1"/>
                </a:solidFill>
                <a:effectLst/>
                <a:latin typeface="+mn-lt"/>
                <a:ea typeface="+mn-ea"/>
                <a:cs typeface="+mn-cs"/>
              </a:rPr>
              <a:t>, 3375-3381(2020)  </a:t>
            </a:r>
            <a:r>
              <a:rPr lang="en-US" sz="1200" u="sng" kern="1200" dirty="0">
                <a:solidFill>
                  <a:schemeClr val="tx1"/>
                </a:solidFill>
                <a:effectLst/>
                <a:latin typeface="+mn-lt"/>
                <a:ea typeface="+mn-ea"/>
                <a:cs typeface="+mn-cs"/>
                <a:hlinkClick r:id="rId3"/>
              </a:rPr>
              <a:t>https://doi.org/10.1073/pnas.1913855117</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3E67C4-2B97-4479-AF56-E65DA1662424}" type="slidenum">
              <a:rPr lang="en-US" smtClean="0"/>
              <a:t>1</a:t>
            </a:fld>
            <a:endParaRPr lang="en-US"/>
          </a:p>
        </p:txBody>
      </p:sp>
    </p:spTree>
    <p:extLst>
      <p:ext uri="{BB962C8B-B14F-4D97-AF65-F5344CB8AC3E}">
        <p14:creationId xmlns:p14="http://schemas.microsoft.com/office/powerpoint/2010/main" val="114441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5/22/2020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686" y="110532"/>
            <a:ext cx="5399314" cy="803867"/>
          </a:xfrm>
        </p:spPr>
        <p:txBody>
          <a:bodyPr anchor="ctr"/>
          <a:lstStyle/>
          <a:p>
            <a:r>
              <a:rPr lang="en-US" sz="1800" b="1" dirty="0">
                <a:solidFill>
                  <a:schemeClr val="tx1"/>
                </a:solidFill>
              </a:rPr>
              <a:t>Formation of Stable and Hierarchical Particle Aggregates by “Solid Bridging”</a:t>
            </a:r>
          </a:p>
        </p:txBody>
      </p:sp>
      <p:sp>
        <p:nvSpPr>
          <p:cNvPr id="7" name="Rectangle 6"/>
          <p:cNvSpPr/>
          <p:nvPr/>
        </p:nvSpPr>
        <p:spPr>
          <a:xfrm>
            <a:off x="4791492" y="1014660"/>
            <a:ext cx="4272120" cy="461665"/>
          </a:xfrm>
          <a:prstGeom prst="rect">
            <a:avLst/>
          </a:prstGeom>
        </p:spPr>
        <p:txBody>
          <a:bodyPr wrap="square" anchor="ctr">
            <a:spAutoFit/>
          </a:bodyPr>
          <a:lstStyle/>
          <a:p>
            <a:r>
              <a:rPr lang="pt-BR" sz="1200" b="1" dirty="0">
                <a:solidFill>
                  <a:schemeClr val="bg1"/>
                </a:solidFill>
              </a:rPr>
              <a:t>A. Seiphoori, X-G Ma, P.E. Arratia, D. Jerolmack</a:t>
            </a:r>
            <a:br>
              <a:rPr lang="pt-BR" sz="1200" b="1" dirty="0">
                <a:solidFill>
                  <a:schemeClr val="bg1"/>
                </a:solidFill>
              </a:rPr>
            </a:br>
            <a:r>
              <a:rPr lang="en-US" sz="1200" b="1" dirty="0">
                <a:solidFill>
                  <a:schemeClr val="bg1"/>
                </a:solidFill>
              </a:rPr>
              <a:t>University of Pennsylvania</a:t>
            </a:r>
          </a:p>
        </p:txBody>
      </p:sp>
      <p:sp>
        <p:nvSpPr>
          <p:cNvPr id="8" name="Rectangle 7"/>
          <p:cNvSpPr/>
          <p:nvPr/>
        </p:nvSpPr>
        <p:spPr>
          <a:xfrm>
            <a:off x="152400" y="300752"/>
            <a:ext cx="2759824" cy="369332"/>
          </a:xfrm>
          <a:prstGeom prst="rect">
            <a:avLst/>
          </a:prstGeom>
        </p:spPr>
        <p:txBody>
          <a:bodyPr wrap="square" anchor="ctr">
            <a:spAutoFit/>
          </a:bodyPr>
          <a:lstStyle/>
          <a:p>
            <a:r>
              <a:rPr lang="en-US" b="1" dirty="0">
                <a:solidFill>
                  <a:schemeClr val="bg1"/>
                </a:solidFill>
              </a:rPr>
              <a:t>DMR: 1720530</a:t>
            </a:r>
          </a:p>
        </p:txBody>
      </p:sp>
      <p:sp>
        <p:nvSpPr>
          <p:cNvPr id="9" name="Text Box 28"/>
          <p:cNvSpPr txBox="1">
            <a:spLocks noChangeArrowheads="1"/>
          </p:cNvSpPr>
          <p:nvPr/>
        </p:nvSpPr>
        <p:spPr bwMode="auto">
          <a:xfrm>
            <a:off x="131790" y="1407082"/>
            <a:ext cx="442410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This IRG-1 collaboration, is focused on the mechanics of disordered solid granular matter and is led by </a:t>
            </a:r>
            <a:r>
              <a:rPr lang="en-US" sz="1400" b="1" dirty="0"/>
              <a:t>Arratia</a:t>
            </a:r>
            <a:r>
              <a:rPr lang="en-US" sz="1400" dirty="0"/>
              <a:t>, </a:t>
            </a:r>
            <a:r>
              <a:rPr lang="en-US" sz="1400" b="1" dirty="0"/>
              <a:t>Ma</a:t>
            </a:r>
            <a:r>
              <a:rPr lang="en-US" sz="1400" dirty="0"/>
              <a:t> (post-doc, </a:t>
            </a:r>
            <a:r>
              <a:rPr lang="en-US" sz="1400" b="1" dirty="0"/>
              <a:t>Yodh</a:t>
            </a:r>
            <a:r>
              <a:rPr lang="en-US" sz="1400" dirty="0"/>
              <a:t> lab) and </a:t>
            </a:r>
            <a:r>
              <a:rPr lang="en-US" sz="1400" i="1" dirty="0"/>
              <a:t>Jerolmack</a:t>
            </a:r>
            <a:r>
              <a:rPr lang="en-US" sz="1400" dirty="0"/>
              <a:t> (MRSEC collaborator). This work</a:t>
            </a:r>
            <a:r>
              <a:rPr lang="en-US" sz="1400" baseline="30000" dirty="0"/>
              <a:t>[1]</a:t>
            </a:r>
            <a:r>
              <a:rPr lang="en-US" sz="1400" dirty="0"/>
              <a:t> discovered that stable particle aggregates can be formed by a continuous wetting and evaporation process via formation of </a:t>
            </a:r>
            <a:r>
              <a:rPr lang="en-US" sz="1400" i="1" dirty="0"/>
              <a:t>solid bridges</a:t>
            </a:r>
            <a:r>
              <a:rPr lang="en-US" sz="1400" dirty="0"/>
              <a:t>: particle strands that connect larger aggregates. These strands can increase the strength (bonding) of particle aggregates by an order of magnitude or more. AFM measurements revealed that monodisperse aggregates are weaker than </a:t>
            </a:r>
            <a:r>
              <a:rPr lang="en-US" sz="1400" dirty="0" err="1"/>
              <a:t>polydisperse</a:t>
            </a:r>
            <a:r>
              <a:rPr lang="en-US" sz="1400" dirty="0"/>
              <a:t> ones. Interestingly, particles segregate by size during the evaporation process due to capillary forces to form self-similar, fractal structures (bottom panel) across three orders of magnitude in length scale. The results elucidate novel origins of cohesion in granular matter and improve our understanding of the mechanics of particulate materials with applications ranging from landslides to pharmaceuticals. </a:t>
            </a:r>
          </a:p>
        </p:txBody>
      </p:sp>
      <p:sp>
        <p:nvSpPr>
          <p:cNvPr id="11" name="Rectangle 37"/>
          <p:cNvSpPr>
            <a:spLocks noChangeArrowheads="1"/>
          </p:cNvSpPr>
          <p:nvPr/>
        </p:nvSpPr>
        <p:spPr bwMode="auto">
          <a:xfrm>
            <a:off x="4797491" y="1825291"/>
            <a:ext cx="4150565" cy="37118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723254" cy="276999"/>
          </a:xfrm>
          <a:prstGeom prst="rect">
            <a:avLst/>
          </a:prstGeom>
        </p:spPr>
        <p:txBody>
          <a:bodyPr wrap="square" anchor="ctr">
            <a:spAutoFit/>
          </a:bodyPr>
          <a:lstStyle/>
          <a:p>
            <a:r>
              <a:rPr lang="en-US" sz="1200" b="1" dirty="0">
                <a:solidFill>
                  <a:srgbClr val="002060"/>
                </a:solidFill>
              </a:rPr>
              <a:t>2020</a:t>
            </a:r>
          </a:p>
        </p:txBody>
      </p:sp>
      <p:pic>
        <p:nvPicPr>
          <p:cNvPr id="33" name="Picture 32" descr="figure: Evaporation of a bidisperse suspension">
            <a:extLst>
              <a:ext uri="{FF2B5EF4-FFF2-40B4-BE49-F238E27FC236}">
                <a16:creationId xmlns:a16="http://schemas.microsoft.com/office/drawing/2014/main" id="{079B7885-009E-4F34-89D4-7D9DD2A6F700}"/>
              </a:ext>
            </a:extLst>
          </p:cNvPr>
          <p:cNvPicPr>
            <a:picLocks noChangeAspect="1"/>
          </p:cNvPicPr>
          <p:nvPr/>
        </p:nvPicPr>
        <p:blipFill rotWithShape="1">
          <a:blip r:embed="rId3"/>
          <a:srcRect l="29313" t="17255" r="28530" b="56427"/>
          <a:stretch/>
        </p:blipFill>
        <p:spPr>
          <a:xfrm>
            <a:off x="4947280" y="2071193"/>
            <a:ext cx="3960543" cy="1390796"/>
          </a:xfrm>
          <a:prstGeom prst="rect">
            <a:avLst/>
          </a:prstGeom>
        </p:spPr>
      </p:pic>
      <p:pic>
        <p:nvPicPr>
          <p:cNvPr id="34" name="Picture 33" descr="figure: monodisperse aggregates are weaker than polydisperse ones, highlighting the effects of particle size dispersivity. Interestingly, particles segregate by size during the evaporation process due to capillary forces to form remarkable self-similar, fractal structures">
            <a:extLst>
              <a:ext uri="{FF2B5EF4-FFF2-40B4-BE49-F238E27FC236}">
                <a16:creationId xmlns:a16="http://schemas.microsoft.com/office/drawing/2014/main" id="{4844B892-DD99-406B-B434-DA17B9473946}"/>
              </a:ext>
            </a:extLst>
          </p:cNvPr>
          <p:cNvPicPr>
            <a:picLocks noChangeAspect="1"/>
          </p:cNvPicPr>
          <p:nvPr/>
        </p:nvPicPr>
        <p:blipFill rotWithShape="1">
          <a:blip r:embed="rId4"/>
          <a:srcRect l="11250" t="15778" r="13937" b="49189"/>
          <a:stretch/>
        </p:blipFill>
        <p:spPr>
          <a:xfrm>
            <a:off x="4947280" y="3771970"/>
            <a:ext cx="3833326" cy="1009712"/>
          </a:xfrm>
          <a:prstGeom prst="rect">
            <a:avLst/>
          </a:prstGeom>
        </p:spPr>
      </p:pic>
      <p:cxnSp>
        <p:nvCxnSpPr>
          <p:cNvPr id="35" name="Straight Arrow Connector 34">
            <a:extLst>
              <a:ext uri="{FF2B5EF4-FFF2-40B4-BE49-F238E27FC236}">
                <a16:creationId xmlns:a16="http://schemas.microsoft.com/office/drawing/2014/main" id="{D57DB364-B02A-4FF6-8F8F-04FDD40F8AD3}"/>
              </a:ext>
            </a:extLst>
          </p:cNvPr>
          <p:cNvCxnSpPr>
            <a:cxnSpLocks/>
          </p:cNvCxnSpPr>
          <p:nvPr/>
        </p:nvCxnSpPr>
        <p:spPr>
          <a:xfrm>
            <a:off x="5457541" y="5030669"/>
            <a:ext cx="323523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019CC2B-0184-44AC-BB5D-44BEB405DCA5}"/>
              </a:ext>
            </a:extLst>
          </p:cNvPr>
          <p:cNvSpPr txBox="1"/>
          <p:nvPr/>
        </p:nvSpPr>
        <p:spPr>
          <a:xfrm>
            <a:off x="5801461" y="5030669"/>
            <a:ext cx="254739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Decreasing Particle Size</a:t>
            </a:r>
          </a:p>
        </p:txBody>
      </p:sp>
      <p:sp>
        <p:nvSpPr>
          <p:cNvPr id="37" name="TextBox 36">
            <a:extLst>
              <a:ext uri="{FF2B5EF4-FFF2-40B4-BE49-F238E27FC236}">
                <a16:creationId xmlns:a16="http://schemas.microsoft.com/office/drawing/2014/main" id="{DAFB1D56-3C37-4311-A197-11D98E2ED414}"/>
              </a:ext>
            </a:extLst>
          </p:cNvPr>
          <p:cNvSpPr txBox="1"/>
          <p:nvPr/>
        </p:nvSpPr>
        <p:spPr>
          <a:xfrm>
            <a:off x="5171251" y="3272551"/>
            <a:ext cx="3766817" cy="307777"/>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Evaporation of a </a:t>
            </a:r>
            <a:r>
              <a:rPr lang="en-US" sz="1400" b="1" dirty="0" err="1">
                <a:latin typeface="Arial" panose="020B0604020202020204" pitchFamily="34" charset="0"/>
                <a:cs typeface="Arial" panose="020B0604020202020204" pitchFamily="34" charset="0"/>
              </a:rPr>
              <a:t>bidisperse</a:t>
            </a:r>
            <a:r>
              <a:rPr lang="en-US" sz="1400" b="1" dirty="0">
                <a:latin typeface="Arial" panose="020B0604020202020204" pitchFamily="34" charset="0"/>
                <a:cs typeface="Arial" panose="020B0604020202020204" pitchFamily="34" charset="0"/>
              </a:rPr>
              <a:t> suspension</a:t>
            </a:r>
          </a:p>
        </p:txBody>
      </p:sp>
      <p:sp>
        <p:nvSpPr>
          <p:cNvPr id="4" name="Rectangle 3">
            <a:extLst>
              <a:ext uri="{FF2B5EF4-FFF2-40B4-BE49-F238E27FC236}">
                <a16:creationId xmlns:a16="http://schemas.microsoft.com/office/drawing/2014/main" id="{648EC909-C051-4D40-9828-3994D1E92787}"/>
              </a:ext>
            </a:extLst>
          </p:cNvPr>
          <p:cNvSpPr/>
          <p:nvPr/>
        </p:nvSpPr>
        <p:spPr>
          <a:xfrm>
            <a:off x="210627" y="5770045"/>
            <a:ext cx="6867887" cy="461665"/>
          </a:xfrm>
          <a:prstGeom prst="rect">
            <a:avLst/>
          </a:prstGeom>
        </p:spPr>
        <p:txBody>
          <a:bodyPr wrap="square">
            <a:spAutoFit/>
          </a:bodyPr>
          <a:lstStyle/>
          <a:p>
            <a:pPr lvl="0" defTabSz="914400">
              <a:defRPr/>
            </a:pPr>
            <a:r>
              <a:rPr lang="en-US" sz="1200" baseline="30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Seiphoori, A., </a:t>
            </a:r>
            <a:r>
              <a:rPr lang="en-US" sz="1200" b="1" dirty="0">
                <a:latin typeface="Times New Roman" panose="02020603050405020304" pitchFamily="18" charset="0"/>
                <a:cs typeface="Times New Roman" panose="02020603050405020304" pitchFamily="18" charset="0"/>
              </a:rPr>
              <a:t>Ma, X-G</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Arratia, P.E</a:t>
            </a:r>
            <a:r>
              <a:rPr lang="en-US" sz="1200" dirty="0">
                <a:latin typeface="Times New Roman" panose="02020603050405020304" pitchFamily="18" charset="0"/>
                <a:cs typeface="Times New Roman" panose="02020603050405020304" pitchFamily="18" charset="0"/>
              </a:rPr>
              <a:t>., Jerolmack, D., </a:t>
            </a:r>
            <a:r>
              <a:rPr lang="en-US" sz="1200" i="1" dirty="0">
                <a:latin typeface="Times New Roman" panose="02020603050405020304" pitchFamily="18" charset="0"/>
                <a:cs typeface="Times New Roman" panose="02020603050405020304" pitchFamily="18" charset="0"/>
              </a:rPr>
              <a:t>Formation of stable aggregates by fluid-assembled solid bridges</a:t>
            </a:r>
            <a:r>
              <a:rPr lang="en-US" sz="1200" dirty="0">
                <a:latin typeface="Times New Roman" panose="02020603050405020304" pitchFamily="18" charset="0"/>
                <a:cs typeface="Times New Roman" panose="02020603050405020304" pitchFamily="18" charset="0"/>
              </a:rPr>
              <a:t>, Proceedings of the National Academy of Sciences (PNAS), </a:t>
            </a:r>
            <a:r>
              <a:rPr lang="en-US" sz="1200" b="1" dirty="0">
                <a:latin typeface="Times New Roman" panose="02020603050405020304" pitchFamily="18" charset="0"/>
                <a:cs typeface="Times New Roman" panose="02020603050405020304" pitchFamily="18" charset="0"/>
              </a:rPr>
              <a:t>117</a:t>
            </a:r>
            <a:r>
              <a:rPr lang="en-US" sz="1200" dirty="0">
                <a:latin typeface="Times New Roman" panose="02020603050405020304" pitchFamily="18" charset="0"/>
                <a:cs typeface="Times New Roman" panose="02020603050405020304" pitchFamily="18" charset="0"/>
              </a:rPr>
              <a:t>, 3375-3381(2020)</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12011</TotalTime>
  <Words>300</Words>
  <Application>Microsoft Office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Times New Roman</vt:lpstr>
      <vt:lpstr>Wingdings 2</vt:lpstr>
      <vt:lpstr>Breeze</vt:lpstr>
      <vt:lpstr>Formation of Stable and Hierarchical Particle Aggregates by “Solid Bridging”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Macera, Felice</cp:lastModifiedBy>
  <cp:revision>57</cp:revision>
  <cp:lastPrinted>2016-08-01T15:14:13Z</cp:lastPrinted>
  <dcterms:created xsi:type="dcterms:W3CDTF">2016-07-19T18:16:54Z</dcterms:created>
  <dcterms:modified xsi:type="dcterms:W3CDTF">2020-05-22T13:41:40Z</dcterms:modified>
  <cp:category/>
</cp:coreProperties>
</file>