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A697E-B9DA-405C-BCBE-3267DEA874C1}" v="4" dt="2020-05-23T15:08:58.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21" autoAdjust="0"/>
    <p:restoredTop sz="89911" autoAdjust="0"/>
  </p:normalViewPr>
  <p:slideViewPr>
    <p:cSldViewPr snapToGrid="0" snapToObjects="1">
      <p:cViewPr varScale="1">
        <p:scale>
          <a:sx n="77" d="100"/>
          <a:sy n="77"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BB052B-4E1C-471C-B5B0-AA325587AAB0}" type="datetimeFigureOut">
              <a:rPr lang="en-US" smtClean="0"/>
              <a:t>5/23/2020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C2C3E4-1BE1-48A6-9395-6E566496FD9C}" type="slidenum">
              <a:rPr lang="en-US" smtClean="0"/>
              <a:t>‹#›</a:t>
            </a:fld>
            <a:endParaRPr lang="en-US"/>
          </a:p>
        </p:txBody>
      </p:sp>
    </p:spTree>
    <p:extLst>
      <p:ext uri="{BB962C8B-B14F-4D97-AF65-F5344CB8AC3E}">
        <p14:creationId xmlns:p14="http://schemas.microsoft.com/office/powerpoint/2010/main" val="118466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4C2C3E4-1BE1-48A6-9395-6E566496FD9C}" type="slidenum">
              <a:rPr lang="en-US" smtClean="0"/>
              <a:t>1</a:t>
            </a:fld>
            <a:endParaRPr lang="en-US"/>
          </a:p>
        </p:txBody>
      </p:sp>
    </p:spTree>
    <p:extLst>
      <p:ext uri="{BB962C8B-B14F-4D97-AF65-F5344CB8AC3E}">
        <p14:creationId xmlns:p14="http://schemas.microsoft.com/office/powerpoint/2010/main" val="262929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5/23/2020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00751"/>
            <a:ext cx="2759824" cy="369332"/>
          </a:xfrm>
          <a:prstGeom prst="rect">
            <a:avLst/>
          </a:prstGeom>
        </p:spPr>
        <p:txBody>
          <a:bodyPr wrap="square" anchor="ctr">
            <a:spAutoFit/>
          </a:bodyPr>
          <a:lstStyle/>
          <a:p>
            <a:pPr lvl="0"/>
            <a:r>
              <a:rPr lang="en-US" b="1" dirty="0">
                <a:solidFill>
                  <a:prstClr val="white"/>
                </a:solidFill>
              </a:rPr>
              <a:t>DMR: 1720530</a:t>
            </a:r>
          </a:p>
        </p:txBody>
      </p:sp>
      <p:sp>
        <p:nvSpPr>
          <p:cNvPr id="12" name="Rectangle 11"/>
          <p:cNvSpPr/>
          <p:nvPr/>
        </p:nvSpPr>
        <p:spPr>
          <a:xfrm>
            <a:off x="152400" y="745755"/>
            <a:ext cx="699247" cy="276999"/>
          </a:xfrm>
          <a:prstGeom prst="rect">
            <a:avLst/>
          </a:prstGeom>
        </p:spPr>
        <p:txBody>
          <a:bodyPr wrap="square" anchor="ctr">
            <a:spAutoFit/>
          </a:bodyPr>
          <a:lstStyle/>
          <a:p>
            <a:r>
              <a:rPr lang="en-US" sz="1200" b="1" dirty="0">
                <a:solidFill>
                  <a:srgbClr val="002060"/>
                </a:solidFill>
              </a:rPr>
              <a:t>2020</a:t>
            </a:r>
          </a:p>
        </p:txBody>
      </p:sp>
      <p:sp>
        <p:nvSpPr>
          <p:cNvPr id="10" name="Rectangle 9">
            <a:extLst>
              <a:ext uri="{FF2B5EF4-FFF2-40B4-BE49-F238E27FC236}">
                <a16:creationId xmlns:a16="http://schemas.microsoft.com/office/drawing/2014/main" id="{80459096-3654-6D4A-A29B-9E44CD418D10}"/>
              </a:ext>
            </a:extLst>
          </p:cNvPr>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Eric A. Stach, Mark Allen, </a:t>
            </a:r>
            <a:r>
              <a:rPr lang="en-US" sz="1200" b="1" dirty="0" err="1">
                <a:solidFill>
                  <a:schemeClr val="bg1"/>
                </a:solidFill>
              </a:rPr>
              <a:t>Marija</a:t>
            </a:r>
            <a:r>
              <a:rPr lang="en-US" sz="1200" b="1" dirty="0">
                <a:solidFill>
                  <a:schemeClr val="bg1"/>
                </a:solidFill>
              </a:rPr>
              <a:t> </a:t>
            </a:r>
            <a:r>
              <a:rPr lang="en-US" sz="1200" b="1" dirty="0" err="1">
                <a:solidFill>
                  <a:schemeClr val="bg1"/>
                </a:solidFill>
              </a:rPr>
              <a:t>Drndic</a:t>
            </a:r>
            <a:r>
              <a:rPr lang="en-US" sz="1200" b="1" dirty="0">
                <a:solidFill>
                  <a:schemeClr val="bg1"/>
                </a:solidFill>
              </a:rPr>
              <a:t> and Deep Jariwala</a:t>
            </a:r>
            <a:br>
              <a:rPr lang="en-US" sz="1200" b="1" dirty="0">
                <a:solidFill>
                  <a:schemeClr val="bg1"/>
                </a:solidFill>
              </a:rPr>
            </a:br>
            <a:r>
              <a:rPr lang="en-US" sz="1200" b="1" dirty="0">
                <a:solidFill>
                  <a:schemeClr val="bg1"/>
                </a:solidFill>
              </a:rPr>
              <a:t>University of Pennsylvania</a:t>
            </a:r>
          </a:p>
        </p:txBody>
      </p:sp>
      <p:sp>
        <p:nvSpPr>
          <p:cNvPr id="11" name="Title 1">
            <a:extLst>
              <a:ext uri="{FF2B5EF4-FFF2-40B4-BE49-F238E27FC236}">
                <a16:creationId xmlns:a16="http://schemas.microsoft.com/office/drawing/2014/main" id="{044E74B2-5E07-4633-BE54-A6F9865E2F89}"/>
              </a:ext>
            </a:extLst>
          </p:cNvPr>
          <p:cNvSpPr txBox="1">
            <a:spLocks/>
          </p:cNvSpPr>
          <p:nvPr/>
        </p:nvSpPr>
        <p:spPr>
          <a:xfrm>
            <a:off x="3781777" y="110532"/>
            <a:ext cx="5362223"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sz="2000" b="1" dirty="0">
                <a:solidFill>
                  <a:schemeClr val="tx1"/>
                </a:solidFill>
              </a:rPr>
              <a:t>Focused Ion Beam / Scanning Electron Microscope: TESCAN S8000X</a:t>
            </a:r>
          </a:p>
        </p:txBody>
      </p:sp>
      <p:sp>
        <p:nvSpPr>
          <p:cNvPr id="19" name="Content Placeholder 3">
            <a:extLst>
              <a:ext uri="{FF2B5EF4-FFF2-40B4-BE49-F238E27FC236}">
                <a16:creationId xmlns:a16="http://schemas.microsoft.com/office/drawing/2014/main" id="{D16115C4-DFB4-4AB0-AC52-1CD071EF9D12}"/>
              </a:ext>
            </a:extLst>
          </p:cNvPr>
          <p:cNvSpPr txBox="1">
            <a:spLocks/>
          </p:cNvSpPr>
          <p:nvPr/>
        </p:nvSpPr>
        <p:spPr>
          <a:xfrm>
            <a:off x="277732" y="1632657"/>
            <a:ext cx="5827170" cy="195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just" fontAlgn="base">
              <a:buNone/>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 the Fall of 2019, the LRSM installed a uniquely equipped focused ion beam / scanning electron microscope from the TESCAN corporation. The instrument has a high flux xenon source, allowing rapid sample</a:t>
            </a:r>
            <a:r>
              <a:rPr lang="en-US" sz="1500" dirty="0">
                <a:solidFill>
                  <a:sysClr val="windowText" lastClr="000000"/>
                </a:solidFill>
                <a:latin typeface="Arial" panose="020B0604020202020204" pitchFamily="34" charset="0"/>
                <a:cs typeface="Arial" panose="020B0604020202020204" pitchFamily="34" charset="0"/>
              </a:rPr>
              <a:t> removal. It is equipped with two novel accessories, a cryogenic transfer system and a time-of-flight secondary ion mass spectrometer (ToF-SIMS). These two capabilities will allow the development of novel methods for the microanalytical characterization of soft matter and soft/hard matter interfaces.</a:t>
            </a:r>
            <a:endPar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BC875F-33E1-7E42-B971-6D93AEB8C896}"/>
              </a:ext>
            </a:extLst>
          </p:cNvPr>
          <p:cNvSpPr txBox="1"/>
          <p:nvPr/>
        </p:nvSpPr>
        <p:spPr>
          <a:xfrm>
            <a:off x="1959429" y="591671"/>
            <a:ext cx="184731" cy="369332"/>
          </a:xfrm>
          <a:prstGeom prst="rect">
            <a:avLst/>
          </a:prstGeom>
          <a:noFill/>
        </p:spPr>
        <p:txBody>
          <a:bodyPr wrap="none" rtlCol="0">
            <a:spAutoFit/>
          </a:bodyPr>
          <a:lstStyle/>
          <a:p>
            <a:endParaRPr lang="en-US" dirty="0"/>
          </a:p>
        </p:txBody>
      </p:sp>
      <p:sp>
        <p:nvSpPr>
          <p:cNvPr id="16" name="Content Placeholder 3">
            <a:extLst>
              <a:ext uri="{FF2B5EF4-FFF2-40B4-BE49-F238E27FC236}">
                <a16:creationId xmlns:a16="http://schemas.microsoft.com/office/drawing/2014/main" id="{2914789D-B3C6-3D4B-93B6-64F04C6FCDF6}"/>
              </a:ext>
            </a:extLst>
          </p:cNvPr>
          <p:cNvSpPr txBox="1">
            <a:spLocks/>
          </p:cNvSpPr>
          <p:nvPr/>
        </p:nvSpPr>
        <p:spPr>
          <a:xfrm>
            <a:off x="3955672" y="5787526"/>
            <a:ext cx="4813558" cy="717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just" fontAlgn="base">
              <a:buNone/>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Secondary electron image of a microfabricated metal/polymer multilayer structure. </a:t>
            </a:r>
            <a:r>
              <a:rPr lang="en-US" sz="1200" dirty="0">
                <a:solidFill>
                  <a:sysClr val="windowText" lastClr="000000"/>
                </a:solidFill>
                <a:latin typeface="Arial" panose="020B0604020202020204" pitchFamily="34" charset="0"/>
                <a:cs typeface="Arial" panose="020B0604020202020204" pitchFamily="34" charset="0"/>
              </a:rPr>
              <a:t>A conventional gallium FIB would take days to remove such a large amount of material.  Images like these provide input for three dimensional reconstructions of materials structure.</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3" name="Group 2" descr="Secondary electron image of a microfabricated metal/polymer multilayer structure. A conventional gallium FIB would take days to remove such a large amount of material.  Images like these provide input for three dimensional reconstructions of materials structure.">
            <a:extLst>
              <a:ext uri="{FF2B5EF4-FFF2-40B4-BE49-F238E27FC236}">
                <a16:creationId xmlns:a16="http://schemas.microsoft.com/office/drawing/2014/main" id="{D8E3F5FD-365A-4487-A242-D64C07491551}"/>
              </a:ext>
            </a:extLst>
          </p:cNvPr>
          <p:cNvGrpSpPr/>
          <p:nvPr/>
        </p:nvGrpSpPr>
        <p:grpSpPr>
          <a:xfrm>
            <a:off x="6399922" y="1553501"/>
            <a:ext cx="2663690" cy="4157378"/>
            <a:chOff x="5955211" y="1553501"/>
            <a:chExt cx="2663690" cy="4157378"/>
          </a:xfrm>
        </p:grpSpPr>
        <p:pic>
          <p:nvPicPr>
            <p:cNvPr id="7" name="Picture 6">
              <a:extLst>
                <a:ext uri="{FF2B5EF4-FFF2-40B4-BE49-F238E27FC236}">
                  <a16:creationId xmlns:a16="http://schemas.microsoft.com/office/drawing/2014/main" id="{33E356B9-BC4C-9B46-9373-474FDB28362D}"/>
                </a:ext>
              </a:extLst>
            </p:cNvPr>
            <p:cNvPicPr>
              <a:picLocks noChangeAspect="1"/>
            </p:cNvPicPr>
            <p:nvPr/>
          </p:nvPicPr>
          <p:blipFill>
            <a:blip r:embed="rId3"/>
            <a:srcRect/>
            <a:stretch/>
          </p:blipFill>
          <p:spPr>
            <a:xfrm>
              <a:off x="5955211" y="1553501"/>
              <a:ext cx="2368670" cy="4156849"/>
            </a:xfrm>
            <a:prstGeom prst="rect">
              <a:avLst/>
            </a:prstGeom>
          </p:spPr>
        </p:pic>
        <p:cxnSp>
          <p:nvCxnSpPr>
            <p:cNvPr id="13" name="Straight Arrow Connector 12">
              <a:extLst>
                <a:ext uri="{FF2B5EF4-FFF2-40B4-BE49-F238E27FC236}">
                  <a16:creationId xmlns:a16="http://schemas.microsoft.com/office/drawing/2014/main" id="{3F4278D2-B89F-9549-B458-234966CF0F3F}"/>
                </a:ext>
              </a:extLst>
            </p:cNvPr>
            <p:cNvCxnSpPr>
              <a:cxnSpLocks/>
            </p:cNvCxnSpPr>
            <p:nvPr/>
          </p:nvCxnSpPr>
          <p:spPr>
            <a:xfrm>
              <a:off x="7254283" y="1710642"/>
              <a:ext cx="0" cy="4000237"/>
            </a:xfrm>
            <a:prstGeom prst="straightConnector1">
              <a:avLst/>
            </a:prstGeom>
            <a:ln w="3810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DC2BFFF-3F79-DC43-A920-C6DD8D0367E4}"/>
                </a:ext>
              </a:extLst>
            </p:cNvPr>
            <p:cNvSpPr txBox="1"/>
            <p:nvPr/>
          </p:nvSpPr>
          <p:spPr>
            <a:xfrm>
              <a:off x="7254283" y="3408827"/>
              <a:ext cx="1364618" cy="338554"/>
            </a:xfrm>
            <a:prstGeom prst="rect">
              <a:avLst/>
            </a:prstGeom>
            <a:noFill/>
          </p:spPr>
          <p:txBody>
            <a:bodyPr wrap="square" rtlCol="0">
              <a:spAutoFit/>
            </a:bodyPr>
            <a:lstStyle/>
            <a:p>
              <a:r>
                <a:rPr lang="en-US" sz="1600" dirty="0">
                  <a:solidFill>
                    <a:schemeClr val="bg1"/>
                  </a:solidFill>
                </a:rPr>
                <a:t>650 µm</a:t>
              </a:r>
            </a:p>
          </p:txBody>
        </p:sp>
      </p:grpSp>
      <p:sp>
        <p:nvSpPr>
          <p:cNvPr id="14" name="Content Placeholder 3">
            <a:extLst>
              <a:ext uri="{FF2B5EF4-FFF2-40B4-BE49-F238E27FC236}">
                <a16:creationId xmlns:a16="http://schemas.microsoft.com/office/drawing/2014/main" id="{27DE101C-CBBD-4939-9A84-66048B12271F}"/>
              </a:ext>
            </a:extLst>
          </p:cNvPr>
          <p:cNvSpPr txBox="1">
            <a:spLocks/>
          </p:cNvSpPr>
          <p:nvPr/>
        </p:nvSpPr>
        <p:spPr>
          <a:xfrm>
            <a:off x="277733" y="3668346"/>
            <a:ext cx="3843328" cy="2304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None/>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system was installed in the Singh Center for Nanotechnology’s Nanoscale Characterization Facility and funded by an NSF-MRI grant with matching support from the LRSM, the School of Engineering and Applied Science (SEAS) and the School of Arts and Sciences (SAS). The instrument is now being used by research groups across SEAS and SAS, as well as outside academic and industrial users.</a:t>
            </a:r>
          </a:p>
        </p:txBody>
      </p:sp>
      <p:pic>
        <p:nvPicPr>
          <p:cNvPr id="4" name="Picture 3" descr="Focused Ion Beam / Scanning Electron Microscope: TESCAN S8000X">
            <a:extLst>
              <a:ext uri="{FF2B5EF4-FFF2-40B4-BE49-F238E27FC236}">
                <a16:creationId xmlns:a16="http://schemas.microsoft.com/office/drawing/2014/main" id="{9D74AD87-558D-4D52-BD7A-B631306321FD}"/>
              </a:ext>
            </a:extLst>
          </p:cNvPr>
          <p:cNvPicPr>
            <a:picLocks noChangeAspect="1"/>
          </p:cNvPicPr>
          <p:nvPr/>
        </p:nvPicPr>
        <p:blipFill>
          <a:blip r:embed="rId4"/>
          <a:stretch>
            <a:fillRect/>
          </a:stretch>
        </p:blipFill>
        <p:spPr>
          <a:xfrm>
            <a:off x="4248364" y="3722329"/>
            <a:ext cx="2468959" cy="1855553"/>
          </a:xfrm>
          <a:prstGeom prst="rect">
            <a:avLst/>
          </a:prstGeom>
          <a:ln>
            <a:solidFill>
              <a:schemeClr val="tx1"/>
            </a:solidFill>
          </a:ln>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12934</TotalTime>
  <Words>228</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60</cp:revision>
  <cp:lastPrinted>2016-08-01T15:14:13Z</cp:lastPrinted>
  <dcterms:created xsi:type="dcterms:W3CDTF">2016-07-19T18:16:54Z</dcterms:created>
  <dcterms:modified xsi:type="dcterms:W3CDTF">2020-05-23T15:12:34Z</dcterms:modified>
  <cp:category/>
</cp:coreProperties>
</file>