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Lst>
  <p:sldSz cy="6858000" cx="12192000"/>
  <p:notesSz cx="7010400" cy="9296400"/>
  <p:embeddedFontLst>
    <p:embeddedFont>
      <p:font typeface="Helvetica Neue"/>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What Has Been Achieved: </a:t>
            </a:r>
            <a:r>
              <a:rPr lang="en-US"/>
              <a:t>The familiarity of STEM futures is not always present in the youth of today. We were able to edutain our participants, further the leadership skills of our REU students, and plant seeds into the </a:t>
            </a:r>
            <a:r>
              <a:rPr lang="en-US"/>
              <a:t>minds</a:t>
            </a:r>
            <a:r>
              <a:rPr lang="en-US"/>
              <a:t> and scientists of tomorrow</a:t>
            </a: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Importance of the Achievement: </a:t>
            </a:r>
            <a:r>
              <a:rPr lang="en-US"/>
              <a:t>There is an ignorance to what all is available in the STEM culture. Material Science is an aspects that further defining for primary and secondary students would impact and invite more students that have an interest, a natural talent, but are not familiar with the path. Our REU students planted similar seeds in our city’s youth as were once planted in their minds</a:t>
            </a:r>
            <a:r>
              <a:rPr lang="en-US" sz="12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How is the achievement related to the IRG, and how does it help it achieve its goals? </a:t>
            </a:r>
            <a:r>
              <a:rPr lang="en-US"/>
              <a:t>Outreach is also a goal of UTK-MRSEC’s mission. Being able to further recruit primary and secondary students’ interests in STEM through edutainment strategies has remained an </a:t>
            </a:r>
            <a:r>
              <a:rPr lang="en-US"/>
              <a:t>efficient</a:t>
            </a:r>
            <a:r>
              <a:rPr lang="en-US"/>
              <a:t> route for expanding interests in the field</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Where the findings are published: No</a:t>
            </a:r>
            <a:r>
              <a:rPr b="1" lang="en-US"/>
              <a:t>t Applicable outside of </a:t>
            </a:r>
            <a:r>
              <a:rPr lang="en-US"/>
              <a:t>Social media–Linkedin: https://www.linkedin.com/feed/update/urn:li:activity:7349556603240505345</a:t>
            </a:r>
            <a:endParaRPr/>
          </a:p>
          <a:p>
            <a:pPr indent="0" lvl="0" marL="0" rtl="0" algn="l">
              <a:spcBef>
                <a:spcPts val="0"/>
              </a:spcBef>
              <a:spcAft>
                <a:spcPts val="0"/>
              </a:spcAft>
              <a:buNone/>
            </a:pPr>
            <a:r>
              <a:t/>
            </a:r>
            <a:endParaRPr/>
          </a:p>
        </p:txBody>
      </p:sp>
      <p:sp>
        <p:nvSpPr>
          <p:cNvPr id="80" name="Google Shape;80;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TITUS">
  <p:cSld name="Title and Content@@TITUS">
    <p:spTree>
      <p:nvGrpSpPr>
        <p:cNvPr id="15" name="Shape 15"/>
        <p:cNvGrpSpPr/>
        <p:nvPr/>
      </p:nvGrpSpPr>
      <p:grpSpPr>
        <a:xfrm>
          <a:off x="0" y="0"/>
          <a:ext cx="0" cy="0"/>
          <a:chOff x="0" y="0"/>
          <a:chExt cx="0" cy="0"/>
        </a:xfrm>
      </p:grpSpPr>
      <p:sp>
        <p:nvSpPr>
          <p:cNvPr id="16" name="Google Shape;16;p2"/>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rgbClr val="0BC564"/>
              </a:solidFill>
              <a:latin typeface="Arial"/>
              <a:ea typeface="Arial"/>
              <a:cs typeface="Arial"/>
              <a:sym typeface="Arial"/>
            </a:endParaRPr>
          </a:p>
        </p:txBody>
      </p:sp>
      <p:sp>
        <p:nvSpPr>
          <p:cNvPr id="17" name="Google Shape;17;p2"/>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1" name="Google Shape;21;p2"/>
          <p:cNvGrpSpPr/>
          <p:nvPr/>
        </p:nvGrpSpPr>
        <p:grpSpPr>
          <a:xfrm>
            <a:off x="0" y="6243697"/>
            <a:ext cx="12192000" cy="653979"/>
            <a:chOff x="0" y="6243697"/>
            <a:chExt cx="12192000" cy="653979"/>
          </a:xfrm>
        </p:grpSpPr>
        <p:sp>
          <p:nvSpPr>
            <p:cNvPr id="22" name="Google Shape;22;p2"/>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23" name="Google Shape;23;p2"/>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24" name="Google Shape;24;p2"/>
            <p:cNvSpPr/>
            <p:nvPr/>
          </p:nvSpPr>
          <p:spPr>
            <a:xfrm>
              <a:off x="3640136" y="6470393"/>
              <a:ext cx="4693357"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900">
                  <a:solidFill>
                    <a:schemeClr val="accent1"/>
                  </a:solidFill>
                  <a:latin typeface="Arial"/>
                  <a:ea typeface="Arial"/>
                  <a:cs typeface="Arial"/>
                  <a:sym typeface="Arial"/>
                </a:rPr>
                <a:t>Where Materials Begin and Society Benefits</a:t>
              </a:r>
              <a:endParaRPr/>
            </a:p>
          </p:txBody>
        </p:sp>
        <p:pic>
          <p:nvPicPr>
            <p:cNvPr descr="G:\Apodaca Work Current\NSF logo\NEW NSF Logo Design\Final\BitmapLogo_NOLayers_F.png" id="25" name="Google Shape;25;p2"/>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26" name="Google Shape;26;p2"/>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sz="2000" u="none">
              <a:solidFill>
                <a:schemeClr val="dk1"/>
              </a:solidFill>
              <a:latin typeface="Calibri"/>
              <a:ea typeface="Calibri"/>
              <a:cs typeface="Calibri"/>
              <a:sym typeface="Calibri"/>
            </a:endParaRPr>
          </a:p>
        </p:txBody>
      </p:sp>
      <p:sp>
        <p:nvSpPr>
          <p:cNvPr id="27" name="Google Shape;27;p2"/>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2"/>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 name="Google Shape;29;p2"/>
          <p:cNvGrpSpPr/>
          <p:nvPr/>
        </p:nvGrpSpPr>
        <p:grpSpPr>
          <a:xfrm>
            <a:off x="4707584" y="807282"/>
            <a:ext cx="7484416" cy="444970"/>
            <a:chOff x="4707584" y="910048"/>
            <a:chExt cx="7484416" cy="444970"/>
          </a:xfrm>
        </p:grpSpPr>
        <p:sp>
          <p:nvSpPr>
            <p:cNvPr id="30" name="Google Shape;30;p2"/>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2"/>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alibri"/>
                <a:ea typeface="Calibri"/>
                <a:cs typeface="Calibri"/>
                <a:sym typeface="Calibri"/>
              </a:defRPr>
            </a:lvl1pPr>
            <a:lvl2pPr indent="0" lvl="1" marL="0" algn="r">
              <a:spcBef>
                <a:spcPts val="0"/>
              </a:spcBef>
              <a:buNone/>
              <a:defRPr sz="2000">
                <a:solidFill>
                  <a:srgbClr val="888888"/>
                </a:solidFill>
                <a:latin typeface="Calibri"/>
                <a:ea typeface="Calibri"/>
                <a:cs typeface="Calibri"/>
                <a:sym typeface="Calibri"/>
              </a:defRPr>
            </a:lvl2pPr>
            <a:lvl3pPr indent="0" lvl="2" marL="0" algn="r">
              <a:spcBef>
                <a:spcPts val="0"/>
              </a:spcBef>
              <a:buNone/>
              <a:defRPr sz="2000">
                <a:solidFill>
                  <a:srgbClr val="888888"/>
                </a:solidFill>
                <a:latin typeface="Calibri"/>
                <a:ea typeface="Calibri"/>
                <a:cs typeface="Calibri"/>
                <a:sym typeface="Calibri"/>
              </a:defRPr>
            </a:lvl3pPr>
            <a:lvl4pPr indent="0" lvl="3" marL="0" algn="r">
              <a:spcBef>
                <a:spcPts val="0"/>
              </a:spcBef>
              <a:buNone/>
              <a:defRPr sz="2000">
                <a:solidFill>
                  <a:srgbClr val="888888"/>
                </a:solidFill>
                <a:latin typeface="Calibri"/>
                <a:ea typeface="Calibri"/>
                <a:cs typeface="Calibri"/>
                <a:sym typeface="Calibri"/>
              </a:defRPr>
            </a:lvl4pPr>
            <a:lvl5pPr indent="0" lvl="4" marL="0" algn="r">
              <a:spcBef>
                <a:spcPts val="0"/>
              </a:spcBef>
              <a:buNone/>
              <a:defRPr sz="2000">
                <a:solidFill>
                  <a:srgbClr val="888888"/>
                </a:solidFill>
                <a:latin typeface="Calibri"/>
                <a:ea typeface="Calibri"/>
                <a:cs typeface="Calibri"/>
                <a:sym typeface="Calibri"/>
              </a:defRPr>
            </a:lvl5pPr>
            <a:lvl6pPr indent="0" lvl="5" marL="0" algn="r">
              <a:spcBef>
                <a:spcPts val="0"/>
              </a:spcBef>
              <a:buNone/>
              <a:defRPr sz="2000">
                <a:solidFill>
                  <a:srgbClr val="888888"/>
                </a:solidFill>
                <a:latin typeface="Calibri"/>
                <a:ea typeface="Calibri"/>
                <a:cs typeface="Calibri"/>
                <a:sym typeface="Calibri"/>
              </a:defRPr>
            </a:lvl6pPr>
            <a:lvl7pPr indent="0" lvl="6" marL="0" algn="r">
              <a:spcBef>
                <a:spcPts val="0"/>
              </a:spcBef>
              <a:buNone/>
              <a:defRPr sz="2000">
                <a:solidFill>
                  <a:srgbClr val="888888"/>
                </a:solidFill>
                <a:latin typeface="Calibri"/>
                <a:ea typeface="Calibri"/>
                <a:cs typeface="Calibri"/>
                <a:sym typeface="Calibri"/>
              </a:defRPr>
            </a:lvl7pPr>
            <a:lvl8pPr indent="0" lvl="7" marL="0" algn="r">
              <a:spcBef>
                <a:spcPts val="0"/>
              </a:spcBef>
              <a:buNone/>
              <a:defRPr sz="2000">
                <a:solidFill>
                  <a:srgbClr val="888888"/>
                </a:solidFill>
                <a:latin typeface="Calibri"/>
                <a:ea typeface="Calibri"/>
                <a:cs typeface="Calibri"/>
                <a:sym typeface="Calibri"/>
              </a:defRPr>
            </a:lvl8pPr>
            <a:lvl9pPr indent="0" lvl="8" marL="0" algn="r">
              <a:spcBef>
                <a:spcPts val="0"/>
              </a:spcBef>
              <a:buNone/>
              <a:defRPr sz="20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3"/>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3"/>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4"/>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rgbClr val="0BC564"/>
              </a:solidFill>
              <a:latin typeface="Arial"/>
              <a:ea typeface="Arial"/>
              <a:cs typeface="Arial"/>
              <a:sym typeface="Arial"/>
            </a:endParaRPr>
          </a:p>
        </p:txBody>
      </p:sp>
      <p:sp>
        <p:nvSpPr>
          <p:cNvPr id="42" name="Google Shape;42;p4"/>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6" name="Google Shape;46;p4"/>
          <p:cNvGrpSpPr/>
          <p:nvPr/>
        </p:nvGrpSpPr>
        <p:grpSpPr>
          <a:xfrm>
            <a:off x="0" y="6243697"/>
            <a:ext cx="12192000" cy="653979"/>
            <a:chOff x="0" y="6243697"/>
            <a:chExt cx="12192000" cy="653979"/>
          </a:xfrm>
        </p:grpSpPr>
        <p:sp>
          <p:nvSpPr>
            <p:cNvPr id="47" name="Google Shape;47;p4"/>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48" name="Google Shape;48;p4"/>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49" name="Google Shape;49;p4"/>
            <p:cNvSpPr/>
            <p:nvPr/>
          </p:nvSpPr>
          <p:spPr>
            <a:xfrm>
              <a:off x="3640136" y="6470393"/>
              <a:ext cx="4693357"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900">
                  <a:solidFill>
                    <a:schemeClr val="accent1"/>
                  </a:solidFill>
                  <a:latin typeface="Arial"/>
                  <a:ea typeface="Arial"/>
                  <a:cs typeface="Arial"/>
                  <a:sym typeface="Arial"/>
                </a:rPr>
                <a:t>Where Materials Begin and Society Benefits</a:t>
              </a:r>
              <a:endParaRPr/>
            </a:p>
          </p:txBody>
        </p:sp>
        <p:pic>
          <p:nvPicPr>
            <p:cNvPr descr="G:\Apodaca Work Current\NSF logo\NEW NSF Logo Design\Final\BitmapLogo_NOLayers_F.png" id="50" name="Google Shape;50;p4"/>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51" name="Google Shape;51;p4"/>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p:txBody>
      </p:sp>
      <p:sp>
        <p:nvSpPr>
          <p:cNvPr id="52" name="Google Shape;52;p4"/>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4"/>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 name="Google Shape;54;p4"/>
          <p:cNvGrpSpPr/>
          <p:nvPr/>
        </p:nvGrpSpPr>
        <p:grpSpPr>
          <a:xfrm>
            <a:off x="4707584" y="807282"/>
            <a:ext cx="7484416" cy="444970"/>
            <a:chOff x="4707584" y="910048"/>
            <a:chExt cx="7484416" cy="444970"/>
          </a:xfrm>
        </p:grpSpPr>
        <p:sp>
          <p:nvSpPr>
            <p:cNvPr id="55" name="Google Shape;55;p4"/>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4"/>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4"/>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8" name="Shape 58"/>
        <p:cNvGrpSpPr/>
        <p:nvPr/>
      </p:nvGrpSpPr>
      <p:grpSpPr>
        <a:xfrm>
          <a:off x="0" y="0"/>
          <a:ext cx="0" cy="0"/>
          <a:chOff x="0" y="0"/>
          <a:chExt cx="0" cy="0"/>
        </a:xfrm>
      </p:grpSpPr>
      <p:sp>
        <p:nvSpPr>
          <p:cNvPr id="59" name="Google Shape;59;p5"/>
          <p:cNvSpPr txBox="1"/>
          <p:nvPr>
            <p:ph type="title"/>
          </p:nvPr>
        </p:nvSpPr>
        <p:spPr>
          <a:xfrm>
            <a:off x="614515" y="152008"/>
            <a:ext cx="10962967" cy="56671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00000"/>
              </a:buClr>
              <a:buSzPts val="2800"/>
              <a:buFont typeface="Arial"/>
              <a:buNone/>
              <a:defRPr b="0" sz="280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
          <p:cNvSpPr txBox="1"/>
          <p:nvPr>
            <p:ph idx="1" type="body"/>
          </p:nvPr>
        </p:nvSpPr>
        <p:spPr>
          <a:xfrm>
            <a:off x="614514" y="1211301"/>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 name="Google Shape;64;p5"/>
          <p:cNvGrpSpPr/>
          <p:nvPr/>
        </p:nvGrpSpPr>
        <p:grpSpPr>
          <a:xfrm>
            <a:off x="0" y="6163799"/>
            <a:ext cx="12192000" cy="733878"/>
            <a:chOff x="0" y="6163799"/>
            <a:chExt cx="12192000" cy="733878"/>
          </a:xfrm>
        </p:grpSpPr>
        <p:sp>
          <p:nvSpPr>
            <p:cNvPr id="65" name="Google Shape;65;p5"/>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66" name="Google Shape;66;p5"/>
            <p:cNvPicPr preferRelativeResize="0"/>
            <p:nvPr/>
          </p:nvPicPr>
          <p:blipFill rotWithShape="1">
            <a:blip r:embed="rId2">
              <a:alphaModFix/>
            </a:blip>
            <a:srcRect b="0" l="0" r="0" t="0"/>
            <a:stretch/>
          </p:blipFill>
          <p:spPr>
            <a:xfrm>
              <a:off x="1304694" y="6201502"/>
              <a:ext cx="2445810" cy="608531"/>
            </a:xfrm>
            <a:prstGeom prst="rect">
              <a:avLst/>
            </a:prstGeom>
            <a:noFill/>
            <a:ln>
              <a:noFill/>
            </a:ln>
          </p:spPr>
        </p:pic>
        <p:sp>
          <p:nvSpPr>
            <p:cNvPr id="67" name="Google Shape;67;p5"/>
            <p:cNvSpPr/>
            <p:nvPr/>
          </p:nvSpPr>
          <p:spPr>
            <a:xfrm>
              <a:off x="3921219" y="6374350"/>
              <a:ext cx="469335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accent1"/>
                  </a:solidFill>
                  <a:latin typeface="Times New Roman"/>
                  <a:ea typeface="Times New Roman"/>
                  <a:cs typeface="Times New Roman"/>
                  <a:sym typeface="Times New Roman"/>
                </a:rPr>
                <a:t>Where Materials Begin &amp; Society Benefits</a:t>
              </a:r>
              <a:endParaRPr/>
            </a:p>
          </p:txBody>
        </p:sp>
        <p:pic>
          <p:nvPicPr>
            <p:cNvPr descr="G:\Apodaca Work Current\NSF logo\NEW NSF Logo Design\Final\BitmapLogo_NOLayers_F.png" id="68" name="Google Shape;68;p5"/>
            <p:cNvPicPr preferRelativeResize="0"/>
            <p:nvPr/>
          </p:nvPicPr>
          <p:blipFill rotWithShape="1">
            <a:blip r:embed="rId3">
              <a:alphaModFix/>
            </a:blip>
            <a:srcRect b="0" l="0" r="0" t="0"/>
            <a:stretch/>
          </p:blipFill>
          <p:spPr>
            <a:xfrm>
              <a:off x="350381" y="6201502"/>
              <a:ext cx="647112" cy="650727"/>
            </a:xfrm>
            <a:prstGeom prst="rect">
              <a:avLst/>
            </a:prstGeom>
            <a:noFill/>
            <a:ln>
              <a:noFill/>
            </a:ln>
          </p:spPr>
        </p:pic>
      </p:grpSp>
      <p:sp>
        <p:nvSpPr>
          <p:cNvPr id="69" name="Google Shape;69;p5"/>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5"/>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p:txBody>
      </p:sp>
      <p:sp>
        <p:nvSpPr>
          <p:cNvPr id="71" name="Google Shape;71;p5"/>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6"/>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7"/>
          <p:cNvSpPr txBox="1"/>
          <p:nvPr/>
        </p:nvSpPr>
        <p:spPr>
          <a:xfrm>
            <a:off x="3818375" y="151087"/>
            <a:ext cx="7759108" cy="566719"/>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57894"/>
              <a:buFont typeface="Arial"/>
              <a:buNone/>
            </a:pPr>
            <a:r>
              <a:rPr b="1" lang="en-US" sz="1900">
                <a:solidFill>
                  <a:schemeClr val="dk1"/>
                </a:solidFill>
              </a:rPr>
              <a:t>Expanding CAMM’s Impact: REU Summer Outreach with Knoxville Youth</a:t>
            </a:r>
            <a:endParaRPr b="1" sz="1900">
              <a:solidFill>
                <a:schemeClr val="dk1"/>
              </a:solidFill>
            </a:endParaRPr>
          </a:p>
          <a:p>
            <a:pPr indent="0" lvl="0" marL="0" marR="0" rtl="0" algn="l">
              <a:lnSpc>
                <a:spcPct val="90000"/>
              </a:lnSpc>
              <a:spcBef>
                <a:spcPts val="0"/>
              </a:spcBef>
              <a:spcAft>
                <a:spcPts val="0"/>
              </a:spcAft>
              <a:buClr>
                <a:srgbClr val="C00000"/>
              </a:buClr>
              <a:buSzPct val="100000"/>
              <a:buFont typeface="Arial"/>
              <a:buNone/>
            </a:pPr>
            <a:r>
              <a:t/>
            </a:r>
            <a:endParaRPr b="1" sz="2000">
              <a:solidFill>
                <a:srgbClr val="C00000"/>
              </a:solidFill>
            </a:endParaRPr>
          </a:p>
        </p:txBody>
      </p:sp>
      <p:sp>
        <p:nvSpPr>
          <p:cNvPr id="83" name="Google Shape;83;p7"/>
          <p:cNvSpPr txBox="1"/>
          <p:nvPr/>
        </p:nvSpPr>
        <p:spPr>
          <a:xfrm>
            <a:off x="147781" y="200554"/>
            <a:ext cx="26667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UTK- MRSEC</a:t>
            </a:r>
            <a:endParaRPr b="1">
              <a:solidFill>
                <a:schemeClr val="dk1"/>
              </a:solidFill>
            </a:endParaRPr>
          </a:p>
          <a:p>
            <a:pPr indent="0" lvl="0" marL="0" marR="0" rtl="0" algn="l">
              <a:spcBef>
                <a:spcPts val="0"/>
              </a:spcBef>
              <a:spcAft>
                <a:spcPts val="0"/>
              </a:spcAft>
              <a:buNone/>
            </a:pPr>
            <a:r>
              <a:rPr b="1" lang="en-US">
                <a:solidFill>
                  <a:schemeClr val="dk1"/>
                </a:solidFill>
              </a:rPr>
              <a:t>DMR-2309083</a:t>
            </a:r>
            <a:endParaRPr b="1">
              <a:solidFill>
                <a:schemeClr val="dk1"/>
              </a:solidFill>
            </a:endParaRPr>
          </a:p>
        </p:txBody>
      </p:sp>
      <p:sp>
        <p:nvSpPr>
          <p:cNvPr id="84" name="Google Shape;84;p7"/>
          <p:cNvSpPr txBox="1"/>
          <p:nvPr/>
        </p:nvSpPr>
        <p:spPr>
          <a:xfrm>
            <a:off x="5622172" y="743681"/>
            <a:ext cx="6467100" cy="834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University of Tennessee, Knoxville (UTK)</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Center for Advanced Materials and Manufacturing (CAMM) </a:t>
            </a:r>
            <a:endParaRPr b="1">
              <a:solidFill>
                <a:schemeClr val="dk1"/>
              </a:solidFill>
            </a:endParaRPr>
          </a:p>
          <a:p>
            <a:pPr indent="0" lvl="0" marL="0" marR="0" rtl="0" algn="l">
              <a:spcBef>
                <a:spcPts val="0"/>
              </a:spcBef>
              <a:spcAft>
                <a:spcPts val="0"/>
              </a:spcAft>
              <a:buNone/>
            </a:pPr>
            <a:r>
              <a:t/>
            </a:r>
            <a:endParaRPr b="1" sz="1600">
              <a:solidFill>
                <a:schemeClr val="dk1"/>
              </a:solidFill>
            </a:endParaRPr>
          </a:p>
        </p:txBody>
      </p:sp>
      <p:sp>
        <p:nvSpPr>
          <p:cNvPr id="85" name="Google Shape;85;p7"/>
          <p:cNvSpPr txBox="1"/>
          <p:nvPr/>
        </p:nvSpPr>
        <p:spPr>
          <a:xfrm>
            <a:off x="0" y="756150"/>
            <a:ext cx="6090300" cy="59577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lang="en-US">
                <a:solidFill>
                  <a:schemeClr val="dk1"/>
                </a:solidFill>
              </a:rPr>
              <a:t>The Center for Advanced Materials and Manufacturing</a:t>
            </a:r>
            <a:endParaRPr>
              <a:solidFill>
                <a:schemeClr val="dk1"/>
              </a:solidFill>
            </a:endParaRPr>
          </a:p>
          <a:p>
            <a:pPr indent="0" lvl="0" marL="0" rtl="0" algn="just">
              <a:lnSpc>
                <a:spcPct val="115000"/>
              </a:lnSpc>
              <a:spcBef>
                <a:spcPts val="0"/>
              </a:spcBef>
              <a:spcAft>
                <a:spcPts val="0"/>
              </a:spcAft>
              <a:buSzPts val="1100"/>
              <a:buNone/>
            </a:pPr>
            <a:r>
              <a:rPr lang="en-US">
                <a:solidFill>
                  <a:schemeClr val="dk1"/>
                </a:solidFill>
              </a:rPr>
              <a:t>(CAMM) inspired hundreds of high school students during</a:t>
            </a:r>
            <a:endParaRPr>
              <a:solidFill>
                <a:schemeClr val="dk1"/>
              </a:solidFill>
            </a:endParaRPr>
          </a:p>
          <a:p>
            <a:pPr indent="0" lvl="0" marL="0" rtl="0" algn="just">
              <a:lnSpc>
                <a:spcPct val="115000"/>
              </a:lnSpc>
              <a:spcBef>
                <a:spcPts val="0"/>
              </a:spcBef>
              <a:spcAft>
                <a:spcPts val="0"/>
              </a:spcAft>
              <a:buSzPts val="1100"/>
              <a:buNone/>
            </a:pPr>
            <a:r>
              <a:rPr lang="en-US">
                <a:solidFill>
                  <a:schemeClr val="dk1"/>
                </a:solidFill>
              </a:rPr>
              <a:t>the 2024–2025 school year through lab tours and panel discussions. Over the summer, CAMM expanded its outreach by bringing hands-on STEM workshops directly to younger learners in Knoxville.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100"/>
              <a:buNone/>
            </a:pPr>
            <a:r>
              <a:rPr lang="en-US">
                <a:solidFill>
                  <a:schemeClr val="dk1"/>
                </a:solidFill>
              </a:rPr>
              <a:t>Partnering with Christenberry, E.V. Davidson, and Deane Hill community centers, CAMM’s Education, Community Outreach, and Recruitment (ECOR) team, along with REU students, delivered engaging activities that introduced elementary and middle school students to the world of materials research.</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100"/>
              <a:buNone/>
            </a:pPr>
            <a:r>
              <a:rPr lang="en-US">
                <a:solidFill>
                  <a:schemeClr val="dk1"/>
                </a:solidFill>
              </a:rPr>
              <a:t>Students explored concepts through interactive lessons such as tensile testing, a materials matching game, ferrofluids, shape memory alloys, and crystalline materials.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US">
                <a:solidFill>
                  <a:schemeClr val="dk1"/>
                </a:solidFill>
              </a:rPr>
              <a:t>These efforts provided safe and engaging learning opportunities for local youth, helped to expand awareness of CAMM and NSF funded programs in the local community, and gave REU participants a valuable experience in science communication. CAMM continues to bridge advanced research and accessible education, strengthening its role in STEM outreach.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300">
                <a:solidFill>
                  <a:schemeClr val="dk1"/>
                </a:solidFill>
              </a:rPr>
              <a:t>   </a:t>
            </a:r>
            <a:endParaRPr sz="1300">
              <a:solidFill>
                <a:schemeClr val="dk1"/>
              </a:solidFill>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86" name="Google Shape;86;p7"/>
          <p:cNvSpPr txBox="1"/>
          <p:nvPr/>
        </p:nvSpPr>
        <p:spPr>
          <a:xfrm>
            <a:off x="6941783" y="2145168"/>
            <a:ext cx="38280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400">
              <a:solidFill>
                <a:schemeClr val="dk1"/>
              </a:solidFill>
              <a:latin typeface="Arial"/>
              <a:ea typeface="Arial"/>
              <a:cs typeface="Arial"/>
              <a:sym typeface="Arial"/>
            </a:endParaRPr>
          </a:p>
          <a:p>
            <a:pPr indent="0" lvl="0" marL="0" marR="0" rtl="0" algn="just">
              <a:spcBef>
                <a:spcPts val="0"/>
              </a:spcBef>
              <a:spcAft>
                <a:spcPts val="0"/>
              </a:spcAft>
              <a:buNone/>
            </a:pPr>
            <a:r>
              <a:t/>
            </a:r>
            <a:endParaRPr i="1" sz="1400">
              <a:solidFill>
                <a:schemeClr val="dk1"/>
              </a:solidFill>
              <a:latin typeface="Arial"/>
              <a:ea typeface="Arial"/>
              <a:cs typeface="Arial"/>
              <a:sym typeface="Arial"/>
            </a:endParaRPr>
          </a:p>
        </p:txBody>
      </p:sp>
      <p:pic>
        <p:nvPicPr>
          <p:cNvPr id="87" name="Google Shape;87;p7"/>
          <p:cNvPicPr preferRelativeResize="0"/>
          <p:nvPr/>
        </p:nvPicPr>
        <p:blipFill rotWithShape="1">
          <a:blip r:embed="rId3">
            <a:alphaModFix/>
          </a:blip>
          <a:srcRect b="0" l="0" r="0" t="0"/>
          <a:stretch/>
        </p:blipFill>
        <p:spPr>
          <a:xfrm rot="5400000">
            <a:off x="10076981" y="5449001"/>
            <a:ext cx="811215" cy="2088783"/>
          </a:xfrm>
          <a:prstGeom prst="rect">
            <a:avLst/>
          </a:prstGeom>
          <a:noFill/>
          <a:ln>
            <a:noFill/>
          </a:ln>
        </p:spPr>
      </p:pic>
      <p:sp>
        <p:nvSpPr>
          <p:cNvPr descr="  " id="88" name="Google Shape;88;p7"/>
          <p:cNvSpPr txBox="1"/>
          <p:nvPr/>
        </p:nvSpPr>
        <p:spPr>
          <a:xfrm>
            <a:off x="0" y="6537960"/>
            <a:ext cx="242374"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89" name="Google Shape;89;p7"/>
          <p:cNvSpPr txBox="1"/>
          <p:nvPr/>
        </p:nvSpPr>
        <p:spPr>
          <a:xfrm>
            <a:off x="5994400" y="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0" name="Google Shape;90;p7"/>
          <p:cNvPicPr preferRelativeResize="0"/>
          <p:nvPr/>
        </p:nvPicPr>
        <p:blipFill>
          <a:blip r:embed="rId4">
            <a:alphaModFix/>
          </a:blip>
          <a:stretch>
            <a:fillRect/>
          </a:stretch>
        </p:blipFill>
        <p:spPr>
          <a:xfrm>
            <a:off x="7440600" y="1222818"/>
            <a:ext cx="4751410" cy="3114617"/>
          </a:xfrm>
          <a:prstGeom prst="rect">
            <a:avLst/>
          </a:prstGeom>
          <a:noFill/>
          <a:ln>
            <a:noFill/>
          </a:ln>
        </p:spPr>
      </p:pic>
      <p:pic>
        <p:nvPicPr>
          <p:cNvPr id="91" name="Google Shape;91;p7"/>
          <p:cNvPicPr preferRelativeResize="0"/>
          <p:nvPr/>
        </p:nvPicPr>
        <p:blipFill>
          <a:blip r:embed="rId5">
            <a:alphaModFix/>
          </a:blip>
          <a:stretch>
            <a:fillRect/>
          </a:stretch>
        </p:blipFill>
        <p:spPr>
          <a:xfrm>
            <a:off x="6179125" y="3343400"/>
            <a:ext cx="5141397" cy="2852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