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6858000" cx="12192000"/>
  <p:notesSz cx="7010400" cy="9296400"/>
  <p:embeddedFontLst>
    <p:embeddedFont>
      <p:font typeface="Helvetica Neue"/>
      <p:regular r:id="rId6"/>
      <p:bold r:id="rId7"/>
      <p:italic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0" roundtripDataSignature="AMtx7mhFv+GoGSSrBvkqR/P1Sk55m3OD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0" Type="http://customschemas.google.com/relationships/presentationmetadata" Target="metadata"/><Relationship Id="rId9"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font" Target="fonts/HelveticaNeue-regular.fntdata"/><Relationship Id="rId7" Type="http://schemas.openxmlformats.org/officeDocument/2006/relationships/font" Target="fonts/HelveticaNeue-bold.fntdata"/><Relationship Id="rId8" Type="http://schemas.openxmlformats.org/officeDocument/2006/relationships/font" Target="fonts/HelveticaNeue-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6434"/>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1"/>
            <a:ext cx="3037840" cy="466434"/>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Clr>
                <a:schemeClr val="dk1"/>
              </a:buClr>
              <a:buSzPts val="1100"/>
              <a:buFont typeface="Arial"/>
              <a:buNone/>
            </a:pPr>
            <a:r>
              <a:rPr b="1" lang="en-US" sz="1100">
                <a:latin typeface="Arial"/>
                <a:ea typeface="Arial"/>
                <a:cs typeface="Arial"/>
                <a:sym typeface="Arial"/>
              </a:rPr>
              <a:t>What Has Been Achieved: </a:t>
            </a:r>
            <a:r>
              <a:rPr lang="en-US" sz="1100">
                <a:latin typeface="Arial"/>
                <a:ea typeface="Arial"/>
                <a:cs typeface="Arial"/>
                <a:sym typeface="Arial"/>
              </a:rPr>
              <a:t>This workshop allowed attendees to see the state of the art in theoretical and experimental investigations of quantum materials. It also exposed new directions and current approaches to machine learning in the investigation of exotic quantum phases. </a:t>
            </a:r>
            <a:endParaRPr sz="11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100">
                <a:latin typeface="Arial"/>
                <a:ea typeface="Arial"/>
                <a:cs typeface="Arial"/>
                <a:sym typeface="Arial"/>
              </a:rPr>
              <a:t>Importance of the Achievement: </a:t>
            </a:r>
            <a:r>
              <a:rPr lang="en-US" sz="1100">
                <a:latin typeface="Arial"/>
                <a:ea typeface="Arial"/>
                <a:cs typeface="Arial"/>
                <a:sym typeface="Arial"/>
              </a:rPr>
              <a:t>The quantum materials and machine learning workshop encouraged collaboration between researchers from CAMM, USF and other institutions. It also exposed attending graduate students to current research in this field and featured the research of postdoctoral scholars in the early stages of their career. </a:t>
            </a:r>
            <a:endParaRPr sz="11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100">
                <a:latin typeface="Arial"/>
                <a:ea typeface="Arial"/>
                <a:cs typeface="Arial"/>
                <a:sym typeface="Arial"/>
              </a:rPr>
              <a:t>How is the achievement related to the IRG, and how does it help it achieve its goals? </a:t>
            </a:r>
            <a:r>
              <a:rPr lang="en-US" sz="1100">
                <a:latin typeface="Arial"/>
                <a:ea typeface="Arial"/>
                <a:cs typeface="Arial"/>
                <a:sym typeface="Arial"/>
              </a:rPr>
              <a:t>The content of the workshop is directly applicable to IRG1’s mission statement. Talks were given on all four of the IRG’s research methodologies, including neutron scattering and AI modelling of quantum phenomena. Increased collaboration and communication with external institutions will continue to advance the state of the art in materials research and machine learning. </a:t>
            </a:r>
            <a:endParaRPr sz="1100">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sz="1100">
              <a:latin typeface="Arial"/>
              <a:ea typeface="Arial"/>
              <a:cs typeface="Arial"/>
              <a:sym typeface="Arial"/>
            </a:endParaRPr>
          </a:p>
          <a:p>
            <a:pPr indent="0" lvl="0" marL="0" rtl="0" algn="l">
              <a:spcBef>
                <a:spcPts val="0"/>
              </a:spcBef>
              <a:spcAft>
                <a:spcPts val="0"/>
              </a:spcAft>
              <a:buSzPts val="1200"/>
              <a:buNone/>
            </a:pPr>
            <a:r>
              <a:rPr b="1" lang="en-US" sz="1100">
                <a:latin typeface="Arial"/>
                <a:ea typeface="Arial"/>
                <a:cs typeface="Arial"/>
                <a:sym typeface="Arial"/>
              </a:rPr>
              <a:t>Where the findings are published: </a:t>
            </a:r>
            <a:r>
              <a:rPr lang="en-US" sz="1100">
                <a:latin typeface="Arial"/>
                <a:ea typeface="Arial"/>
                <a:cs typeface="Arial"/>
                <a:sym typeface="Arial"/>
              </a:rPr>
              <a:t>N/A</a:t>
            </a:r>
            <a:endParaRPr b="1"/>
          </a:p>
        </p:txBody>
      </p:sp>
      <p:sp>
        <p:nvSpPr>
          <p:cNvPr id="80" name="Google Shape;80;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TITUS">
  <p:cSld name="Title and Content@@TITUS">
    <p:spTree>
      <p:nvGrpSpPr>
        <p:cNvPr id="15" name="Shape 15"/>
        <p:cNvGrpSpPr/>
        <p:nvPr/>
      </p:nvGrpSpPr>
      <p:grpSpPr>
        <a:xfrm>
          <a:off x="0" y="0"/>
          <a:ext cx="0" cy="0"/>
          <a:chOff x="0" y="0"/>
          <a:chExt cx="0" cy="0"/>
        </a:xfrm>
      </p:grpSpPr>
      <p:sp>
        <p:nvSpPr>
          <p:cNvPr id="16" name="Google Shape;16;p3"/>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t/>
            </a:r>
            <a:endParaRPr b="1" i="0" sz="4400" u="none" cap="none" strike="noStrike">
              <a:solidFill>
                <a:srgbClr val="0BC564"/>
              </a:solidFill>
              <a:latin typeface="Arial"/>
              <a:ea typeface="Arial"/>
              <a:cs typeface="Arial"/>
              <a:sym typeface="Arial"/>
            </a:endParaRPr>
          </a:p>
        </p:txBody>
      </p:sp>
      <p:sp>
        <p:nvSpPr>
          <p:cNvPr id="17" name="Google Shape;17;p3"/>
          <p:cNvSpPr txBox="1"/>
          <p:nvPr>
            <p:ph idx="1" type="body"/>
          </p:nvPr>
        </p:nvSpPr>
        <p:spPr>
          <a:xfrm>
            <a:off x="505332" y="1334133"/>
            <a:ext cx="10962967"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BF9000"/>
              </a:buClr>
              <a:buSzPts val="2400"/>
              <a:buFont typeface="Noto Sans Symbols"/>
              <a:buChar char="⮚"/>
              <a:defRPr sz="2400"/>
            </a:lvl1pPr>
            <a:lvl2pPr indent="-340360" lvl="1" marL="914400" algn="l">
              <a:lnSpc>
                <a:spcPct val="90000"/>
              </a:lnSpc>
              <a:spcBef>
                <a:spcPts val="500"/>
              </a:spcBef>
              <a:spcAft>
                <a:spcPts val="0"/>
              </a:spcAft>
              <a:buClr>
                <a:srgbClr val="00B050"/>
              </a:buClr>
              <a:buSzPts val="1760"/>
              <a:buFont typeface="Noto Sans Symbols"/>
              <a:buChar char="❖"/>
              <a:defRPr sz="2000">
                <a:solidFill>
                  <a:srgbClr val="0070C0"/>
                </a:solidFill>
              </a:defRPr>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1" name="Google Shape;21;p3"/>
          <p:cNvGrpSpPr/>
          <p:nvPr/>
        </p:nvGrpSpPr>
        <p:grpSpPr>
          <a:xfrm>
            <a:off x="0" y="6243697"/>
            <a:ext cx="12192000" cy="653979"/>
            <a:chOff x="0" y="6243697"/>
            <a:chExt cx="12192000" cy="653979"/>
          </a:xfrm>
        </p:grpSpPr>
        <p:sp>
          <p:nvSpPr>
            <p:cNvPr id="22" name="Google Shape;22;p3"/>
            <p:cNvSpPr/>
            <p:nvPr/>
          </p:nvSpPr>
          <p:spPr>
            <a:xfrm>
              <a:off x="0" y="6243697"/>
              <a:ext cx="12192000" cy="653979"/>
            </a:xfrm>
            <a:prstGeom prst="rect">
              <a:avLst/>
            </a:prstGeom>
            <a:gradFill>
              <a:gsLst>
                <a:gs pos="0">
                  <a:srgbClr val="F5F7FC"/>
                </a:gs>
                <a:gs pos="100000">
                  <a:srgbClr val="CFAECF"/>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id="23" name="Google Shape;23;p3"/>
            <p:cNvPicPr preferRelativeResize="0"/>
            <p:nvPr/>
          </p:nvPicPr>
          <p:blipFill rotWithShape="1">
            <a:blip r:embed="rId2">
              <a:alphaModFix/>
            </a:blip>
            <a:srcRect b="0" l="0" r="0" t="0"/>
            <a:stretch/>
          </p:blipFill>
          <p:spPr>
            <a:xfrm>
              <a:off x="1228326" y="6272178"/>
              <a:ext cx="2200675" cy="547540"/>
            </a:xfrm>
            <a:prstGeom prst="rect">
              <a:avLst/>
            </a:prstGeom>
            <a:noFill/>
            <a:ln>
              <a:noFill/>
            </a:ln>
          </p:spPr>
        </p:pic>
        <p:sp>
          <p:nvSpPr>
            <p:cNvPr id="24" name="Google Shape;24;p3"/>
            <p:cNvSpPr/>
            <p:nvPr/>
          </p:nvSpPr>
          <p:spPr>
            <a:xfrm>
              <a:off x="3640136" y="6470393"/>
              <a:ext cx="469335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1" lang="en-US" sz="900" u="none" cap="none" strike="noStrike">
                  <a:solidFill>
                    <a:schemeClr val="accent1"/>
                  </a:solidFill>
                  <a:latin typeface="Arial"/>
                  <a:ea typeface="Arial"/>
                  <a:cs typeface="Arial"/>
                  <a:sym typeface="Arial"/>
                </a:rPr>
                <a:t>Where Materials Begin and Society Benefits</a:t>
              </a:r>
              <a:endParaRPr b="0" i="0" sz="1400" u="none" cap="none" strike="noStrike">
                <a:solidFill>
                  <a:srgbClr val="000000"/>
                </a:solidFill>
                <a:latin typeface="Arial"/>
                <a:ea typeface="Arial"/>
                <a:cs typeface="Arial"/>
                <a:sym typeface="Arial"/>
              </a:endParaRPr>
            </a:p>
          </p:txBody>
        </p:sp>
        <p:pic>
          <p:nvPicPr>
            <p:cNvPr descr="G:\Apodaca Work Current\NSF logo\NEW NSF Logo Design\Final\BitmapLogo_NOLayers_F.png" id="25" name="Google Shape;25;p3"/>
            <p:cNvPicPr preferRelativeResize="0"/>
            <p:nvPr/>
          </p:nvPicPr>
          <p:blipFill rotWithShape="1">
            <a:blip r:embed="rId3">
              <a:alphaModFix/>
            </a:blip>
            <a:srcRect b="0" l="0" r="0" t="0"/>
            <a:stretch/>
          </p:blipFill>
          <p:spPr>
            <a:xfrm>
              <a:off x="380999" y="6257889"/>
              <a:ext cx="616493" cy="619937"/>
            </a:xfrm>
            <a:prstGeom prst="rect">
              <a:avLst/>
            </a:prstGeom>
            <a:noFill/>
            <a:ln>
              <a:noFill/>
            </a:ln>
          </p:spPr>
        </p:pic>
      </p:grpSp>
      <p:sp>
        <p:nvSpPr>
          <p:cNvPr id="26" name="Google Shape;26;p3"/>
          <p:cNvSpPr txBox="1"/>
          <p:nvPr/>
        </p:nvSpPr>
        <p:spPr>
          <a:xfrm>
            <a:off x="87630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27" name="Google Shape;27;p3"/>
          <p:cNvSpPr/>
          <p:nvPr/>
        </p:nvSpPr>
        <p:spPr>
          <a:xfrm>
            <a:off x="0" y="262753"/>
            <a:ext cx="2765425" cy="416411"/>
          </a:xfrm>
          <a:prstGeom prst="rect">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3"/>
          <p:cNvSpPr/>
          <p:nvPr/>
        </p:nvSpPr>
        <p:spPr>
          <a:xfrm>
            <a:off x="2762250" y="261462"/>
            <a:ext cx="457269" cy="417701"/>
          </a:xfrm>
          <a:prstGeom prst="rtTriangle">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9" name="Google Shape;29;p3"/>
          <p:cNvGrpSpPr/>
          <p:nvPr/>
        </p:nvGrpSpPr>
        <p:grpSpPr>
          <a:xfrm>
            <a:off x="4707584" y="807282"/>
            <a:ext cx="7484416" cy="444970"/>
            <a:chOff x="4707584" y="910048"/>
            <a:chExt cx="7484416" cy="444970"/>
          </a:xfrm>
        </p:grpSpPr>
        <p:sp>
          <p:nvSpPr>
            <p:cNvPr id="30" name="Google Shape;30;p3"/>
            <p:cNvSpPr/>
            <p:nvPr/>
          </p:nvSpPr>
          <p:spPr>
            <a:xfrm>
              <a:off x="5164853" y="910048"/>
              <a:ext cx="7027147" cy="444969"/>
            </a:xfrm>
            <a:prstGeom prst="rect">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3"/>
            <p:cNvSpPr/>
            <p:nvPr/>
          </p:nvSpPr>
          <p:spPr>
            <a:xfrm rot="10800000">
              <a:off x="4707584" y="910048"/>
              <a:ext cx="457269" cy="444970"/>
            </a:xfrm>
            <a:prstGeom prst="rtTriangle">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4"/>
          <p:cNvSpPr txBox="1"/>
          <p:nvPr/>
        </p:nvSpPr>
        <p:spPr>
          <a:xfrm>
            <a:off x="0" y="0"/>
            <a:ext cx="12192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 name="Google Shape;39;p4"/>
          <p:cNvSpPr txBox="1"/>
          <p:nvPr/>
        </p:nvSpPr>
        <p:spPr>
          <a:xfrm>
            <a:off x="0" y="0"/>
            <a:ext cx="12192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sp>
        <p:nvSpPr>
          <p:cNvPr id="41" name="Google Shape;41;p5"/>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t/>
            </a:r>
            <a:endParaRPr b="1" i="0" sz="4400" u="none" cap="none" strike="noStrike">
              <a:solidFill>
                <a:srgbClr val="0BC564"/>
              </a:solidFill>
              <a:latin typeface="Arial"/>
              <a:ea typeface="Arial"/>
              <a:cs typeface="Arial"/>
              <a:sym typeface="Arial"/>
            </a:endParaRPr>
          </a:p>
        </p:txBody>
      </p:sp>
      <p:sp>
        <p:nvSpPr>
          <p:cNvPr id="42" name="Google Shape;42;p5"/>
          <p:cNvSpPr txBox="1"/>
          <p:nvPr>
            <p:ph idx="1" type="body"/>
          </p:nvPr>
        </p:nvSpPr>
        <p:spPr>
          <a:xfrm>
            <a:off x="505332" y="1334133"/>
            <a:ext cx="10962967"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BF9000"/>
              </a:buClr>
              <a:buSzPts val="2400"/>
              <a:buFont typeface="Noto Sans Symbols"/>
              <a:buChar char="⮚"/>
              <a:defRPr sz="2400"/>
            </a:lvl1pPr>
            <a:lvl2pPr indent="-340360" lvl="1" marL="914400" algn="l">
              <a:lnSpc>
                <a:spcPct val="90000"/>
              </a:lnSpc>
              <a:spcBef>
                <a:spcPts val="500"/>
              </a:spcBef>
              <a:spcAft>
                <a:spcPts val="0"/>
              </a:spcAft>
              <a:buClr>
                <a:srgbClr val="00B050"/>
              </a:buClr>
              <a:buSzPts val="1760"/>
              <a:buFont typeface="Noto Sans Symbols"/>
              <a:buChar char="❖"/>
              <a:defRPr sz="2000">
                <a:solidFill>
                  <a:srgbClr val="0070C0"/>
                </a:solidFill>
              </a:defRPr>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46" name="Google Shape;46;p5"/>
          <p:cNvGrpSpPr/>
          <p:nvPr/>
        </p:nvGrpSpPr>
        <p:grpSpPr>
          <a:xfrm>
            <a:off x="0" y="6243697"/>
            <a:ext cx="12192000" cy="653979"/>
            <a:chOff x="0" y="6243697"/>
            <a:chExt cx="12192000" cy="653979"/>
          </a:xfrm>
        </p:grpSpPr>
        <p:sp>
          <p:nvSpPr>
            <p:cNvPr id="47" name="Google Shape;47;p5"/>
            <p:cNvSpPr/>
            <p:nvPr/>
          </p:nvSpPr>
          <p:spPr>
            <a:xfrm>
              <a:off x="0" y="6243697"/>
              <a:ext cx="12192000" cy="653979"/>
            </a:xfrm>
            <a:prstGeom prst="rect">
              <a:avLst/>
            </a:prstGeom>
            <a:gradFill>
              <a:gsLst>
                <a:gs pos="0">
                  <a:srgbClr val="F5F7FC"/>
                </a:gs>
                <a:gs pos="100000">
                  <a:srgbClr val="CFAECF"/>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id="48" name="Google Shape;48;p5"/>
            <p:cNvPicPr preferRelativeResize="0"/>
            <p:nvPr/>
          </p:nvPicPr>
          <p:blipFill rotWithShape="1">
            <a:blip r:embed="rId2">
              <a:alphaModFix/>
            </a:blip>
            <a:srcRect b="0" l="0" r="0" t="0"/>
            <a:stretch/>
          </p:blipFill>
          <p:spPr>
            <a:xfrm>
              <a:off x="1228326" y="6272178"/>
              <a:ext cx="2200675" cy="547540"/>
            </a:xfrm>
            <a:prstGeom prst="rect">
              <a:avLst/>
            </a:prstGeom>
            <a:noFill/>
            <a:ln>
              <a:noFill/>
            </a:ln>
          </p:spPr>
        </p:pic>
        <p:sp>
          <p:nvSpPr>
            <p:cNvPr id="49" name="Google Shape;49;p5"/>
            <p:cNvSpPr/>
            <p:nvPr/>
          </p:nvSpPr>
          <p:spPr>
            <a:xfrm>
              <a:off x="3640136" y="6470393"/>
              <a:ext cx="469335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1" lang="en-US" sz="900" u="none" cap="none" strike="noStrike">
                  <a:solidFill>
                    <a:schemeClr val="accent1"/>
                  </a:solidFill>
                  <a:latin typeface="Arial"/>
                  <a:ea typeface="Arial"/>
                  <a:cs typeface="Arial"/>
                  <a:sym typeface="Arial"/>
                </a:rPr>
                <a:t>Where Materials Begin and Society Benefits</a:t>
              </a:r>
              <a:endParaRPr b="0" i="0" sz="1400" u="none" cap="none" strike="noStrike">
                <a:solidFill>
                  <a:srgbClr val="000000"/>
                </a:solidFill>
                <a:latin typeface="Arial"/>
                <a:ea typeface="Arial"/>
                <a:cs typeface="Arial"/>
                <a:sym typeface="Arial"/>
              </a:endParaRPr>
            </a:p>
          </p:txBody>
        </p:sp>
        <p:pic>
          <p:nvPicPr>
            <p:cNvPr descr="G:\Apodaca Work Current\NSF logo\NEW NSF Logo Design\Final\BitmapLogo_NOLayers_F.png" id="50" name="Google Shape;50;p5"/>
            <p:cNvPicPr preferRelativeResize="0"/>
            <p:nvPr/>
          </p:nvPicPr>
          <p:blipFill rotWithShape="1">
            <a:blip r:embed="rId3">
              <a:alphaModFix/>
            </a:blip>
            <a:srcRect b="0" l="0" r="0" t="0"/>
            <a:stretch/>
          </p:blipFill>
          <p:spPr>
            <a:xfrm>
              <a:off x="380999" y="6257889"/>
              <a:ext cx="616493" cy="619937"/>
            </a:xfrm>
            <a:prstGeom prst="rect">
              <a:avLst/>
            </a:prstGeom>
            <a:noFill/>
            <a:ln>
              <a:noFill/>
            </a:ln>
          </p:spPr>
        </p:pic>
      </p:grpSp>
      <p:sp>
        <p:nvSpPr>
          <p:cNvPr id="51" name="Google Shape;51;p5"/>
          <p:cNvSpPr txBox="1"/>
          <p:nvPr/>
        </p:nvSpPr>
        <p:spPr>
          <a:xfrm>
            <a:off x="87630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52" name="Google Shape;52;p5"/>
          <p:cNvSpPr/>
          <p:nvPr/>
        </p:nvSpPr>
        <p:spPr>
          <a:xfrm>
            <a:off x="0" y="262753"/>
            <a:ext cx="2765425" cy="416411"/>
          </a:xfrm>
          <a:prstGeom prst="rect">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p5"/>
          <p:cNvSpPr/>
          <p:nvPr/>
        </p:nvSpPr>
        <p:spPr>
          <a:xfrm>
            <a:off x="2762250" y="261462"/>
            <a:ext cx="457269" cy="417701"/>
          </a:xfrm>
          <a:prstGeom prst="rtTriangle">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54" name="Google Shape;54;p5"/>
          <p:cNvGrpSpPr/>
          <p:nvPr/>
        </p:nvGrpSpPr>
        <p:grpSpPr>
          <a:xfrm>
            <a:off x="4707584" y="807282"/>
            <a:ext cx="7484416" cy="444970"/>
            <a:chOff x="4707584" y="910048"/>
            <a:chExt cx="7484416" cy="444970"/>
          </a:xfrm>
        </p:grpSpPr>
        <p:sp>
          <p:nvSpPr>
            <p:cNvPr id="55" name="Google Shape;55;p5"/>
            <p:cNvSpPr/>
            <p:nvPr/>
          </p:nvSpPr>
          <p:spPr>
            <a:xfrm>
              <a:off x="5164853" y="910048"/>
              <a:ext cx="7027147" cy="444969"/>
            </a:xfrm>
            <a:prstGeom prst="rect">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5"/>
            <p:cNvSpPr/>
            <p:nvPr/>
          </p:nvSpPr>
          <p:spPr>
            <a:xfrm rot="10800000">
              <a:off x="4707584" y="910048"/>
              <a:ext cx="457269" cy="444970"/>
            </a:xfrm>
            <a:prstGeom prst="rtTriangle">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57" name="Google Shape;57;p5"/>
          <p:cNvSpPr txBox="1"/>
          <p:nvPr/>
        </p:nvSpPr>
        <p:spPr>
          <a:xfrm>
            <a:off x="0" y="0"/>
            <a:ext cx="12192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58" name="Shape 58"/>
        <p:cNvGrpSpPr/>
        <p:nvPr/>
      </p:nvGrpSpPr>
      <p:grpSpPr>
        <a:xfrm>
          <a:off x="0" y="0"/>
          <a:ext cx="0" cy="0"/>
          <a:chOff x="0" y="0"/>
          <a:chExt cx="0" cy="0"/>
        </a:xfrm>
      </p:grpSpPr>
      <p:sp>
        <p:nvSpPr>
          <p:cNvPr id="59" name="Google Shape;59;p6"/>
          <p:cNvSpPr txBox="1"/>
          <p:nvPr>
            <p:ph type="title"/>
          </p:nvPr>
        </p:nvSpPr>
        <p:spPr>
          <a:xfrm>
            <a:off x="614515" y="152008"/>
            <a:ext cx="10962967" cy="56671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C00000"/>
              </a:buClr>
              <a:buSzPts val="2800"/>
              <a:buFont typeface="Arial"/>
              <a:buNone/>
              <a:defRPr b="0" sz="2800">
                <a:solidFill>
                  <a:srgbClr val="C0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
          <p:cNvSpPr txBox="1"/>
          <p:nvPr>
            <p:ph idx="1" type="body"/>
          </p:nvPr>
        </p:nvSpPr>
        <p:spPr>
          <a:xfrm>
            <a:off x="614514" y="1211301"/>
            <a:ext cx="10962967"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BF9000"/>
              </a:buClr>
              <a:buSzPts val="2400"/>
              <a:buFont typeface="Noto Sans Symbols"/>
              <a:buChar char="⮚"/>
              <a:defRPr sz="2400"/>
            </a:lvl1pPr>
            <a:lvl2pPr indent="-340360" lvl="1" marL="914400" algn="l">
              <a:lnSpc>
                <a:spcPct val="90000"/>
              </a:lnSpc>
              <a:spcBef>
                <a:spcPts val="500"/>
              </a:spcBef>
              <a:spcAft>
                <a:spcPts val="0"/>
              </a:spcAft>
              <a:buClr>
                <a:srgbClr val="00B050"/>
              </a:buClr>
              <a:buSzPts val="1760"/>
              <a:buFont typeface="Noto Sans Symbols"/>
              <a:buChar char="❖"/>
              <a:defRPr sz="2000">
                <a:solidFill>
                  <a:srgbClr val="0070C0"/>
                </a:solidFill>
              </a:defRPr>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64" name="Google Shape;64;p6"/>
          <p:cNvGrpSpPr/>
          <p:nvPr/>
        </p:nvGrpSpPr>
        <p:grpSpPr>
          <a:xfrm>
            <a:off x="0" y="6163799"/>
            <a:ext cx="12192000" cy="733878"/>
            <a:chOff x="0" y="6163799"/>
            <a:chExt cx="12192000" cy="733878"/>
          </a:xfrm>
        </p:grpSpPr>
        <p:sp>
          <p:nvSpPr>
            <p:cNvPr id="65" name="Google Shape;65;p6"/>
            <p:cNvSpPr/>
            <p:nvPr/>
          </p:nvSpPr>
          <p:spPr>
            <a:xfrm>
              <a:off x="0" y="6163799"/>
              <a:ext cx="12192000" cy="733878"/>
            </a:xfrm>
            <a:prstGeom prst="rect">
              <a:avLst/>
            </a:prstGeom>
            <a:gradFill>
              <a:gsLst>
                <a:gs pos="0">
                  <a:srgbClr val="F5F7FC"/>
                </a:gs>
                <a:gs pos="100000">
                  <a:srgbClr val="CFAECF"/>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id="66" name="Google Shape;66;p6"/>
            <p:cNvPicPr preferRelativeResize="0"/>
            <p:nvPr/>
          </p:nvPicPr>
          <p:blipFill rotWithShape="1">
            <a:blip r:embed="rId2">
              <a:alphaModFix/>
            </a:blip>
            <a:srcRect b="0" l="0" r="0" t="0"/>
            <a:stretch/>
          </p:blipFill>
          <p:spPr>
            <a:xfrm>
              <a:off x="1304694" y="6201502"/>
              <a:ext cx="2445810" cy="608531"/>
            </a:xfrm>
            <a:prstGeom prst="rect">
              <a:avLst/>
            </a:prstGeom>
            <a:noFill/>
            <a:ln>
              <a:noFill/>
            </a:ln>
          </p:spPr>
        </p:pic>
        <p:sp>
          <p:nvSpPr>
            <p:cNvPr id="67" name="Google Shape;67;p6"/>
            <p:cNvSpPr/>
            <p:nvPr/>
          </p:nvSpPr>
          <p:spPr>
            <a:xfrm>
              <a:off x="3921219" y="6374350"/>
              <a:ext cx="469335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Times New Roman"/>
                  <a:ea typeface="Times New Roman"/>
                  <a:cs typeface="Times New Roman"/>
                  <a:sym typeface="Times New Roman"/>
                </a:rPr>
                <a:t>Where Materials Begin &amp; Society Benefits</a:t>
              </a:r>
              <a:endParaRPr b="0" i="0" sz="1400" u="none" cap="none" strike="noStrike">
                <a:solidFill>
                  <a:srgbClr val="000000"/>
                </a:solidFill>
                <a:latin typeface="Arial"/>
                <a:ea typeface="Arial"/>
                <a:cs typeface="Arial"/>
                <a:sym typeface="Arial"/>
              </a:endParaRPr>
            </a:p>
          </p:txBody>
        </p:sp>
        <p:pic>
          <p:nvPicPr>
            <p:cNvPr descr="G:\Apodaca Work Current\NSF logo\NEW NSF Logo Design\Final\BitmapLogo_NOLayers_F.png" id="68" name="Google Shape;68;p6"/>
            <p:cNvPicPr preferRelativeResize="0"/>
            <p:nvPr/>
          </p:nvPicPr>
          <p:blipFill rotWithShape="1">
            <a:blip r:embed="rId3">
              <a:alphaModFix/>
            </a:blip>
            <a:srcRect b="0" l="0" r="0" t="0"/>
            <a:stretch/>
          </p:blipFill>
          <p:spPr>
            <a:xfrm>
              <a:off x="350381" y="6201502"/>
              <a:ext cx="647112" cy="650727"/>
            </a:xfrm>
            <a:prstGeom prst="rect">
              <a:avLst/>
            </a:prstGeom>
            <a:noFill/>
            <a:ln>
              <a:noFill/>
            </a:ln>
          </p:spPr>
        </p:pic>
      </p:grpSp>
      <p:sp>
        <p:nvSpPr>
          <p:cNvPr id="69" name="Google Shape;69;p6"/>
          <p:cNvSpPr txBox="1"/>
          <p:nvPr/>
        </p:nvSpPr>
        <p:spPr>
          <a:xfrm>
            <a:off x="87630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chemeClr val="dk1"/>
                </a:solidFill>
                <a:latin typeface="Calibri"/>
                <a:ea typeface="Calibri"/>
                <a:cs typeface="Calibri"/>
                <a:sym typeface="Calibri"/>
              </a:rPr>
              <a:t>‹#›</a:t>
            </a:fld>
            <a:endParaRPr b="0" i="0" sz="2000" u="none" cap="none" strike="noStrike">
              <a:solidFill>
                <a:schemeClr val="dk1"/>
              </a:solidFill>
              <a:latin typeface="Calibri"/>
              <a:ea typeface="Calibri"/>
              <a:cs typeface="Calibri"/>
              <a:sym typeface="Calibri"/>
            </a:endParaRPr>
          </a:p>
        </p:txBody>
      </p:sp>
      <p:sp>
        <p:nvSpPr>
          <p:cNvPr id="70" name="Google Shape;70;p6"/>
          <p:cNvSpPr txBox="1"/>
          <p:nvPr/>
        </p:nvSpPr>
        <p:spPr>
          <a:xfrm>
            <a:off x="25052" y="-3562"/>
            <a:ext cx="12192000" cy="131031"/>
          </a:xfrm>
          <a:prstGeom prst="rect">
            <a:avLst/>
          </a:prstGeom>
          <a:gradFill>
            <a:gsLst>
              <a:gs pos="0">
                <a:schemeClr val="accent6"/>
              </a:gs>
              <a:gs pos="35000">
                <a:srgbClr val="FFFFFF"/>
              </a:gs>
              <a:gs pos="100000">
                <a:srgbClr val="4472C3"/>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chemeClr val="dk1"/>
              </a:solidFill>
              <a:latin typeface="Calibri"/>
              <a:ea typeface="Calibri"/>
              <a:cs typeface="Calibri"/>
              <a:sym typeface="Calibri"/>
            </a:endParaRPr>
          </a:p>
        </p:txBody>
      </p:sp>
      <p:sp>
        <p:nvSpPr>
          <p:cNvPr id="71" name="Google Shape;71;p6"/>
          <p:cNvSpPr txBox="1"/>
          <p:nvPr/>
        </p:nvSpPr>
        <p:spPr>
          <a:xfrm>
            <a:off x="0" y="0"/>
            <a:ext cx="12192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7"/>
          <p:cNvSpPr txBox="1"/>
          <p:nvPr/>
        </p:nvSpPr>
        <p:spPr>
          <a:xfrm>
            <a:off x="0" y="0"/>
            <a:ext cx="12192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9.jpg"/><Relationship Id="rId9"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8.jpg"/><Relationship Id="rId7" Type="http://schemas.openxmlformats.org/officeDocument/2006/relationships/image" Target="../media/image10.jp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nvSpPr>
        <p:spPr>
          <a:xfrm>
            <a:off x="3818375" y="151087"/>
            <a:ext cx="7759108" cy="566719"/>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rgbClr val="C00000"/>
              </a:buClr>
              <a:buSzPts val="2000"/>
              <a:buFont typeface="Arial"/>
              <a:buNone/>
            </a:pPr>
            <a:r>
              <a:rPr b="1" lang="en-US" sz="2300">
                <a:solidFill>
                  <a:srgbClr val="C00000"/>
                </a:solidFill>
              </a:rPr>
              <a:t>Quantum Materials and Machine Learning Workshop</a:t>
            </a:r>
            <a:endParaRPr b="1" sz="2300">
              <a:solidFill>
                <a:srgbClr val="C00000"/>
              </a:solidFill>
            </a:endParaRPr>
          </a:p>
          <a:p>
            <a:pPr indent="0" lvl="0" marL="0" marR="0" rtl="0" algn="l">
              <a:lnSpc>
                <a:spcPct val="90000"/>
              </a:lnSpc>
              <a:spcBef>
                <a:spcPts val="0"/>
              </a:spcBef>
              <a:spcAft>
                <a:spcPts val="0"/>
              </a:spcAft>
              <a:buClr>
                <a:srgbClr val="C00000"/>
              </a:buClr>
              <a:buSzPts val="2000"/>
              <a:buFont typeface="Arial"/>
              <a:buNone/>
            </a:pPr>
            <a:r>
              <a:rPr b="1" lang="en-US">
                <a:solidFill>
                  <a:srgbClr val="C00000"/>
                </a:solidFill>
              </a:rPr>
              <a:t>January 8th-10th - Tampa, Florida</a:t>
            </a:r>
            <a:endParaRPr b="1">
              <a:solidFill>
                <a:srgbClr val="C00000"/>
              </a:solidFill>
            </a:endParaRPr>
          </a:p>
        </p:txBody>
      </p:sp>
      <p:sp>
        <p:nvSpPr>
          <p:cNvPr id="83" name="Google Shape;83;p1"/>
          <p:cNvSpPr txBox="1"/>
          <p:nvPr/>
        </p:nvSpPr>
        <p:spPr>
          <a:xfrm>
            <a:off x="147781" y="200554"/>
            <a:ext cx="2666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UTK-MRSEC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DMR-2309083</a:t>
            </a:r>
            <a:endParaRPr b="0" i="0" sz="1400" u="none" cap="none" strike="noStrike">
              <a:solidFill>
                <a:srgbClr val="000000"/>
              </a:solidFill>
              <a:latin typeface="Arial"/>
              <a:ea typeface="Arial"/>
              <a:cs typeface="Arial"/>
              <a:sym typeface="Arial"/>
            </a:endParaRPr>
          </a:p>
        </p:txBody>
      </p:sp>
      <p:sp>
        <p:nvSpPr>
          <p:cNvPr id="84" name="Google Shape;84;p1"/>
          <p:cNvSpPr txBox="1"/>
          <p:nvPr/>
        </p:nvSpPr>
        <p:spPr>
          <a:xfrm>
            <a:off x="5145025" y="771025"/>
            <a:ext cx="6944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lang="en-US" sz="1300">
                <a:solidFill>
                  <a:schemeClr val="dk1"/>
                </a:solidFill>
              </a:rPr>
              <a:t>Yang Zhang (UTK-MRSEC), Jacob Gayles (USF), Yishu Wang (UTK-MRSEC), David Mandrus (UTK-MRSEC / Oak Ridge), Student Organizer - Louis Primeau (UTK-MRSEC)</a:t>
            </a:r>
            <a:endParaRPr b="1" sz="1300">
              <a:solidFill>
                <a:schemeClr val="dk1"/>
              </a:solidFill>
            </a:endParaRPr>
          </a:p>
        </p:txBody>
      </p:sp>
      <p:sp>
        <p:nvSpPr>
          <p:cNvPr id="85" name="Google Shape;85;p1"/>
          <p:cNvSpPr txBox="1"/>
          <p:nvPr/>
        </p:nvSpPr>
        <p:spPr>
          <a:xfrm>
            <a:off x="95725" y="1359450"/>
            <a:ext cx="11797500" cy="2501100"/>
          </a:xfrm>
          <a:prstGeom prst="rect">
            <a:avLst/>
          </a:prstGeom>
          <a:noFill/>
          <a:ln>
            <a:noFill/>
          </a:ln>
        </p:spPr>
        <p:txBody>
          <a:bodyPr anchorCtr="0" anchor="t" bIns="45700" lIns="91425" spcFirstLastPara="1" rIns="91425" wrap="square" tIns="45700">
            <a:spAutoFit/>
          </a:bodyPr>
          <a:lstStyle/>
          <a:p>
            <a:pPr indent="0" lvl="0" marL="0" rtl="0" algn="just">
              <a:lnSpc>
                <a:spcPct val="100000"/>
              </a:lnSpc>
              <a:spcBef>
                <a:spcPts val="0"/>
              </a:spcBef>
              <a:spcAft>
                <a:spcPts val="0"/>
              </a:spcAft>
              <a:buClr>
                <a:schemeClr val="dk1"/>
              </a:buClr>
              <a:buSzPts val="1100"/>
              <a:buFont typeface="Arial"/>
              <a:buNone/>
            </a:pPr>
            <a:r>
              <a:rPr lang="en-US" sz="1100">
                <a:solidFill>
                  <a:schemeClr val="dk1"/>
                </a:solidFill>
              </a:rPr>
              <a:t>The recent Quantum Materials and Machine Learning Workshop brought together 22 invited speakers and in total 50 graduate students, postdoc, faculty attendees from 18 different institutions for an intensive exploration of cutting-edge developments at the intersection of quantum physics, materials science, and machine learning. The program featured established researchers alongside three postdoctoral fellows, fostering meaningful dialogue between different career stages. </a:t>
            </a:r>
            <a:endParaRPr sz="1100">
              <a:solidFill>
                <a:schemeClr val="dk1"/>
              </a:solidFill>
            </a:endParaRPr>
          </a:p>
          <a:p>
            <a:pPr indent="0" lvl="0" marL="0" rtl="0" algn="just">
              <a:lnSpc>
                <a:spcPct val="100000"/>
              </a:lnSpc>
              <a:spcBef>
                <a:spcPts val="50"/>
              </a:spcBef>
              <a:spcAft>
                <a:spcPts val="0"/>
              </a:spcAft>
              <a:buClr>
                <a:schemeClr val="dk1"/>
              </a:buClr>
              <a:buSzPts val="1100"/>
              <a:buFont typeface="Arial"/>
              <a:buNone/>
            </a:pPr>
            <a:r>
              <a:t/>
            </a:r>
            <a:endParaRPr sz="1100">
              <a:solidFill>
                <a:schemeClr val="dk1"/>
              </a:solidFill>
            </a:endParaRPr>
          </a:p>
          <a:p>
            <a:pPr indent="0" lvl="0" marL="0" rtl="0" algn="just">
              <a:lnSpc>
                <a:spcPct val="100000"/>
              </a:lnSpc>
              <a:spcBef>
                <a:spcPts val="50"/>
              </a:spcBef>
              <a:spcAft>
                <a:spcPts val="0"/>
              </a:spcAft>
              <a:buClr>
                <a:schemeClr val="dk1"/>
              </a:buClr>
              <a:buSzPts val="1100"/>
              <a:buFont typeface="Arial"/>
              <a:buNone/>
            </a:pPr>
            <a:r>
              <a:rPr lang="en-US" sz="1100">
                <a:solidFill>
                  <a:schemeClr val="dk1"/>
                </a:solidFill>
              </a:rPr>
              <a:t>Novel phenomena in bilayer and higher-stacking structures and 2D quantum materials were a major theme. These talks highlighted gaps in data analysis and materials design in which machine learning could be applied. Other talks on exotic quantum phenomena included quantum phase transitions, fractionalization in moiré materials and spin liquids. </a:t>
            </a:r>
            <a:endParaRPr sz="1100">
              <a:solidFill>
                <a:schemeClr val="dk1"/>
              </a:solidFill>
            </a:endParaRPr>
          </a:p>
          <a:p>
            <a:pPr indent="0" lvl="0" marL="0" rtl="0" algn="just">
              <a:lnSpc>
                <a:spcPct val="100000"/>
              </a:lnSpc>
              <a:spcBef>
                <a:spcPts val="50"/>
              </a:spcBef>
              <a:spcAft>
                <a:spcPts val="0"/>
              </a:spcAft>
              <a:buClr>
                <a:schemeClr val="dk1"/>
              </a:buClr>
              <a:buSzPts val="1100"/>
              <a:buFont typeface="Arial"/>
              <a:buNone/>
            </a:pPr>
            <a:r>
              <a:t/>
            </a:r>
            <a:endParaRPr sz="1100">
              <a:solidFill>
                <a:schemeClr val="dk1"/>
              </a:solidFill>
            </a:endParaRPr>
          </a:p>
          <a:p>
            <a:pPr indent="0" lvl="0" marL="0" rtl="0" algn="just">
              <a:lnSpc>
                <a:spcPct val="100000"/>
              </a:lnSpc>
              <a:spcBef>
                <a:spcPts val="50"/>
              </a:spcBef>
              <a:spcAft>
                <a:spcPts val="0"/>
              </a:spcAft>
              <a:buClr>
                <a:schemeClr val="dk1"/>
              </a:buClr>
              <a:buSzPts val="1100"/>
              <a:buFont typeface="Arial"/>
              <a:buNone/>
            </a:pPr>
            <a:r>
              <a:rPr lang="en-US" sz="1100">
                <a:solidFill>
                  <a:schemeClr val="dk1"/>
                </a:solidFill>
              </a:rPr>
              <a:t>Several of the workshop talks focused on advances in variational Monte Carlo methods using neural quantum states. Speakers demonstrated how these techniques enable more efficient simulation of strongly correlated quantum systems. Postdoctoral researchers delivered three outstanding presentations that highlighted emerging directions in the field. The presence of 17 graduate students enriched the discussions. A special lunchtime talk by Samindranath Mitra from Physical Review Letters added perspective on the direction of publishing in scientific and physics research. </a:t>
            </a:r>
            <a:endParaRPr sz="1100">
              <a:solidFill>
                <a:schemeClr val="dk1"/>
              </a:solidFill>
            </a:endParaRPr>
          </a:p>
          <a:p>
            <a:pPr indent="0" lvl="0" marL="0" rtl="0" algn="just">
              <a:lnSpc>
                <a:spcPct val="100000"/>
              </a:lnSpc>
              <a:spcBef>
                <a:spcPts val="50"/>
              </a:spcBef>
              <a:spcAft>
                <a:spcPts val="0"/>
              </a:spcAft>
              <a:buClr>
                <a:schemeClr val="dk1"/>
              </a:buClr>
              <a:buSzPts val="1100"/>
              <a:buFont typeface="Arial"/>
              <a:buNone/>
            </a:pPr>
            <a:r>
              <a:t/>
            </a:r>
            <a:endParaRPr sz="1100">
              <a:solidFill>
                <a:schemeClr val="dk1"/>
              </a:solidFill>
            </a:endParaRPr>
          </a:p>
          <a:p>
            <a:pPr indent="0" lvl="0" marL="0" rtl="0" algn="just">
              <a:lnSpc>
                <a:spcPct val="100000"/>
              </a:lnSpc>
              <a:spcBef>
                <a:spcPts val="50"/>
              </a:spcBef>
              <a:spcAft>
                <a:spcPts val="50"/>
              </a:spcAft>
              <a:buClr>
                <a:schemeClr val="dk1"/>
              </a:buClr>
              <a:buSzPts val="1100"/>
              <a:buFont typeface="Arial"/>
              <a:buNone/>
            </a:pPr>
            <a:r>
              <a:rPr lang="en-US" sz="1100">
                <a:solidFill>
                  <a:schemeClr val="dk1"/>
                </a:solidFill>
              </a:rPr>
              <a:t>This workshop fostered collaboration between theorists, experimentalists, and computational scientists across career stages. The event highlighted both current achievements and future directions in applying machine learning techniques to quantum materials research.</a:t>
            </a:r>
            <a:endParaRPr sz="1100">
              <a:solidFill>
                <a:schemeClr val="dk1"/>
              </a:solidFill>
            </a:endParaRPr>
          </a:p>
        </p:txBody>
      </p:sp>
      <p:pic>
        <p:nvPicPr>
          <p:cNvPr id="86" name="Google Shape;86;p1"/>
          <p:cNvPicPr preferRelativeResize="0"/>
          <p:nvPr/>
        </p:nvPicPr>
        <p:blipFill rotWithShape="1">
          <a:blip r:embed="rId3">
            <a:alphaModFix/>
          </a:blip>
          <a:srcRect b="0" l="0" r="0" t="0"/>
          <a:stretch/>
        </p:blipFill>
        <p:spPr>
          <a:xfrm rot="5400000">
            <a:off x="10076981" y="5449001"/>
            <a:ext cx="811215" cy="2088783"/>
          </a:xfrm>
          <a:prstGeom prst="rect">
            <a:avLst/>
          </a:prstGeom>
          <a:noFill/>
          <a:ln>
            <a:noFill/>
          </a:ln>
        </p:spPr>
      </p:pic>
      <p:sp>
        <p:nvSpPr>
          <p:cNvPr descr="  " id="87" name="Google Shape;87;p1"/>
          <p:cNvSpPr txBox="1"/>
          <p:nvPr/>
        </p:nvSpPr>
        <p:spPr>
          <a:xfrm>
            <a:off x="0" y="6537960"/>
            <a:ext cx="242374" cy="2231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50"/>
              <a:buFont typeface="Arial"/>
              <a:buNone/>
            </a:pPr>
            <a:r>
              <a:rPr b="0" i="0" lang="en-US" sz="850" u="none" cap="none" strike="noStrike">
                <a:solidFill>
                  <a:srgbClr val="000000"/>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p:txBody>
      </p:sp>
      <p:sp>
        <p:nvSpPr>
          <p:cNvPr id="88" name="Google Shape;88;p1"/>
          <p:cNvSpPr txBox="1"/>
          <p:nvPr/>
        </p:nvSpPr>
        <p:spPr>
          <a:xfrm>
            <a:off x="5994400" y="0"/>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89" name="Google Shape;89;p1"/>
          <p:cNvPicPr preferRelativeResize="0"/>
          <p:nvPr/>
        </p:nvPicPr>
        <p:blipFill rotWithShape="1">
          <a:blip r:embed="rId4">
            <a:alphaModFix/>
          </a:blip>
          <a:srcRect b="1470" l="2603" r="2394" t="45442"/>
          <a:stretch/>
        </p:blipFill>
        <p:spPr>
          <a:xfrm>
            <a:off x="4731678" y="3919800"/>
            <a:ext cx="7261722" cy="2122176"/>
          </a:xfrm>
          <a:prstGeom prst="rect">
            <a:avLst/>
          </a:prstGeom>
          <a:noFill/>
          <a:ln>
            <a:noFill/>
          </a:ln>
        </p:spPr>
      </p:pic>
      <p:pic>
        <p:nvPicPr>
          <p:cNvPr id="90" name="Google Shape;90;p1"/>
          <p:cNvPicPr preferRelativeResize="0"/>
          <p:nvPr/>
        </p:nvPicPr>
        <p:blipFill>
          <a:blip r:embed="rId5">
            <a:alphaModFix/>
          </a:blip>
          <a:stretch>
            <a:fillRect/>
          </a:stretch>
        </p:blipFill>
        <p:spPr>
          <a:xfrm>
            <a:off x="95717" y="5119483"/>
            <a:ext cx="2078621" cy="1192957"/>
          </a:xfrm>
          <a:prstGeom prst="rect">
            <a:avLst/>
          </a:prstGeom>
          <a:noFill/>
          <a:ln>
            <a:noFill/>
          </a:ln>
        </p:spPr>
      </p:pic>
      <p:pic>
        <p:nvPicPr>
          <p:cNvPr id="91" name="Google Shape;91;p1"/>
          <p:cNvPicPr preferRelativeResize="0"/>
          <p:nvPr/>
        </p:nvPicPr>
        <p:blipFill>
          <a:blip r:embed="rId6">
            <a:alphaModFix/>
          </a:blip>
          <a:stretch>
            <a:fillRect/>
          </a:stretch>
        </p:blipFill>
        <p:spPr>
          <a:xfrm>
            <a:off x="2550574" y="5258929"/>
            <a:ext cx="2088774" cy="914071"/>
          </a:xfrm>
          <a:prstGeom prst="rect">
            <a:avLst/>
          </a:prstGeom>
          <a:noFill/>
          <a:ln>
            <a:noFill/>
          </a:ln>
        </p:spPr>
      </p:pic>
      <p:pic>
        <p:nvPicPr>
          <p:cNvPr id="92" name="Google Shape;92;p1"/>
          <p:cNvPicPr preferRelativeResize="0"/>
          <p:nvPr/>
        </p:nvPicPr>
        <p:blipFill rotWithShape="1">
          <a:blip r:embed="rId7">
            <a:alphaModFix/>
          </a:blip>
          <a:srcRect b="15412" l="12040" r="12040" t="15688"/>
          <a:stretch/>
        </p:blipFill>
        <p:spPr>
          <a:xfrm>
            <a:off x="2791913" y="3829255"/>
            <a:ext cx="1552026" cy="1368868"/>
          </a:xfrm>
          <a:prstGeom prst="rect">
            <a:avLst/>
          </a:prstGeom>
          <a:noFill/>
          <a:ln>
            <a:noFill/>
          </a:ln>
        </p:spPr>
      </p:pic>
      <p:pic>
        <p:nvPicPr>
          <p:cNvPr id="93" name="Google Shape;93;p1"/>
          <p:cNvPicPr preferRelativeResize="0"/>
          <p:nvPr/>
        </p:nvPicPr>
        <p:blipFill>
          <a:blip r:embed="rId8">
            <a:alphaModFix/>
          </a:blip>
          <a:stretch>
            <a:fillRect/>
          </a:stretch>
        </p:blipFill>
        <p:spPr>
          <a:xfrm>
            <a:off x="95725" y="4273565"/>
            <a:ext cx="1552027" cy="1583539"/>
          </a:xfrm>
          <a:prstGeom prst="rect">
            <a:avLst/>
          </a:prstGeom>
          <a:noFill/>
          <a:ln>
            <a:noFill/>
          </a:ln>
        </p:spPr>
      </p:pic>
      <p:pic>
        <p:nvPicPr>
          <p:cNvPr id="94" name="Google Shape;94;p1"/>
          <p:cNvPicPr preferRelativeResize="0"/>
          <p:nvPr/>
        </p:nvPicPr>
        <p:blipFill>
          <a:blip r:embed="rId9">
            <a:alphaModFix/>
          </a:blip>
          <a:stretch>
            <a:fillRect/>
          </a:stretch>
        </p:blipFill>
        <p:spPr>
          <a:xfrm>
            <a:off x="147776" y="3919810"/>
            <a:ext cx="1678437" cy="692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2017-10-05T17:34:54Z</dcterms:created>
  <dc:creator>TD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