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12192000" cy="6858000"/>
  <p:notesSz cx="7010400" cy="9296400"/>
  <p:embeddedFontLst>
    <p:embeddedFont>
      <p:font typeface="Georgia" panose="02040502050405020303" pitchFamily="18" charset="0"/>
      <p:regular r:id="rId4"/>
      <p:bold r:id="rId5"/>
      <p:italic r:id="rId6"/>
      <p:boldItalic r:id="rId7"/>
    </p:embeddedFont>
    <p:embeddedFont>
      <p:font typeface="Helvetica Neue" panose="02000503000000020004" pitchFamily="2" charset="0"/>
      <p:regular r:id="rId8"/>
      <p:bold r:id="rId9"/>
      <p:italic r:id="rId10"/>
      <p:boldItalic r:id="rId11"/>
    </p:embeddedFont>
    <p:embeddedFont>
      <p:font typeface="Montserrat" pitchFamily="2" charset="77"/>
      <p:regular r:id="rId12"/>
      <p:bold r:id="rId13"/>
      <p:italic r:id="rId14"/>
      <p:boldItalic r:id="rId15"/>
    </p:embeddedFont>
    <p:embeddedFont>
      <p:font typeface="Montserrat ExtraBold" panose="00000900000000000000" pitchFamily="2" charset="77"/>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ib4l5QHBZITgXg3KKxvdAilbaxd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49"/>
    <p:restoredTop sz="70011"/>
  </p:normalViewPr>
  <p:slideViewPr>
    <p:cSldViewPr snapToGrid="0">
      <p:cViewPr>
        <p:scale>
          <a:sx n="80" d="100"/>
          <a:sy n="80" d="100"/>
        </p:scale>
        <p:origin x="568"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font" Target="fonts/font15.fntdata"/><Relationship Id="rId3" Type="http://schemas.openxmlformats.org/officeDocument/2006/relationships/notesMaster" Target="notesMasters/notesMaster1.xml"/><Relationship Id="rId21" Type="http://schemas.openxmlformats.org/officeDocument/2006/relationships/viewProps" Target="viewProps.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23" Type="http://schemas.openxmlformats.org/officeDocument/2006/relationships/tableStyles" Target="tableStyles.xml"/><Relationship Id="rId10" Type="http://schemas.openxmlformats.org/officeDocument/2006/relationships/font" Target="fonts/font7.fntdata"/><Relationship Id="rId19" Type="http://customschemas.google.com/relationships/presentationmetadata" Target="meta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037840" cy="466434"/>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1"/>
            <a:ext cx="3037840" cy="466434"/>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3"/>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1:notes"/>
          <p:cNvSpPr txBox="1">
            <a:spLocks noGrp="1"/>
          </p:cNvSpPr>
          <p:nvPr>
            <p:ph type="body" idx="1"/>
          </p:nvPr>
        </p:nvSpPr>
        <p:spPr>
          <a:xfrm>
            <a:off x="701040" y="4473893"/>
            <a:ext cx="5608320" cy="3660458"/>
          </a:xfrm>
          <a:prstGeom prst="rect">
            <a:avLst/>
          </a:prstGeom>
          <a:noFill/>
          <a:ln>
            <a:noFill/>
          </a:ln>
        </p:spPr>
        <p:txBody>
          <a:bodyPr spcFirstLastPara="1" wrap="square" lIns="93175" tIns="46575" rIns="93175" bIns="46575" anchor="t" anchorCtr="0">
            <a:noAutofit/>
          </a:bodyPr>
          <a:lstStyle/>
          <a:p>
            <a:r>
              <a:rPr lang="en-CA" sz="1200" b="1" i="0" u="none" strike="noStrike" cap="none" dirty="0">
                <a:solidFill>
                  <a:schemeClr val="dk1"/>
                </a:solidFill>
                <a:effectLst/>
                <a:latin typeface="Calibri"/>
                <a:ea typeface="Calibri"/>
                <a:cs typeface="Calibri"/>
                <a:sym typeface="Calibri"/>
              </a:rPr>
              <a:t>What Has Been Achieved: </a:t>
            </a:r>
            <a:r>
              <a:rPr lang="en-CA" sz="1200" b="0" i="0" u="none" strike="noStrike" cap="none" dirty="0">
                <a:solidFill>
                  <a:schemeClr val="dk1"/>
                </a:solidFill>
                <a:effectLst/>
                <a:latin typeface="Calibri"/>
                <a:ea typeface="Calibri"/>
                <a:cs typeface="Calibri"/>
                <a:sym typeface="Calibri"/>
              </a:rPr>
              <a:t>Bipolaronic superconductivity is an exotic pairing mechanism proposed for materials like Ba1-xKxBiO3 (BKBO); however, conclusive experimental evidence for a (bi)polaron metallic state in this material remains elusive. We combined resonant inelastic x-ray and neutron total scattering techniques with advanced modeling to study the local lattice distortions, electronic structure, and electron-phonon (𝑒−</a:t>
            </a:r>
            <a:r>
              <a:rPr lang="en-CA" sz="1200" b="0" i="0" u="none" strike="noStrike" cap="none" dirty="0" err="1">
                <a:solidFill>
                  <a:schemeClr val="dk1"/>
                </a:solidFill>
                <a:effectLst/>
                <a:latin typeface="Calibri"/>
                <a:ea typeface="Calibri"/>
                <a:cs typeface="Calibri"/>
                <a:sym typeface="Calibri"/>
              </a:rPr>
              <a:t>ph</a:t>
            </a:r>
            <a:r>
              <a:rPr lang="en-CA" sz="1200" b="0" i="0" u="none" strike="noStrike" cap="none" dirty="0">
                <a:solidFill>
                  <a:schemeClr val="dk1"/>
                </a:solidFill>
                <a:effectLst/>
                <a:latin typeface="Calibri"/>
                <a:ea typeface="Calibri"/>
                <a:cs typeface="Calibri"/>
                <a:sym typeface="Calibri"/>
              </a:rPr>
              <a:t>) coupling in BKBO as a function of doping. We found that the doped system maintained short-range breathing distortions with a sizable 𝑒-</a:t>
            </a:r>
            <a:r>
              <a:rPr lang="en-CA" sz="1200" b="0" i="0" u="none" strike="noStrike" cap="none" dirty="0" err="1">
                <a:solidFill>
                  <a:schemeClr val="dk1"/>
                </a:solidFill>
                <a:effectLst/>
                <a:latin typeface="Calibri"/>
                <a:ea typeface="Calibri"/>
                <a:cs typeface="Calibri"/>
                <a:sym typeface="Calibri"/>
              </a:rPr>
              <a:t>ph</a:t>
            </a:r>
            <a:r>
              <a:rPr lang="en-CA" sz="1200" b="0" i="0" u="none" strike="noStrike" cap="none" dirty="0">
                <a:solidFill>
                  <a:schemeClr val="dk1"/>
                </a:solidFill>
                <a:effectLst/>
                <a:latin typeface="Calibri"/>
                <a:ea typeface="Calibri"/>
                <a:cs typeface="Calibri"/>
                <a:sym typeface="Calibri"/>
              </a:rPr>
              <a:t> coupling, even at doping levels deep within the material’s superconducting regime (x = 0.4). Through detailed comparisons with exact diagonalization and determinant quantum Monte Carlo calculations, we demonstrated that these findings are consistent with a model in which polaron formation is driven by e-</a:t>
            </a:r>
            <a:r>
              <a:rPr lang="en-CA" sz="1200" b="0" i="0" u="none" strike="noStrike" cap="none" dirty="0" err="1">
                <a:solidFill>
                  <a:schemeClr val="dk1"/>
                </a:solidFill>
                <a:effectLst/>
                <a:latin typeface="Calibri"/>
                <a:ea typeface="Calibri"/>
                <a:cs typeface="Calibri"/>
                <a:sym typeface="Calibri"/>
              </a:rPr>
              <a:t>ph</a:t>
            </a:r>
            <a:r>
              <a:rPr lang="en-CA" sz="1200" b="0" i="0" u="none" strike="noStrike" cap="none" dirty="0">
                <a:solidFill>
                  <a:schemeClr val="dk1"/>
                </a:solidFill>
                <a:effectLst/>
                <a:latin typeface="Calibri"/>
                <a:ea typeface="Calibri"/>
                <a:cs typeface="Calibri"/>
                <a:sym typeface="Calibri"/>
              </a:rPr>
              <a:t> coupling to the bond-stretching Bi-O phonon modes, highlighting the crucial role of this interaction in this material. Combined, our results provide compelling evidence that BKBO’s metallic phase hosts a liquid of small (bi)polarons derived from local breathing distortions of the lattice, with implications for understanding the low-temperature superconducting instability.</a:t>
            </a:r>
          </a:p>
          <a:p>
            <a:endParaRPr lang="en-CA" sz="1200" b="0" i="0" u="none" strike="noStrike" cap="none" dirty="0">
              <a:solidFill>
                <a:schemeClr val="dk1"/>
              </a:solidFill>
              <a:effectLst/>
              <a:latin typeface="Calibri"/>
              <a:ea typeface="Calibri"/>
              <a:cs typeface="Calibri"/>
              <a:sym typeface="Calibri"/>
            </a:endParaRPr>
          </a:p>
          <a:p>
            <a:r>
              <a:rPr lang="en-CA" sz="1200" b="1" i="0" u="none" strike="noStrike" cap="none" dirty="0">
                <a:solidFill>
                  <a:schemeClr val="dk1"/>
                </a:solidFill>
                <a:effectLst/>
                <a:latin typeface="Calibri"/>
                <a:ea typeface="Calibri"/>
                <a:cs typeface="Calibri"/>
                <a:sym typeface="Calibri"/>
              </a:rPr>
              <a:t>Importance of the Achievement: </a:t>
            </a:r>
            <a:r>
              <a:rPr lang="en-CA" sz="1200" b="0" i="0" u="none" strike="noStrike" cap="none" dirty="0">
                <a:solidFill>
                  <a:schemeClr val="dk1"/>
                </a:solidFill>
                <a:effectLst/>
                <a:latin typeface="Calibri"/>
                <a:ea typeface="Calibri"/>
                <a:cs typeface="Calibri"/>
                <a:sym typeface="Calibri"/>
              </a:rPr>
              <a:t>This work has provided definitive evidence that BKBO’s normal state is an exotic </a:t>
            </a:r>
            <a:r>
              <a:rPr lang="en-CA" sz="1200" b="0" i="0" u="none" strike="noStrike" cap="none" dirty="0" err="1">
                <a:solidFill>
                  <a:schemeClr val="dk1"/>
                </a:solidFill>
                <a:effectLst/>
                <a:latin typeface="Calibri"/>
                <a:ea typeface="Calibri"/>
                <a:cs typeface="Calibri"/>
                <a:sym typeface="Calibri"/>
              </a:rPr>
              <a:t>bipolaron</a:t>
            </a:r>
            <a:r>
              <a:rPr lang="en-CA" sz="1200" b="0" i="0" u="none" strike="noStrike" cap="none" dirty="0">
                <a:solidFill>
                  <a:schemeClr val="dk1"/>
                </a:solidFill>
                <a:effectLst/>
                <a:latin typeface="Calibri"/>
                <a:ea typeface="Calibri"/>
                <a:cs typeface="Calibri"/>
                <a:sym typeface="Calibri"/>
              </a:rPr>
              <a:t> liquid, a highly sought-after state of matter. This finding has important implications for how we approach modeling the superconducting state and sets the stage for determining how BKBO and its related materials ultimately superconduct. This work also has implications for the recently discovered antimonates (Ba1-xKxSbO3), where superconductivity arises from an ordered insulating phase, similar to that of BKBO. </a:t>
            </a:r>
          </a:p>
          <a:p>
            <a:endParaRPr lang="en-CA" sz="1200" b="0" i="0" u="none" strike="noStrike" cap="none" dirty="0">
              <a:solidFill>
                <a:schemeClr val="dk1"/>
              </a:solidFill>
              <a:effectLst/>
              <a:latin typeface="Calibri"/>
              <a:ea typeface="Calibri"/>
              <a:cs typeface="Calibri"/>
              <a:sym typeface="Calibri"/>
            </a:endParaRPr>
          </a:p>
          <a:p>
            <a:r>
              <a:rPr lang="en-CA" sz="1200" b="1" i="0" u="none" strike="noStrike" cap="none" dirty="0">
                <a:solidFill>
                  <a:schemeClr val="dk1"/>
                </a:solidFill>
                <a:effectLst/>
                <a:latin typeface="Calibri"/>
                <a:ea typeface="Calibri"/>
                <a:cs typeface="Calibri"/>
                <a:sym typeface="Calibri"/>
              </a:rPr>
              <a:t>How is the achievement related to the IRG, and how does it help it achieve its goals? </a:t>
            </a:r>
            <a:r>
              <a:rPr lang="en-CA" sz="1200" b="0" i="0" u="none" strike="noStrike" cap="none" dirty="0">
                <a:solidFill>
                  <a:schemeClr val="dk1"/>
                </a:solidFill>
                <a:effectLst/>
                <a:latin typeface="Calibri"/>
                <a:ea typeface="Calibri"/>
                <a:cs typeface="Calibri"/>
                <a:sym typeface="Calibri"/>
              </a:rPr>
              <a:t>This project was a collaboration between personnel working in both IRG1 (Prof. Johnston, modeling) and IRG2 (Prof. Maik Lang, total neutron scattering). By combining resonant inelastic X-ray and neutron total scattering techniques with advanced modeling, this work showcases our ability to extract models from multi-model data streams. Moving forward, members of CAMM can explore future applications of these techniques to solving the inverse scattering problem. </a:t>
            </a:r>
          </a:p>
          <a:p>
            <a:endParaRPr lang="en-CA" sz="1200" b="0" i="0" u="none" strike="noStrike" cap="none" dirty="0">
              <a:solidFill>
                <a:schemeClr val="dk1"/>
              </a:solidFill>
              <a:effectLst/>
              <a:latin typeface="Calibri"/>
              <a:ea typeface="Calibri"/>
              <a:cs typeface="Calibri"/>
              <a:sym typeface="Calibri"/>
            </a:endParaRPr>
          </a:p>
          <a:p>
            <a:r>
              <a:rPr lang="en-CA" sz="1200" b="1" i="0" u="none" strike="noStrike" cap="none" dirty="0">
                <a:solidFill>
                  <a:schemeClr val="dk1"/>
                </a:solidFill>
                <a:effectLst/>
                <a:latin typeface="Calibri"/>
                <a:ea typeface="Calibri"/>
                <a:cs typeface="Calibri"/>
                <a:sym typeface="Calibri"/>
              </a:rPr>
              <a:t>Where the findings are published:  </a:t>
            </a:r>
            <a:r>
              <a:rPr lang="en-CA" sz="1200" b="0" i="0" u="none" strike="noStrike" cap="none" dirty="0">
                <a:solidFill>
                  <a:schemeClr val="dk1"/>
                </a:solidFill>
                <a:effectLst/>
                <a:latin typeface="Calibri"/>
                <a:ea typeface="Calibri"/>
                <a:cs typeface="Calibri"/>
                <a:sym typeface="Calibri"/>
              </a:rPr>
              <a:t>M. </a:t>
            </a:r>
            <a:r>
              <a:rPr lang="en-CA" sz="1200" b="0" i="0" u="none" strike="noStrike" cap="none" dirty="0" err="1">
                <a:solidFill>
                  <a:schemeClr val="dk1"/>
                </a:solidFill>
                <a:effectLst/>
                <a:latin typeface="Calibri"/>
                <a:ea typeface="Calibri"/>
                <a:cs typeface="Calibri"/>
                <a:sym typeface="Calibri"/>
              </a:rPr>
              <a:t>Naamneh</a:t>
            </a:r>
            <a:r>
              <a:rPr lang="en-CA" sz="1200" b="0" i="0" u="none" strike="noStrike" cap="none" dirty="0">
                <a:solidFill>
                  <a:schemeClr val="dk1"/>
                </a:solidFill>
                <a:effectLst/>
                <a:latin typeface="Calibri"/>
                <a:ea typeface="Calibri"/>
                <a:cs typeface="Calibri"/>
                <a:sym typeface="Calibri"/>
              </a:rPr>
              <a:t> et al., Phys. Rev. Res. </a:t>
            </a:r>
            <a:r>
              <a:rPr lang="en-CA" sz="1200" b="1" i="0" u="none" strike="noStrike" cap="none" dirty="0">
                <a:solidFill>
                  <a:schemeClr val="dk1"/>
                </a:solidFill>
                <a:effectLst/>
                <a:latin typeface="Calibri"/>
                <a:ea typeface="Calibri"/>
                <a:cs typeface="Calibri"/>
                <a:sym typeface="Calibri"/>
              </a:rPr>
              <a:t>7</a:t>
            </a:r>
            <a:r>
              <a:rPr lang="en-CA" sz="1200" b="0" i="0" u="none" strike="noStrike" cap="none" dirty="0">
                <a:solidFill>
                  <a:schemeClr val="dk1"/>
                </a:solidFill>
                <a:effectLst/>
                <a:latin typeface="Calibri"/>
                <a:ea typeface="Calibri"/>
                <a:cs typeface="Calibri"/>
                <a:sym typeface="Calibri"/>
              </a:rPr>
              <a:t>, 043082 (2025). DOI: https://</a:t>
            </a:r>
            <a:r>
              <a:rPr lang="en-CA" sz="1200" b="0" i="0" u="none" strike="noStrike" cap="none" dirty="0" err="1">
                <a:solidFill>
                  <a:schemeClr val="dk1"/>
                </a:solidFill>
                <a:effectLst/>
                <a:latin typeface="Calibri"/>
                <a:ea typeface="Calibri"/>
                <a:cs typeface="Calibri"/>
                <a:sym typeface="Calibri"/>
              </a:rPr>
              <a:t>doi.org</a:t>
            </a:r>
            <a:r>
              <a:rPr lang="en-CA" sz="1200" b="0" i="0" u="none" strike="noStrike" cap="none" dirty="0">
                <a:solidFill>
                  <a:schemeClr val="dk1"/>
                </a:solidFill>
                <a:effectLst/>
                <a:latin typeface="Calibri"/>
                <a:ea typeface="Calibri"/>
                <a:cs typeface="Calibri"/>
                <a:sym typeface="Calibri"/>
              </a:rPr>
              <a:t>/10.1103/s3p1-cy1s</a:t>
            </a:r>
          </a:p>
          <a:p>
            <a:pPr marL="0" lvl="0" indent="0" algn="l" rtl="0">
              <a:lnSpc>
                <a:spcPct val="100000"/>
              </a:lnSpc>
              <a:spcBef>
                <a:spcPts val="0"/>
              </a:spcBef>
              <a:spcAft>
                <a:spcPts val="0"/>
              </a:spcAft>
              <a:buSzPts val="1400"/>
              <a:buNone/>
            </a:pPr>
            <a:endParaRPr b="1" dirty="0"/>
          </a:p>
        </p:txBody>
      </p:sp>
      <p:sp>
        <p:nvSpPr>
          <p:cNvPr id="80" name="Google Shape;80;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TITUS">
  <p:cSld name="Title and Content@@TITUS">
    <p:spTree>
      <p:nvGrpSpPr>
        <p:cNvPr id="1" name="Shape 15"/>
        <p:cNvGrpSpPr/>
        <p:nvPr/>
      </p:nvGrpSpPr>
      <p:grpSpPr>
        <a:xfrm>
          <a:off x="0" y="0"/>
          <a:ext cx="0" cy="0"/>
          <a:chOff x="0" y="0"/>
          <a:chExt cx="0" cy="0"/>
        </a:xfrm>
      </p:grpSpPr>
      <p:sp>
        <p:nvSpPr>
          <p:cNvPr id="16" name="Google Shape;16;p3"/>
          <p:cNvSpPr txBox="1"/>
          <p:nvPr/>
        </p:nvSpPr>
        <p:spPr>
          <a:xfrm>
            <a:off x="1" y="3483"/>
            <a:ext cx="12217051" cy="805955"/>
          </a:xfrm>
          <a:prstGeom prst="rect">
            <a:avLst/>
          </a:prstGeom>
          <a:gradFill>
            <a:gsLst>
              <a:gs pos="0">
                <a:srgbClr val="FFFFFF"/>
              </a:gs>
              <a:gs pos="35000">
                <a:srgbClr val="FFFFFF"/>
              </a:gs>
              <a:gs pos="100000">
                <a:srgbClr val="4472C3"/>
              </a:gs>
            </a:gsLst>
            <a:path path="circle">
              <a:fillToRect l="50000" t="50000" r="50000" b="50000"/>
            </a:path>
            <a:tileRect/>
          </a:gra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endParaRPr sz="4400" b="1" i="0" u="none" strike="noStrike" cap="none">
              <a:solidFill>
                <a:srgbClr val="0BC564"/>
              </a:solidFill>
              <a:latin typeface="Arial"/>
              <a:ea typeface="Arial"/>
              <a:cs typeface="Arial"/>
              <a:sym typeface="Arial"/>
            </a:endParaRPr>
          </a:p>
        </p:txBody>
      </p:sp>
      <p:sp>
        <p:nvSpPr>
          <p:cNvPr id="17" name="Google Shape;17;p3"/>
          <p:cNvSpPr txBox="1">
            <a:spLocks noGrp="1"/>
          </p:cNvSpPr>
          <p:nvPr>
            <p:ph type="body" idx="1"/>
          </p:nvPr>
        </p:nvSpPr>
        <p:spPr>
          <a:xfrm>
            <a:off x="505332" y="1334133"/>
            <a:ext cx="10962967"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BF9000"/>
              </a:buClr>
              <a:buSzPts val="2400"/>
              <a:buFont typeface="Noto Sans Symbols"/>
              <a:buChar char="⮚"/>
              <a:defRPr sz="2400"/>
            </a:lvl1pPr>
            <a:lvl2pPr marL="914400" lvl="1" indent="-340360" algn="l">
              <a:lnSpc>
                <a:spcPct val="90000"/>
              </a:lnSpc>
              <a:spcBef>
                <a:spcPts val="500"/>
              </a:spcBef>
              <a:spcAft>
                <a:spcPts val="0"/>
              </a:spcAft>
              <a:buClr>
                <a:srgbClr val="00B050"/>
              </a:buClr>
              <a:buSzPts val="1760"/>
              <a:buFont typeface="Noto Sans Symbols"/>
              <a:buChar char="❖"/>
              <a:defRPr sz="2000">
                <a:solidFill>
                  <a:srgbClr val="0070C0"/>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21" name="Google Shape;21;p3"/>
          <p:cNvGrpSpPr/>
          <p:nvPr/>
        </p:nvGrpSpPr>
        <p:grpSpPr>
          <a:xfrm>
            <a:off x="0" y="6243697"/>
            <a:ext cx="12192000" cy="653979"/>
            <a:chOff x="0" y="6243697"/>
            <a:chExt cx="12192000" cy="653979"/>
          </a:xfrm>
        </p:grpSpPr>
        <p:sp>
          <p:nvSpPr>
            <p:cNvPr id="22" name="Google Shape;22;p3"/>
            <p:cNvSpPr/>
            <p:nvPr/>
          </p:nvSpPr>
          <p:spPr>
            <a:xfrm>
              <a:off x="0" y="6243697"/>
              <a:ext cx="12192000" cy="653979"/>
            </a:xfrm>
            <a:prstGeom prst="rect">
              <a:avLst/>
            </a:prstGeom>
            <a:gradFill>
              <a:gsLst>
                <a:gs pos="0">
                  <a:srgbClr val="F5F7FC"/>
                </a:gs>
                <a:gs pos="100000">
                  <a:srgbClr val="CFAECF"/>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pic>
          <p:nvPicPr>
            <p:cNvPr id="23" name="Google Shape;23;p3"/>
            <p:cNvPicPr preferRelativeResize="0"/>
            <p:nvPr/>
          </p:nvPicPr>
          <p:blipFill rotWithShape="1">
            <a:blip r:embed="rId2">
              <a:alphaModFix/>
            </a:blip>
            <a:srcRect/>
            <a:stretch/>
          </p:blipFill>
          <p:spPr>
            <a:xfrm>
              <a:off x="1228326" y="6272178"/>
              <a:ext cx="2200675" cy="547540"/>
            </a:xfrm>
            <a:prstGeom prst="rect">
              <a:avLst/>
            </a:prstGeom>
            <a:noFill/>
            <a:ln>
              <a:noFill/>
            </a:ln>
          </p:spPr>
        </p:pic>
        <p:sp>
          <p:nvSpPr>
            <p:cNvPr id="24" name="Google Shape;24;p3"/>
            <p:cNvSpPr/>
            <p:nvPr/>
          </p:nvSpPr>
          <p:spPr>
            <a:xfrm>
              <a:off x="3640136" y="6470393"/>
              <a:ext cx="4693357"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1" u="none" strike="noStrike" cap="none">
                  <a:solidFill>
                    <a:schemeClr val="accent1"/>
                  </a:solidFill>
                  <a:latin typeface="Arial"/>
                  <a:ea typeface="Arial"/>
                  <a:cs typeface="Arial"/>
                  <a:sym typeface="Arial"/>
                </a:rPr>
                <a:t>Where Materials Begin and Society Benefits</a:t>
              </a:r>
              <a:endParaRPr sz="1400" b="0" i="0" u="none" strike="noStrike" cap="none">
                <a:solidFill>
                  <a:srgbClr val="000000"/>
                </a:solidFill>
                <a:latin typeface="Arial"/>
                <a:ea typeface="Arial"/>
                <a:cs typeface="Arial"/>
                <a:sym typeface="Arial"/>
              </a:endParaRPr>
            </a:p>
          </p:txBody>
        </p:sp>
        <p:pic>
          <p:nvPicPr>
            <p:cNvPr id="25" name="Google Shape;25;p3" descr="G:\Apodaca Work Current\NSF logo\NEW NSF Logo Design\Final\BitmapLogo_NOLayers_F.png"/>
            <p:cNvPicPr preferRelativeResize="0"/>
            <p:nvPr/>
          </p:nvPicPr>
          <p:blipFill rotWithShape="1">
            <a:blip r:embed="rId3">
              <a:alphaModFix/>
            </a:blip>
            <a:srcRect/>
            <a:stretch/>
          </p:blipFill>
          <p:spPr>
            <a:xfrm>
              <a:off x="380999" y="6257889"/>
              <a:ext cx="616493" cy="619937"/>
            </a:xfrm>
            <a:prstGeom prst="rect">
              <a:avLst/>
            </a:prstGeom>
            <a:noFill/>
            <a:ln>
              <a:noFill/>
            </a:ln>
          </p:spPr>
        </p:pic>
      </p:grpSp>
      <p:sp>
        <p:nvSpPr>
          <p:cNvPr id="26" name="Google Shape;26;p3"/>
          <p:cNvSpPr txBox="1"/>
          <p:nvPr/>
        </p:nvSpPr>
        <p:spPr>
          <a:xfrm>
            <a:off x="87630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27" name="Google Shape;27;p3"/>
          <p:cNvSpPr/>
          <p:nvPr/>
        </p:nvSpPr>
        <p:spPr>
          <a:xfrm>
            <a:off x="0" y="262753"/>
            <a:ext cx="2765425" cy="416411"/>
          </a:xfrm>
          <a:prstGeom prst="rect">
            <a:avLst/>
          </a:prstGeom>
          <a:solidFill>
            <a:srgbClr val="FEE5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 name="Google Shape;28;p3"/>
          <p:cNvSpPr/>
          <p:nvPr/>
        </p:nvSpPr>
        <p:spPr>
          <a:xfrm>
            <a:off x="2762250" y="261462"/>
            <a:ext cx="457269" cy="417701"/>
          </a:xfrm>
          <a:prstGeom prst="rtTriangle">
            <a:avLst/>
          </a:prstGeom>
          <a:solidFill>
            <a:srgbClr val="FEE5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29" name="Google Shape;29;p3"/>
          <p:cNvGrpSpPr/>
          <p:nvPr/>
        </p:nvGrpSpPr>
        <p:grpSpPr>
          <a:xfrm>
            <a:off x="4707584" y="807282"/>
            <a:ext cx="7484416" cy="444970"/>
            <a:chOff x="4707584" y="910048"/>
            <a:chExt cx="7484416" cy="444970"/>
          </a:xfrm>
        </p:grpSpPr>
        <p:sp>
          <p:nvSpPr>
            <p:cNvPr id="30" name="Google Shape;30;p3"/>
            <p:cNvSpPr/>
            <p:nvPr/>
          </p:nvSpPr>
          <p:spPr>
            <a:xfrm>
              <a:off x="5164853" y="910048"/>
              <a:ext cx="7027147" cy="444969"/>
            </a:xfrm>
            <a:prstGeom prst="rect">
              <a:avLst/>
            </a:prstGeom>
            <a:solidFill>
              <a:srgbClr val="FEE5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 name="Google Shape;31;p3"/>
            <p:cNvSpPr/>
            <p:nvPr/>
          </p:nvSpPr>
          <p:spPr>
            <a:xfrm rot="10800000">
              <a:off x="4707584" y="910048"/>
              <a:ext cx="457269" cy="444970"/>
            </a:xfrm>
            <a:prstGeom prst="rtTriangle">
              <a:avLst/>
            </a:prstGeom>
            <a:solidFill>
              <a:srgbClr val="FEE5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
        <p:cNvGrpSpPr/>
        <p:nvPr/>
      </p:nvGrpSpPr>
      <p:grpSpPr>
        <a:xfrm>
          <a:off x="0" y="0"/>
          <a:ext cx="0" cy="0"/>
          <a:chOff x="0" y="0"/>
          <a:chExt cx="0" cy="0"/>
        </a:xfrm>
      </p:grpSpPr>
      <p:sp>
        <p:nvSpPr>
          <p:cNvPr id="33" name="Google Shape;33;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5" name="Google Shape;35;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8" name="Google Shape;38;p4"/>
          <p:cNvSpPr txBox="1"/>
          <p:nvPr/>
        </p:nvSpPr>
        <p:spPr>
          <a:xfrm>
            <a:off x="0" y="0"/>
            <a:ext cx="12192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 name="Google Shape;39;p4"/>
          <p:cNvSpPr txBox="1"/>
          <p:nvPr/>
        </p:nvSpPr>
        <p:spPr>
          <a:xfrm>
            <a:off x="0" y="0"/>
            <a:ext cx="12192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0"/>
        <p:cNvGrpSpPr/>
        <p:nvPr/>
      </p:nvGrpSpPr>
      <p:grpSpPr>
        <a:xfrm>
          <a:off x="0" y="0"/>
          <a:ext cx="0" cy="0"/>
          <a:chOff x="0" y="0"/>
          <a:chExt cx="0" cy="0"/>
        </a:xfrm>
      </p:grpSpPr>
      <p:sp>
        <p:nvSpPr>
          <p:cNvPr id="41" name="Google Shape;41;p5"/>
          <p:cNvSpPr txBox="1"/>
          <p:nvPr/>
        </p:nvSpPr>
        <p:spPr>
          <a:xfrm>
            <a:off x="1" y="3483"/>
            <a:ext cx="12217051" cy="805955"/>
          </a:xfrm>
          <a:prstGeom prst="rect">
            <a:avLst/>
          </a:prstGeom>
          <a:gradFill>
            <a:gsLst>
              <a:gs pos="0">
                <a:srgbClr val="FFFFFF"/>
              </a:gs>
              <a:gs pos="35000">
                <a:srgbClr val="FFFFFF"/>
              </a:gs>
              <a:gs pos="100000">
                <a:srgbClr val="4472C3"/>
              </a:gs>
            </a:gsLst>
            <a:path path="circle">
              <a:fillToRect l="50000" t="50000" r="50000" b="50000"/>
            </a:path>
            <a:tileRect/>
          </a:gra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endParaRPr sz="4400" b="1" i="0" u="none" strike="noStrike" cap="none">
              <a:solidFill>
                <a:srgbClr val="0BC564"/>
              </a:solidFill>
              <a:latin typeface="Arial"/>
              <a:ea typeface="Arial"/>
              <a:cs typeface="Arial"/>
              <a:sym typeface="Arial"/>
            </a:endParaRPr>
          </a:p>
        </p:txBody>
      </p:sp>
      <p:sp>
        <p:nvSpPr>
          <p:cNvPr id="42" name="Google Shape;42;p5"/>
          <p:cNvSpPr txBox="1">
            <a:spLocks noGrp="1"/>
          </p:cNvSpPr>
          <p:nvPr>
            <p:ph type="body" idx="1"/>
          </p:nvPr>
        </p:nvSpPr>
        <p:spPr>
          <a:xfrm>
            <a:off x="505332" y="1334133"/>
            <a:ext cx="10962967"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BF9000"/>
              </a:buClr>
              <a:buSzPts val="2400"/>
              <a:buFont typeface="Noto Sans Symbols"/>
              <a:buChar char="⮚"/>
              <a:defRPr sz="2400"/>
            </a:lvl1pPr>
            <a:lvl2pPr marL="914400" lvl="1" indent="-340360" algn="l">
              <a:lnSpc>
                <a:spcPct val="90000"/>
              </a:lnSpc>
              <a:spcBef>
                <a:spcPts val="500"/>
              </a:spcBef>
              <a:spcAft>
                <a:spcPts val="0"/>
              </a:spcAft>
              <a:buClr>
                <a:srgbClr val="00B050"/>
              </a:buClr>
              <a:buSzPts val="1760"/>
              <a:buFont typeface="Noto Sans Symbols"/>
              <a:buChar char="❖"/>
              <a:defRPr sz="2000">
                <a:solidFill>
                  <a:srgbClr val="0070C0"/>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46" name="Google Shape;46;p5"/>
          <p:cNvGrpSpPr/>
          <p:nvPr/>
        </p:nvGrpSpPr>
        <p:grpSpPr>
          <a:xfrm>
            <a:off x="0" y="6243697"/>
            <a:ext cx="12192000" cy="653979"/>
            <a:chOff x="0" y="6243697"/>
            <a:chExt cx="12192000" cy="653979"/>
          </a:xfrm>
        </p:grpSpPr>
        <p:sp>
          <p:nvSpPr>
            <p:cNvPr id="47" name="Google Shape;47;p5"/>
            <p:cNvSpPr/>
            <p:nvPr/>
          </p:nvSpPr>
          <p:spPr>
            <a:xfrm>
              <a:off x="0" y="6243697"/>
              <a:ext cx="12192000" cy="653979"/>
            </a:xfrm>
            <a:prstGeom prst="rect">
              <a:avLst/>
            </a:prstGeom>
            <a:gradFill>
              <a:gsLst>
                <a:gs pos="0">
                  <a:srgbClr val="F5F7FC"/>
                </a:gs>
                <a:gs pos="100000">
                  <a:srgbClr val="CFAECF"/>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pic>
          <p:nvPicPr>
            <p:cNvPr id="48" name="Google Shape;48;p5"/>
            <p:cNvPicPr preferRelativeResize="0"/>
            <p:nvPr/>
          </p:nvPicPr>
          <p:blipFill rotWithShape="1">
            <a:blip r:embed="rId2">
              <a:alphaModFix/>
            </a:blip>
            <a:srcRect/>
            <a:stretch/>
          </p:blipFill>
          <p:spPr>
            <a:xfrm>
              <a:off x="1228326" y="6272178"/>
              <a:ext cx="2200675" cy="547540"/>
            </a:xfrm>
            <a:prstGeom prst="rect">
              <a:avLst/>
            </a:prstGeom>
            <a:noFill/>
            <a:ln>
              <a:noFill/>
            </a:ln>
          </p:spPr>
        </p:pic>
        <p:sp>
          <p:nvSpPr>
            <p:cNvPr id="49" name="Google Shape;49;p5"/>
            <p:cNvSpPr/>
            <p:nvPr/>
          </p:nvSpPr>
          <p:spPr>
            <a:xfrm>
              <a:off x="3640136" y="6470393"/>
              <a:ext cx="4693357"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1" u="none" strike="noStrike" cap="none">
                  <a:solidFill>
                    <a:schemeClr val="accent1"/>
                  </a:solidFill>
                  <a:latin typeface="Arial"/>
                  <a:ea typeface="Arial"/>
                  <a:cs typeface="Arial"/>
                  <a:sym typeface="Arial"/>
                </a:rPr>
                <a:t>Where Materials Begin and Society Benefits</a:t>
              </a:r>
              <a:endParaRPr sz="1400" b="0" i="0" u="none" strike="noStrike" cap="none">
                <a:solidFill>
                  <a:srgbClr val="000000"/>
                </a:solidFill>
                <a:latin typeface="Arial"/>
                <a:ea typeface="Arial"/>
                <a:cs typeface="Arial"/>
                <a:sym typeface="Arial"/>
              </a:endParaRPr>
            </a:p>
          </p:txBody>
        </p:sp>
        <p:pic>
          <p:nvPicPr>
            <p:cNvPr id="50" name="Google Shape;50;p5" descr="G:\Apodaca Work Current\NSF logo\NEW NSF Logo Design\Final\BitmapLogo_NOLayers_F.png"/>
            <p:cNvPicPr preferRelativeResize="0"/>
            <p:nvPr/>
          </p:nvPicPr>
          <p:blipFill rotWithShape="1">
            <a:blip r:embed="rId3">
              <a:alphaModFix/>
            </a:blip>
            <a:srcRect/>
            <a:stretch/>
          </p:blipFill>
          <p:spPr>
            <a:xfrm>
              <a:off x="380999" y="6257889"/>
              <a:ext cx="616493" cy="619937"/>
            </a:xfrm>
            <a:prstGeom prst="rect">
              <a:avLst/>
            </a:prstGeom>
            <a:noFill/>
            <a:ln>
              <a:noFill/>
            </a:ln>
          </p:spPr>
        </p:pic>
      </p:grpSp>
      <p:sp>
        <p:nvSpPr>
          <p:cNvPr id="51" name="Google Shape;51;p5"/>
          <p:cNvSpPr txBox="1"/>
          <p:nvPr/>
        </p:nvSpPr>
        <p:spPr>
          <a:xfrm>
            <a:off x="87630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52" name="Google Shape;52;p5"/>
          <p:cNvSpPr/>
          <p:nvPr/>
        </p:nvSpPr>
        <p:spPr>
          <a:xfrm>
            <a:off x="0" y="262753"/>
            <a:ext cx="2765425" cy="416411"/>
          </a:xfrm>
          <a:prstGeom prst="rect">
            <a:avLst/>
          </a:prstGeom>
          <a:solidFill>
            <a:srgbClr val="FEE5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 name="Google Shape;53;p5"/>
          <p:cNvSpPr/>
          <p:nvPr/>
        </p:nvSpPr>
        <p:spPr>
          <a:xfrm>
            <a:off x="2762250" y="261462"/>
            <a:ext cx="457269" cy="417701"/>
          </a:xfrm>
          <a:prstGeom prst="rtTriangle">
            <a:avLst/>
          </a:prstGeom>
          <a:solidFill>
            <a:srgbClr val="FEE5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54" name="Google Shape;54;p5"/>
          <p:cNvGrpSpPr/>
          <p:nvPr/>
        </p:nvGrpSpPr>
        <p:grpSpPr>
          <a:xfrm>
            <a:off x="4707584" y="807282"/>
            <a:ext cx="7484416" cy="444970"/>
            <a:chOff x="4707584" y="910048"/>
            <a:chExt cx="7484416" cy="444970"/>
          </a:xfrm>
        </p:grpSpPr>
        <p:sp>
          <p:nvSpPr>
            <p:cNvPr id="55" name="Google Shape;55;p5"/>
            <p:cNvSpPr/>
            <p:nvPr/>
          </p:nvSpPr>
          <p:spPr>
            <a:xfrm>
              <a:off x="5164853" y="910048"/>
              <a:ext cx="7027147" cy="444969"/>
            </a:xfrm>
            <a:prstGeom prst="rect">
              <a:avLst/>
            </a:prstGeom>
            <a:solidFill>
              <a:srgbClr val="FEE5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 name="Google Shape;56;p5"/>
            <p:cNvSpPr/>
            <p:nvPr/>
          </p:nvSpPr>
          <p:spPr>
            <a:xfrm rot="10800000">
              <a:off x="4707584" y="910048"/>
              <a:ext cx="457269" cy="444970"/>
            </a:xfrm>
            <a:prstGeom prst="rtTriangle">
              <a:avLst/>
            </a:prstGeom>
            <a:solidFill>
              <a:srgbClr val="FEE5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57" name="Google Shape;57;p5"/>
          <p:cNvSpPr txBox="1"/>
          <p:nvPr/>
        </p:nvSpPr>
        <p:spPr>
          <a:xfrm>
            <a:off x="0" y="0"/>
            <a:ext cx="12192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614515" y="152008"/>
            <a:ext cx="10962967" cy="56671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C00000"/>
              </a:buClr>
              <a:buSzPts val="2800"/>
              <a:buFont typeface="Arial"/>
              <a:buNone/>
              <a:defRPr sz="2800" b="0">
                <a:solidFill>
                  <a:srgbClr val="C0000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6"/>
          <p:cNvSpPr txBox="1">
            <a:spLocks noGrp="1"/>
          </p:cNvSpPr>
          <p:nvPr>
            <p:ph type="body" idx="1"/>
          </p:nvPr>
        </p:nvSpPr>
        <p:spPr>
          <a:xfrm>
            <a:off x="614514" y="1211301"/>
            <a:ext cx="10962967"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BF9000"/>
              </a:buClr>
              <a:buSzPts val="2400"/>
              <a:buFont typeface="Noto Sans Symbols"/>
              <a:buChar char="⮚"/>
              <a:defRPr sz="2400"/>
            </a:lvl1pPr>
            <a:lvl2pPr marL="914400" lvl="1" indent="-340360" algn="l">
              <a:lnSpc>
                <a:spcPct val="90000"/>
              </a:lnSpc>
              <a:spcBef>
                <a:spcPts val="500"/>
              </a:spcBef>
              <a:spcAft>
                <a:spcPts val="0"/>
              </a:spcAft>
              <a:buClr>
                <a:srgbClr val="00B050"/>
              </a:buClr>
              <a:buSzPts val="1760"/>
              <a:buFont typeface="Noto Sans Symbols"/>
              <a:buChar char="❖"/>
              <a:defRPr sz="2000">
                <a:solidFill>
                  <a:srgbClr val="0070C0"/>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64" name="Google Shape;64;p6"/>
          <p:cNvGrpSpPr/>
          <p:nvPr/>
        </p:nvGrpSpPr>
        <p:grpSpPr>
          <a:xfrm>
            <a:off x="0" y="6163799"/>
            <a:ext cx="12192000" cy="733878"/>
            <a:chOff x="0" y="6163799"/>
            <a:chExt cx="12192000" cy="733878"/>
          </a:xfrm>
        </p:grpSpPr>
        <p:sp>
          <p:nvSpPr>
            <p:cNvPr id="65" name="Google Shape;65;p6"/>
            <p:cNvSpPr/>
            <p:nvPr/>
          </p:nvSpPr>
          <p:spPr>
            <a:xfrm>
              <a:off x="0" y="6163799"/>
              <a:ext cx="12192000" cy="733878"/>
            </a:xfrm>
            <a:prstGeom prst="rect">
              <a:avLst/>
            </a:prstGeom>
            <a:gradFill>
              <a:gsLst>
                <a:gs pos="0">
                  <a:srgbClr val="F5F7FC"/>
                </a:gs>
                <a:gs pos="100000">
                  <a:srgbClr val="CFAECF"/>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pic>
          <p:nvPicPr>
            <p:cNvPr id="66" name="Google Shape;66;p6"/>
            <p:cNvPicPr preferRelativeResize="0"/>
            <p:nvPr/>
          </p:nvPicPr>
          <p:blipFill rotWithShape="1">
            <a:blip r:embed="rId2">
              <a:alphaModFix/>
            </a:blip>
            <a:srcRect/>
            <a:stretch/>
          </p:blipFill>
          <p:spPr>
            <a:xfrm>
              <a:off x="1304694" y="6201502"/>
              <a:ext cx="2445810" cy="608531"/>
            </a:xfrm>
            <a:prstGeom prst="rect">
              <a:avLst/>
            </a:prstGeom>
            <a:noFill/>
            <a:ln>
              <a:noFill/>
            </a:ln>
          </p:spPr>
        </p:pic>
        <p:sp>
          <p:nvSpPr>
            <p:cNvPr id="67" name="Google Shape;67;p6"/>
            <p:cNvSpPr/>
            <p:nvPr/>
          </p:nvSpPr>
          <p:spPr>
            <a:xfrm>
              <a:off x="3921219" y="6374350"/>
              <a:ext cx="4693357"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accent1"/>
                  </a:solidFill>
                  <a:latin typeface="Times New Roman"/>
                  <a:ea typeface="Times New Roman"/>
                  <a:cs typeface="Times New Roman"/>
                  <a:sym typeface="Times New Roman"/>
                </a:rPr>
                <a:t>Where Materials Begin &amp; Society Benefits</a:t>
              </a:r>
              <a:endParaRPr sz="1400" b="0" i="0" u="none" strike="noStrike" cap="none">
                <a:solidFill>
                  <a:srgbClr val="000000"/>
                </a:solidFill>
                <a:latin typeface="Arial"/>
                <a:ea typeface="Arial"/>
                <a:cs typeface="Arial"/>
                <a:sym typeface="Arial"/>
              </a:endParaRPr>
            </a:p>
          </p:txBody>
        </p:sp>
        <p:pic>
          <p:nvPicPr>
            <p:cNvPr id="68" name="Google Shape;68;p6" descr="G:\Apodaca Work Current\NSF logo\NEW NSF Logo Design\Final\BitmapLogo_NOLayers_F.png"/>
            <p:cNvPicPr preferRelativeResize="0"/>
            <p:nvPr/>
          </p:nvPicPr>
          <p:blipFill rotWithShape="1">
            <a:blip r:embed="rId3">
              <a:alphaModFix/>
            </a:blip>
            <a:srcRect/>
            <a:stretch/>
          </p:blipFill>
          <p:spPr>
            <a:xfrm>
              <a:off x="350381" y="6201502"/>
              <a:ext cx="647112" cy="650727"/>
            </a:xfrm>
            <a:prstGeom prst="rect">
              <a:avLst/>
            </a:prstGeom>
            <a:noFill/>
            <a:ln>
              <a:noFill/>
            </a:ln>
          </p:spPr>
        </p:pic>
      </p:grpSp>
      <p:sp>
        <p:nvSpPr>
          <p:cNvPr id="69" name="Google Shape;69;p6"/>
          <p:cNvSpPr txBox="1"/>
          <p:nvPr/>
        </p:nvSpPr>
        <p:spPr>
          <a:xfrm>
            <a:off x="87630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000"/>
              <a:buFont typeface="Arial"/>
              <a:buNone/>
            </a:pPr>
            <a:fld id="{00000000-1234-1234-1234-123412341234}" type="slidenum">
              <a:rPr lang="en-US" sz="2000" b="0" i="0" u="none" strike="noStrike" cap="none">
                <a:solidFill>
                  <a:schemeClr val="dk1"/>
                </a:solidFill>
                <a:latin typeface="Calibri"/>
                <a:ea typeface="Calibri"/>
                <a:cs typeface="Calibri"/>
                <a:sym typeface="Calibri"/>
              </a:rPr>
              <a:t>‹#›</a:t>
            </a:fld>
            <a:endParaRPr sz="2000" b="0" i="0" u="none" strike="noStrike" cap="none">
              <a:solidFill>
                <a:schemeClr val="dk1"/>
              </a:solidFill>
              <a:latin typeface="Calibri"/>
              <a:ea typeface="Calibri"/>
              <a:cs typeface="Calibri"/>
              <a:sym typeface="Calibri"/>
            </a:endParaRPr>
          </a:p>
        </p:txBody>
      </p:sp>
      <p:sp>
        <p:nvSpPr>
          <p:cNvPr id="70" name="Google Shape;70;p6"/>
          <p:cNvSpPr txBox="1"/>
          <p:nvPr/>
        </p:nvSpPr>
        <p:spPr>
          <a:xfrm>
            <a:off x="25052" y="-3562"/>
            <a:ext cx="12192000" cy="131031"/>
          </a:xfrm>
          <a:prstGeom prst="rect">
            <a:avLst/>
          </a:prstGeom>
          <a:gradFill>
            <a:gsLst>
              <a:gs pos="0">
                <a:schemeClr val="accent6"/>
              </a:gs>
              <a:gs pos="35000">
                <a:srgbClr val="FFFFFF"/>
              </a:gs>
              <a:gs pos="100000">
                <a:srgbClr val="4472C3"/>
              </a:gs>
            </a:gsLst>
            <a:path path="circle">
              <a:fillToRect l="50000" t="50000" r="50000" b="50000"/>
            </a:path>
            <a:tileRect/>
          </a:gra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
              <a:buFont typeface="Arial"/>
              <a:buNone/>
            </a:pPr>
            <a:endParaRPr sz="400" b="0" i="0" u="none" strike="noStrike" cap="none">
              <a:solidFill>
                <a:schemeClr val="dk1"/>
              </a:solidFill>
              <a:latin typeface="Calibri"/>
              <a:ea typeface="Calibri"/>
              <a:cs typeface="Calibri"/>
              <a:sym typeface="Calibri"/>
            </a:endParaRPr>
          </a:p>
        </p:txBody>
      </p:sp>
      <p:sp>
        <p:nvSpPr>
          <p:cNvPr id="71" name="Google Shape;71;p6"/>
          <p:cNvSpPr txBox="1"/>
          <p:nvPr/>
        </p:nvSpPr>
        <p:spPr>
          <a:xfrm>
            <a:off x="0" y="0"/>
            <a:ext cx="12192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6" name="Google Shape;76;p7"/>
          <p:cNvSpPr txBox="1"/>
          <p:nvPr/>
        </p:nvSpPr>
        <p:spPr>
          <a:xfrm>
            <a:off x="0" y="0"/>
            <a:ext cx="12192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
          <p:cNvSpPr txBox="1"/>
          <p:nvPr/>
        </p:nvSpPr>
        <p:spPr>
          <a:xfrm>
            <a:off x="3215640" y="151087"/>
            <a:ext cx="8828579" cy="566719"/>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0000"/>
              </a:buClr>
              <a:buSzPts val="2000"/>
              <a:buFont typeface="Arial"/>
              <a:buNone/>
            </a:pPr>
            <a:endParaRPr sz="1400" b="0" i="0" u="none" strike="noStrike" cap="none">
              <a:solidFill>
                <a:srgbClr val="000000"/>
              </a:solidFill>
              <a:latin typeface="Arial"/>
              <a:ea typeface="Arial"/>
              <a:cs typeface="Arial"/>
              <a:sym typeface="Arial"/>
            </a:endParaRPr>
          </a:p>
        </p:txBody>
      </p:sp>
      <p:sp>
        <p:nvSpPr>
          <p:cNvPr id="83" name="Google Shape;83;p1"/>
          <p:cNvSpPr txBox="1"/>
          <p:nvPr/>
        </p:nvSpPr>
        <p:spPr>
          <a:xfrm>
            <a:off x="147781" y="200554"/>
            <a:ext cx="2666780"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Montserrat ExtraBold"/>
                <a:ea typeface="Montserrat ExtraBold"/>
                <a:cs typeface="Montserrat ExtraBold"/>
                <a:sym typeface="Montserrat ExtraBold"/>
              </a:rPr>
              <a:t>UTK-MRSEC </a:t>
            </a:r>
            <a:endParaRPr sz="1400" b="0" i="0" u="none" strike="noStrike" cap="none">
              <a:solidFill>
                <a:srgbClr val="000000"/>
              </a:solidFill>
              <a:latin typeface="Montserrat ExtraBold"/>
              <a:ea typeface="Montserrat ExtraBold"/>
              <a:cs typeface="Montserrat ExtraBold"/>
              <a:sym typeface="Montserrat ExtraBold"/>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Montserrat ExtraBold"/>
                <a:ea typeface="Montserrat ExtraBold"/>
                <a:cs typeface="Montserrat ExtraBold"/>
                <a:sym typeface="Montserrat ExtraBold"/>
              </a:rPr>
              <a:t>DMR-2309083</a:t>
            </a:r>
            <a:r>
              <a:rPr lang="en-US" sz="1600" b="1"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4" name="Google Shape;84;p1"/>
          <p:cNvSpPr txBox="1"/>
          <p:nvPr/>
        </p:nvSpPr>
        <p:spPr>
          <a:xfrm>
            <a:off x="3859619" y="75208"/>
            <a:ext cx="7919353" cy="1000233"/>
          </a:xfrm>
          <a:prstGeom prst="rect">
            <a:avLst/>
          </a:prstGeom>
          <a:noFill/>
          <a:ln>
            <a:noFill/>
          </a:ln>
        </p:spPr>
        <p:txBody>
          <a:bodyPr spcFirstLastPara="1" wrap="square" lIns="91425" tIns="45700" rIns="91425" bIns="45700" anchor="t" anchorCtr="0">
            <a:spAutoFit/>
          </a:bodyPr>
          <a:lstStyle/>
          <a:p>
            <a:pPr>
              <a:buSzPts val="1600"/>
            </a:pPr>
            <a:r>
              <a:rPr lang="en-CA" sz="2000" b="1" dirty="0"/>
              <a:t>Persistence of small polarons in doped bismuthate superconductors</a:t>
            </a:r>
          </a:p>
          <a:p>
            <a:pPr marL="0" marR="0" lvl="0" indent="0" algn="l" rtl="0">
              <a:lnSpc>
                <a:spcPct val="100000"/>
              </a:lnSpc>
              <a:spcBef>
                <a:spcPts val="0"/>
              </a:spcBef>
              <a:spcAft>
                <a:spcPts val="0"/>
              </a:spcAft>
              <a:buClr>
                <a:srgbClr val="000000"/>
              </a:buClr>
              <a:buSzPts val="1600"/>
              <a:buFont typeface="Arial"/>
              <a:buNone/>
            </a:pPr>
            <a:endParaRPr sz="1900" b="1" i="0" u="none" strike="noStrike" cap="none" dirty="0">
              <a:solidFill>
                <a:srgbClr val="000000"/>
              </a:solidFill>
              <a:latin typeface="Arial"/>
              <a:ea typeface="Arial"/>
              <a:cs typeface="Arial"/>
              <a:sym typeface="Arial"/>
            </a:endParaRPr>
          </a:p>
        </p:txBody>
      </p:sp>
      <p:sp>
        <p:nvSpPr>
          <p:cNvPr id="85" name="Google Shape;85;p1"/>
          <p:cNvSpPr txBox="1"/>
          <p:nvPr/>
        </p:nvSpPr>
        <p:spPr>
          <a:xfrm>
            <a:off x="414800" y="1152951"/>
            <a:ext cx="4799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Georgia"/>
              <a:ea typeface="Georgia"/>
              <a:cs typeface="Georgia"/>
              <a:sym typeface="Georgia"/>
            </a:endParaRPr>
          </a:p>
        </p:txBody>
      </p:sp>
      <p:sp>
        <p:nvSpPr>
          <p:cNvPr id="86" name="Google Shape;86;p1"/>
          <p:cNvSpPr/>
          <p:nvPr/>
        </p:nvSpPr>
        <p:spPr>
          <a:xfrm>
            <a:off x="0" y="1018273"/>
            <a:ext cx="6029682" cy="4698439"/>
          </a:xfrm>
          <a:prstGeom prst="rect">
            <a:avLst/>
          </a:prstGeom>
          <a:no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rtl="0">
              <a:lnSpc>
                <a:spcPct val="115000"/>
              </a:lnSpc>
              <a:spcBef>
                <a:spcPts val="1200"/>
              </a:spcBef>
              <a:spcAft>
                <a:spcPts val="0"/>
              </a:spcAft>
              <a:buClr>
                <a:schemeClr val="dk1"/>
              </a:buClr>
              <a:buSzPts val="1100"/>
              <a:buFont typeface="Arial" panose="020B0604020202020204" pitchFamily="34" charset="0"/>
              <a:buChar char="•"/>
            </a:pPr>
            <a:r>
              <a:rPr lang="en-US" dirty="0">
                <a:solidFill>
                  <a:srgbClr val="050505"/>
                </a:solidFill>
                <a:latin typeface="Montserrat"/>
                <a:ea typeface="Montserrat"/>
                <a:cs typeface="Montserrat"/>
                <a:sym typeface="Montserrat"/>
              </a:rPr>
              <a:t>Bismuthates like Ba</a:t>
            </a:r>
            <a:r>
              <a:rPr lang="en-US" baseline="-25000" dirty="0">
                <a:solidFill>
                  <a:srgbClr val="050505"/>
                </a:solidFill>
                <a:latin typeface="Montserrat"/>
                <a:ea typeface="Montserrat"/>
                <a:cs typeface="Montserrat"/>
                <a:sym typeface="Montserrat"/>
              </a:rPr>
              <a:t>1-x</a:t>
            </a:r>
            <a:r>
              <a:rPr lang="en-US" dirty="0">
                <a:solidFill>
                  <a:srgbClr val="050505"/>
                </a:solidFill>
                <a:latin typeface="Montserrat"/>
                <a:ea typeface="Montserrat"/>
                <a:cs typeface="Montserrat"/>
                <a:sym typeface="Montserrat"/>
              </a:rPr>
              <a:t>K</a:t>
            </a:r>
            <a:r>
              <a:rPr lang="en-US" baseline="-25000" dirty="0">
                <a:solidFill>
                  <a:srgbClr val="050505"/>
                </a:solidFill>
                <a:latin typeface="Montserrat"/>
                <a:ea typeface="Montserrat"/>
                <a:cs typeface="Montserrat"/>
                <a:sym typeface="Montserrat"/>
              </a:rPr>
              <a:t>x</a:t>
            </a:r>
            <a:r>
              <a:rPr lang="en-US" dirty="0">
                <a:solidFill>
                  <a:srgbClr val="050505"/>
                </a:solidFill>
                <a:latin typeface="Montserrat"/>
                <a:ea typeface="Montserrat"/>
                <a:cs typeface="Montserrat"/>
                <a:sym typeface="Montserrat"/>
              </a:rPr>
              <a:t>BiO</a:t>
            </a:r>
            <a:r>
              <a:rPr lang="en-US" baseline="-25000" dirty="0">
                <a:solidFill>
                  <a:srgbClr val="050505"/>
                </a:solidFill>
                <a:latin typeface="Montserrat"/>
                <a:ea typeface="Montserrat"/>
                <a:cs typeface="Montserrat"/>
                <a:sym typeface="Montserrat"/>
              </a:rPr>
              <a:t>3</a:t>
            </a:r>
            <a:r>
              <a:rPr lang="en-US" dirty="0">
                <a:solidFill>
                  <a:srgbClr val="050505"/>
                </a:solidFill>
                <a:latin typeface="Montserrat"/>
                <a:ea typeface="Montserrat"/>
                <a:cs typeface="Montserrat"/>
                <a:sym typeface="Montserrat"/>
              </a:rPr>
              <a:t> (BKBO) host high-T</a:t>
            </a:r>
            <a:r>
              <a:rPr lang="en-US" baseline="-25000" dirty="0">
                <a:solidFill>
                  <a:srgbClr val="050505"/>
                </a:solidFill>
                <a:latin typeface="Montserrat"/>
                <a:ea typeface="Montserrat"/>
                <a:cs typeface="Montserrat"/>
                <a:sym typeface="Montserrat"/>
              </a:rPr>
              <a:t>c </a:t>
            </a:r>
            <a:r>
              <a:rPr lang="en-US" dirty="0">
                <a:solidFill>
                  <a:srgbClr val="050505"/>
                </a:solidFill>
                <a:latin typeface="Montserrat"/>
                <a:ea typeface="Montserrat"/>
                <a:cs typeface="Montserrat"/>
                <a:sym typeface="Montserrat"/>
              </a:rPr>
              <a:t>superconductivity via doping a charge-density-wave insulating phase.</a:t>
            </a:r>
          </a:p>
          <a:p>
            <a:pPr marL="285750" lvl="0" indent="-285750">
              <a:lnSpc>
                <a:spcPct val="115000"/>
              </a:lnSpc>
              <a:spcBef>
                <a:spcPts val="1200"/>
              </a:spcBef>
              <a:buClr>
                <a:schemeClr val="dk1"/>
              </a:buClr>
              <a:buSzPts val="1100"/>
              <a:buFont typeface="Arial" panose="020B0604020202020204" pitchFamily="34" charset="0"/>
              <a:buChar char="•"/>
            </a:pPr>
            <a:r>
              <a:rPr lang="en-US" dirty="0">
                <a:solidFill>
                  <a:srgbClr val="050505"/>
                </a:solidFill>
                <a:latin typeface="Montserrat"/>
                <a:ea typeface="Montserrat"/>
                <a:cs typeface="Montserrat"/>
                <a:sym typeface="Montserrat"/>
              </a:rPr>
              <a:t>While electron-phonon (𝑒-</a:t>
            </a:r>
            <a:r>
              <a:rPr lang="en-US" dirty="0" err="1">
                <a:solidFill>
                  <a:srgbClr val="050505"/>
                </a:solidFill>
                <a:latin typeface="Montserrat"/>
                <a:ea typeface="Montserrat"/>
                <a:cs typeface="Montserrat"/>
                <a:sym typeface="Montserrat"/>
              </a:rPr>
              <a:t>ph</a:t>
            </a:r>
            <a:r>
              <a:rPr lang="en-US" dirty="0">
                <a:solidFill>
                  <a:srgbClr val="050505"/>
                </a:solidFill>
                <a:latin typeface="Montserrat"/>
                <a:ea typeface="Montserrat"/>
                <a:cs typeface="Montserrat"/>
                <a:sym typeface="Montserrat"/>
              </a:rPr>
              <a:t>) coupling is proposed to play a key role, the bismuthate normal state is anomalous and poorly understood.</a:t>
            </a:r>
          </a:p>
          <a:p>
            <a:pPr marL="285750" indent="-285750">
              <a:lnSpc>
                <a:spcPct val="115000"/>
              </a:lnSpc>
              <a:spcBef>
                <a:spcPts val="1200"/>
              </a:spcBef>
              <a:buClr>
                <a:schemeClr val="dk1"/>
              </a:buClr>
              <a:buSzPts val="1100"/>
              <a:buFont typeface="Arial" panose="020B0604020202020204" pitchFamily="34" charset="0"/>
              <a:buChar char="•"/>
            </a:pPr>
            <a:r>
              <a:rPr lang="en-US" dirty="0">
                <a:solidFill>
                  <a:srgbClr val="050505"/>
                </a:solidFill>
                <a:latin typeface="Montserrat"/>
                <a:ea typeface="Montserrat"/>
                <a:cs typeface="Montserrat"/>
                <a:sym typeface="Montserrat"/>
              </a:rPr>
              <a:t>Researchers from IRGs 1, 2, and the Paul-Sherre Institute combined resonant inelastic x-ray and neutron total scattering techniques with advanced modeling to address this problem.</a:t>
            </a:r>
          </a:p>
          <a:p>
            <a:pPr marL="285750" indent="-285750">
              <a:lnSpc>
                <a:spcPct val="115000"/>
              </a:lnSpc>
              <a:spcBef>
                <a:spcPts val="1200"/>
              </a:spcBef>
              <a:buClr>
                <a:schemeClr val="dk1"/>
              </a:buClr>
              <a:buSzPts val="1100"/>
              <a:buFont typeface="Arial" panose="020B0604020202020204" pitchFamily="34" charset="0"/>
              <a:buChar char="•"/>
            </a:pPr>
            <a:r>
              <a:rPr lang="en-US" dirty="0">
                <a:solidFill>
                  <a:srgbClr val="050505"/>
                </a:solidFill>
                <a:latin typeface="Montserrat"/>
                <a:ea typeface="Montserrat"/>
                <a:cs typeface="Montserrat"/>
                <a:sym typeface="Montserrat"/>
              </a:rPr>
              <a:t>The team found that the doped system hosts short-range structural distortions of the lattice with a sizable 𝑒-</a:t>
            </a:r>
            <a:r>
              <a:rPr lang="en-US" dirty="0" err="1">
                <a:solidFill>
                  <a:srgbClr val="050505"/>
                </a:solidFill>
                <a:latin typeface="Montserrat"/>
                <a:ea typeface="Montserrat"/>
                <a:cs typeface="Montserrat"/>
                <a:sym typeface="Montserrat"/>
              </a:rPr>
              <a:t>ph</a:t>
            </a:r>
            <a:r>
              <a:rPr lang="en-US" dirty="0">
                <a:solidFill>
                  <a:srgbClr val="050505"/>
                </a:solidFill>
                <a:latin typeface="Montserrat"/>
                <a:ea typeface="Montserrat"/>
                <a:cs typeface="Montserrat"/>
                <a:sym typeface="Montserrat"/>
              </a:rPr>
              <a:t> coupling deep into the material’s metallic phase.</a:t>
            </a:r>
          </a:p>
          <a:p>
            <a:pPr marL="285750" indent="-285750">
              <a:lnSpc>
                <a:spcPct val="115000"/>
              </a:lnSpc>
              <a:spcBef>
                <a:spcPts val="1200"/>
              </a:spcBef>
              <a:buClr>
                <a:schemeClr val="dk1"/>
              </a:buClr>
              <a:buSzPts val="1100"/>
              <a:buFont typeface="Arial" panose="020B0604020202020204" pitchFamily="34" charset="0"/>
              <a:buChar char="•"/>
            </a:pPr>
            <a:r>
              <a:rPr lang="en-US" dirty="0">
                <a:solidFill>
                  <a:srgbClr val="050505"/>
                </a:solidFill>
                <a:latin typeface="Montserrat"/>
                <a:ea typeface="Montserrat"/>
                <a:cs typeface="Montserrat"/>
                <a:sym typeface="Montserrat"/>
              </a:rPr>
              <a:t>These findings demonstrate that BKBO’s metallic phase is an anomalous and highly sought after bipolaronic liquid.</a:t>
            </a:r>
          </a:p>
        </p:txBody>
      </p:sp>
      <p:pic>
        <p:nvPicPr>
          <p:cNvPr id="87" name="Google Shape;87;p1"/>
          <p:cNvPicPr preferRelativeResize="0"/>
          <p:nvPr/>
        </p:nvPicPr>
        <p:blipFill rotWithShape="1">
          <a:blip r:embed="rId3">
            <a:alphaModFix/>
          </a:blip>
          <a:srcRect/>
          <a:stretch/>
        </p:blipFill>
        <p:spPr>
          <a:xfrm rot="5400000">
            <a:off x="11073812" y="5739812"/>
            <a:ext cx="625600" cy="1610775"/>
          </a:xfrm>
          <a:prstGeom prst="rect">
            <a:avLst/>
          </a:prstGeom>
          <a:noFill/>
          <a:ln>
            <a:noFill/>
          </a:ln>
        </p:spPr>
      </p:pic>
      <p:sp>
        <p:nvSpPr>
          <p:cNvPr id="88" name="Google Shape;88;p1" descr="  "/>
          <p:cNvSpPr txBox="1"/>
          <p:nvPr/>
        </p:nvSpPr>
        <p:spPr>
          <a:xfrm>
            <a:off x="0" y="6537960"/>
            <a:ext cx="242374" cy="22313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50"/>
              <a:buFont typeface="Arial"/>
              <a:buNone/>
            </a:pPr>
            <a:r>
              <a:rPr lang="en-US" sz="850" b="0" i="0" u="none" strike="noStrike" cap="none">
                <a:solidFill>
                  <a:srgbClr val="000000"/>
                </a:solidFill>
                <a:latin typeface="Helvetica Neue"/>
                <a:ea typeface="Helvetica Neue"/>
                <a:cs typeface="Helvetica Neue"/>
                <a:sym typeface="Helvetica Neue"/>
              </a:rPr>
              <a:t>  </a:t>
            </a:r>
            <a:endParaRPr sz="1400" b="0" i="0" u="none" strike="noStrike" cap="none">
              <a:solidFill>
                <a:srgbClr val="000000"/>
              </a:solidFill>
              <a:latin typeface="Arial"/>
              <a:ea typeface="Arial"/>
              <a:cs typeface="Arial"/>
              <a:sym typeface="Arial"/>
            </a:endParaRPr>
          </a:p>
        </p:txBody>
      </p:sp>
      <p:sp>
        <p:nvSpPr>
          <p:cNvPr id="89" name="Google Shape;89;p1"/>
          <p:cNvSpPr txBox="1"/>
          <p:nvPr/>
        </p:nvSpPr>
        <p:spPr>
          <a:xfrm>
            <a:off x="5994400" y="0"/>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 name="Google Shape;90;p1"/>
          <p:cNvSpPr txBox="1"/>
          <p:nvPr/>
        </p:nvSpPr>
        <p:spPr>
          <a:xfrm>
            <a:off x="5638875" y="711525"/>
            <a:ext cx="61401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University of Tennessee, Knoxville (UTK)</a:t>
            </a: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Center for Advanced Materials and Manufacturing (CAMM) </a:t>
            </a:r>
            <a:endParaRPr sz="2800" b="0" i="0" u="none" strike="noStrike" cap="none">
              <a:solidFill>
                <a:schemeClr val="dk1"/>
              </a:solidFill>
              <a:latin typeface="Calibri"/>
              <a:ea typeface="Calibri"/>
              <a:cs typeface="Calibri"/>
              <a:sym typeface="Calibri"/>
            </a:endParaRPr>
          </a:p>
        </p:txBody>
      </p:sp>
      <p:sp>
        <p:nvSpPr>
          <p:cNvPr id="3" name="Google Shape;86;p1">
            <a:extLst>
              <a:ext uri="{FF2B5EF4-FFF2-40B4-BE49-F238E27FC236}">
                <a16:creationId xmlns:a16="http://schemas.microsoft.com/office/drawing/2014/main" id="{86C92772-E421-3CB9-B282-45947F46615A}"/>
              </a:ext>
            </a:extLst>
          </p:cNvPr>
          <p:cNvSpPr/>
          <p:nvPr/>
        </p:nvSpPr>
        <p:spPr>
          <a:xfrm>
            <a:off x="228602" y="5205329"/>
            <a:ext cx="5801080" cy="1000233"/>
          </a:xfrm>
          <a:prstGeom prst="rect">
            <a:avLst/>
          </a:prstGeom>
          <a:no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15000"/>
              </a:lnSpc>
              <a:spcBef>
                <a:spcPts val="1200"/>
              </a:spcBef>
              <a:spcAft>
                <a:spcPts val="0"/>
              </a:spcAft>
              <a:buClr>
                <a:schemeClr val="dk1"/>
              </a:buClr>
              <a:buSzPts val="1100"/>
              <a:buFont typeface="Arial"/>
              <a:buNone/>
            </a:pPr>
            <a:endParaRPr lang="en-US" sz="1200" dirty="0">
              <a:solidFill>
                <a:srgbClr val="050505"/>
              </a:solidFill>
              <a:latin typeface="Montserrat"/>
              <a:ea typeface="Montserrat"/>
              <a:cs typeface="Montserrat"/>
              <a:sym typeface="Montserrat"/>
            </a:endParaRPr>
          </a:p>
          <a:p>
            <a:pPr marL="0" marR="0" lvl="0" indent="0" algn="just" rtl="0">
              <a:lnSpc>
                <a:spcPct val="115000"/>
              </a:lnSpc>
              <a:spcBef>
                <a:spcPts val="1200"/>
              </a:spcBef>
              <a:spcAft>
                <a:spcPts val="0"/>
              </a:spcAft>
              <a:buClr>
                <a:schemeClr val="dk1"/>
              </a:buClr>
              <a:buSzPts val="1100"/>
              <a:buFont typeface="Arial"/>
              <a:buNone/>
            </a:pPr>
            <a:r>
              <a:rPr lang="en-US" b="1" dirty="0">
                <a:solidFill>
                  <a:srgbClr val="050505"/>
                </a:solidFill>
                <a:latin typeface="Montserrat"/>
                <a:ea typeface="Montserrat"/>
                <a:cs typeface="Montserrat"/>
                <a:sym typeface="Montserrat"/>
              </a:rPr>
              <a:t>Reference</a:t>
            </a:r>
            <a:r>
              <a:rPr lang="en-US" dirty="0">
                <a:solidFill>
                  <a:srgbClr val="050505"/>
                </a:solidFill>
                <a:latin typeface="Montserrat"/>
                <a:ea typeface="Montserrat"/>
                <a:cs typeface="Montserrat"/>
                <a:sym typeface="Montserrat"/>
              </a:rPr>
              <a:t>: M. </a:t>
            </a:r>
            <a:r>
              <a:rPr lang="en-US" dirty="0" err="1">
                <a:solidFill>
                  <a:srgbClr val="050505"/>
                </a:solidFill>
                <a:latin typeface="Montserrat"/>
                <a:ea typeface="Montserrat"/>
                <a:cs typeface="Montserrat"/>
                <a:sym typeface="Montserrat"/>
              </a:rPr>
              <a:t>Naamneh</a:t>
            </a:r>
            <a:r>
              <a:rPr lang="en-US" dirty="0">
                <a:solidFill>
                  <a:srgbClr val="050505"/>
                </a:solidFill>
                <a:latin typeface="Montserrat"/>
                <a:ea typeface="Montserrat"/>
                <a:cs typeface="Montserrat"/>
                <a:sym typeface="Montserrat"/>
              </a:rPr>
              <a:t> </a:t>
            </a:r>
            <a:r>
              <a:rPr lang="en-US" i="1" dirty="0">
                <a:solidFill>
                  <a:srgbClr val="050505"/>
                </a:solidFill>
                <a:latin typeface="Montserrat"/>
                <a:ea typeface="Montserrat"/>
                <a:cs typeface="Montserrat"/>
                <a:sym typeface="Montserrat"/>
              </a:rPr>
              <a:t>et al.</a:t>
            </a:r>
            <a:r>
              <a:rPr lang="en-US" dirty="0">
                <a:solidFill>
                  <a:srgbClr val="050505"/>
                </a:solidFill>
                <a:latin typeface="Montserrat"/>
                <a:ea typeface="Montserrat"/>
                <a:cs typeface="Montserrat"/>
                <a:sym typeface="Montserrat"/>
              </a:rPr>
              <a:t>, Phys. Rev. Res. </a:t>
            </a:r>
            <a:r>
              <a:rPr lang="en-US" b="1" dirty="0">
                <a:solidFill>
                  <a:srgbClr val="050505"/>
                </a:solidFill>
                <a:latin typeface="Montserrat"/>
                <a:ea typeface="Montserrat"/>
                <a:cs typeface="Montserrat"/>
                <a:sym typeface="Montserrat"/>
              </a:rPr>
              <a:t>7</a:t>
            </a:r>
            <a:r>
              <a:rPr lang="en-US" dirty="0">
                <a:solidFill>
                  <a:srgbClr val="050505"/>
                </a:solidFill>
                <a:latin typeface="Montserrat"/>
                <a:ea typeface="Montserrat"/>
                <a:cs typeface="Montserrat"/>
                <a:sym typeface="Montserrat"/>
              </a:rPr>
              <a:t>, 043082 (2025). </a:t>
            </a:r>
            <a:endParaRPr b="0" i="0" u="none" strike="noStrike" cap="none" dirty="0">
              <a:solidFill>
                <a:srgbClr val="050505"/>
              </a:solidFill>
              <a:highlight>
                <a:schemeClr val="lt1"/>
              </a:highlight>
              <a:latin typeface="Montserrat"/>
              <a:ea typeface="Montserrat"/>
              <a:cs typeface="Montserrat"/>
              <a:sym typeface="Montserrat"/>
            </a:endParaRPr>
          </a:p>
        </p:txBody>
      </p:sp>
      <p:grpSp>
        <p:nvGrpSpPr>
          <p:cNvPr id="14" name="Group 13">
            <a:extLst>
              <a:ext uri="{FF2B5EF4-FFF2-40B4-BE49-F238E27FC236}">
                <a16:creationId xmlns:a16="http://schemas.microsoft.com/office/drawing/2014/main" id="{18D5DFCD-66BA-796F-C145-C53E59118FEB}"/>
              </a:ext>
            </a:extLst>
          </p:cNvPr>
          <p:cNvGrpSpPr/>
          <p:nvPr/>
        </p:nvGrpSpPr>
        <p:grpSpPr>
          <a:xfrm>
            <a:off x="5895604" y="1331995"/>
            <a:ext cx="6009209" cy="4873567"/>
            <a:chOff x="6015025" y="1389052"/>
            <a:chExt cx="6009209" cy="4873567"/>
          </a:xfrm>
        </p:grpSpPr>
        <p:pic>
          <p:nvPicPr>
            <p:cNvPr id="7" name="Picture 6" descr="A graph of different types of data&#10;&#10;AI-generated content may be incorrect.">
              <a:extLst>
                <a:ext uri="{FF2B5EF4-FFF2-40B4-BE49-F238E27FC236}">
                  <a16:creationId xmlns:a16="http://schemas.microsoft.com/office/drawing/2014/main" id="{314A59BC-CB53-6692-0CA6-F1A1907973DB}"/>
                </a:ext>
              </a:extLst>
            </p:cNvPr>
            <p:cNvPicPr>
              <a:picLocks noChangeAspect="1"/>
            </p:cNvPicPr>
            <p:nvPr/>
          </p:nvPicPr>
          <p:blipFill>
            <a:blip r:embed="rId4"/>
            <a:srcRect l="42127" t="7946"/>
            <a:stretch>
              <a:fillRect/>
            </a:stretch>
          </p:blipFill>
          <p:spPr>
            <a:xfrm>
              <a:off x="6281740" y="3444532"/>
              <a:ext cx="3977300" cy="2818087"/>
            </a:xfrm>
            <a:prstGeom prst="rect">
              <a:avLst/>
            </a:prstGeom>
          </p:spPr>
        </p:pic>
        <p:pic>
          <p:nvPicPr>
            <p:cNvPr id="9" name="Picture 8" descr="A diagram of a nuclear energy&#10;&#10;AI-generated content may be incorrect.">
              <a:extLst>
                <a:ext uri="{FF2B5EF4-FFF2-40B4-BE49-F238E27FC236}">
                  <a16:creationId xmlns:a16="http://schemas.microsoft.com/office/drawing/2014/main" id="{E7EE4343-A48C-C873-96D6-08F7E1E912AD}"/>
                </a:ext>
              </a:extLst>
            </p:cNvPr>
            <p:cNvPicPr>
              <a:picLocks noChangeAspect="1"/>
            </p:cNvPicPr>
            <p:nvPr/>
          </p:nvPicPr>
          <p:blipFill>
            <a:blip r:embed="rId5"/>
            <a:stretch>
              <a:fillRect/>
            </a:stretch>
          </p:blipFill>
          <p:spPr>
            <a:xfrm>
              <a:off x="10135404" y="3385660"/>
              <a:ext cx="1888830" cy="2773934"/>
            </a:xfrm>
            <a:prstGeom prst="rect">
              <a:avLst/>
            </a:prstGeom>
          </p:spPr>
        </p:pic>
        <p:pic>
          <p:nvPicPr>
            <p:cNvPr id="5" name="Picture 4">
              <a:extLst>
                <a:ext uri="{FF2B5EF4-FFF2-40B4-BE49-F238E27FC236}">
                  <a16:creationId xmlns:a16="http://schemas.microsoft.com/office/drawing/2014/main" id="{0ACE334A-5980-9441-D51E-D84D53CBA5EA}"/>
                </a:ext>
              </a:extLst>
            </p:cNvPr>
            <p:cNvPicPr>
              <a:picLocks noChangeAspect="1"/>
            </p:cNvPicPr>
            <p:nvPr/>
          </p:nvPicPr>
          <p:blipFill>
            <a:blip r:embed="rId6"/>
            <a:stretch>
              <a:fillRect/>
            </a:stretch>
          </p:blipFill>
          <p:spPr>
            <a:xfrm>
              <a:off x="8719209" y="1391670"/>
              <a:ext cx="2566944" cy="1859782"/>
            </a:xfrm>
            <a:prstGeom prst="rect">
              <a:avLst/>
            </a:prstGeom>
          </p:spPr>
        </p:pic>
        <p:pic>
          <p:nvPicPr>
            <p:cNvPr id="6" name="Picture 5">
              <a:extLst>
                <a:ext uri="{FF2B5EF4-FFF2-40B4-BE49-F238E27FC236}">
                  <a16:creationId xmlns:a16="http://schemas.microsoft.com/office/drawing/2014/main" id="{A7036C4C-CE05-EEBF-6241-A9C5FFB2D83B}"/>
                </a:ext>
              </a:extLst>
            </p:cNvPr>
            <p:cNvPicPr>
              <a:picLocks noChangeAspect="1"/>
            </p:cNvPicPr>
            <p:nvPr/>
          </p:nvPicPr>
          <p:blipFill rotWithShape="1">
            <a:blip r:embed="rId7"/>
            <a:srcRect r="4159"/>
            <a:stretch/>
          </p:blipFill>
          <p:spPr>
            <a:xfrm>
              <a:off x="7006303" y="1389052"/>
              <a:ext cx="1740619" cy="1752808"/>
            </a:xfrm>
            <a:prstGeom prst="rect">
              <a:avLst/>
            </a:prstGeom>
          </p:spPr>
        </p:pic>
        <p:sp>
          <p:nvSpPr>
            <p:cNvPr id="11" name="Rectangle 10">
              <a:extLst>
                <a:ext uri="{FF2B5EF4-FFF2-40B4-BE49-F238E27FC236}">
                  <a16:creationId xmlns:a16="http://schemas.microsoft.com/office/drawing/2014/main" id="{EBBE4D68-53E3-99C6-87D2-905C784831BF}"/>
                </a:ext>
              </a:extLst>
            </p:cNvPr>
            <p:cNvSpPr/>
            <p:nvPr/>
          </p:nvSpPr>
          <p:spPr>
            <a:xfrm>
              <a:off x="6015025" y="3300090"/>
              <a:ext cx="287340" cy="28713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oogle Shape;86;p1">
              <a:extLst>
                <a:ext uri="{FF2B5EF4-FFF2-40B4-BE49-F238E27FC236}">
                  <a16:creationId xmlns:a16="http://schemas.microsoft.com/office/drawing/2014/main" id="{ABAD8CF9-753A-8B1F-5D49-318C6856A81C}"/>
                </a:ext>
              </a:extLst>
            </p:cNvPr>
            <p:cNvSpPr/>
            <p:nvPr/>
          </p:nvSpPr>
          <p:spPr>
            <a:xfrm>
              <a:off x="11121190" y="2626832"/>
              <a:ext cx="585410" cy="912784"/>
            </a:xfrm>
            <a:prstGeom prst="rect">
              <a:avLst/>
            </a:prstGeom>
            <a:no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15000"/>
                </a:lnSpc>
                <a:spcBef>
                  <a:spcPts val="1200"/>
                </a:spcBef>
                <a:spcAft>
                  <a:spcPts val="0"/>
                </a:spcAft>
                <a:buClr>
                  <a:schemeClr val="dk1"/>
                </a:buClr>
                <a:buSzPts val="1100"/>
                <a:buFont typeface="Arial"/>
                <a:buNone/>
              </a:pPr>
              <a:endParaRPr lang="en-US" sz="1200" dirty="0">
                <a:solidFill>
                  <a:srgbClr val="050505"/>
                </a:solidFill>
                <a:latin typeface="Montserrat"/>
                <a:ea typeface="Montserrat"/>
                <a:cs typeface="Montserrat"/>
                <a:sym typeface="Montserrat"/>
              </a:endParaRPr>
            </a:p>
            <a:p>
              <a:pPr marL="0" marR="0" lvl="0" indent="0" algn="just" rtl="0">
                <a:lnSpc>
                  <a:spcPct val="115000"/>
                </a:lnSpc>
                <a:spcBef>
                  <a:spcPts val="1200"/>
                </a:spcBef>
                <a:spcAft>
                  <a:spcPts val="0"/>
                </a:spcAft>
                <a:buClr>
                  <a:schemeClr val="dk1"/>
                </a:buClr>
                <a:buSzPts val="1100"/>
                <a:buFont typeface="Arial"/>
                <a:buNone/>
              </a:pPr>
              <a:r>
                <a:rPr lang="en-US" sz="1200" b="1" dirty="0">
                  <a:solidFill>
                    <a:srgbClr val="050505"/>
                  </a:solidFill>
                  <a:latin typeface="Montserrat"/>
                  <a:ea typeface="Montserrat"/>
                  <a:cs typeface="Montserrat"/>
                  <a:sym typeface="Montserrat"/>
                </a:rPr>
                <a:t>RIXS</a:t>
              </a:r>
              <a:endParaRPr sz="1200" b="0" i="0" u="none" strike="noStrike" cap="none" dirty="0">
                <a:solidFill>
                  <a:srgbClr val="050505"/>
                </a:solidFill>
                <a:highlight>
                  <a:schemeClr val="lt1"/>
                </a:highlight>
                <a:latin typeface="Montserrat"/>
                <a:ea typeface="Montserrat"/>
                <a:cs typeface="Montserrat"/>
                <a:sym typeface="Montserrat"/>
              </a:endParaRPr>
            </a:p>
          </p:txBody>
        </p:sp>
        <p:sp>
          <p:nvSpPr>
            <p:cNvPr id="13" name="Google Shape;86;p1">
              <a:extLst>
                <a:ext uri="{FF2B5EF4-FFF2-40B4-BE49-F238E27FC236}">
                  <a16:creationId xmlns:a16="http://schemas.microsoft.com/office/drawing/2014/main" id="{073E945E-087B-D065-BCB5-2F2AE298F80D}"/>
                </a:ext>
              </a:extLst>
            </p:cNvPr>
            <p:cNvSpPr/>
            <p:nvPr/>
          </p:nvSpPr>
          <p:spPr>
            <a:xfrm>
              <a:off x="6447295" y="2604936"/>
              <a:ext cx="3702933" cy="912784"/>
            </a:xfrm>
            <a:prstGeom prst="rect">
              <a:avLst/>
            </a:prstGeom>
            <a:no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200"/>
                </a:spcBef>
                <a:spcAft>
                  <a:spcPts val="0"/>
                </a:spcAft>
                <a:buClr>
                  <a:schemeClr val="dk1"/>
                </a:buClr>
                <a:buSzPts val="1100"/>
                <a:buFont typeface="Arial"/>
                <a:buNone/>
              </a:pPr>
              <a:endParaRPr lang="en-US" sz="1200" dirty="0">
                <a:solidFill>
                  <a:srgbClr val="050505"/>
                </a:solidFill>
                <a:latin typeface="Montserrat"/>
                <a:ea typeface="Montserrat"/>
                <a:cs typeface="Montserrat"/>
                <a:sym typeface="Montserrat"/>
              </a:endParaRPr>
            </a:p>
            <a:p>
              <a:pPr marL="0" marR="0" lvl="0" indent="0" algn="ctr" rtl="0">
                <a:lnSpc>
                  <a:spcPct val="115000"/>
                </a:lnSpc>
                <a:spcBef>
                  <a:spcPts val="1200"/>
                </a:spcBef>
                <a:spcAft>
                  <a:spcPts val="0"/>
                </a:spcAft>
                <a:buClr>
                  <a:schemeClr val="dk1"/>
                </a:buClr>
                <a:buSzPts val="1100"/>
                <a:buFont typeface="Arial"/>
                <a:buNone/>
              </a:pPr>
              <a:r>
                <a:rPr lang="en-US" sz="1200" b="1" dirty="0">
                  <a:solidFill>
                    <a:srgbClr val="050505"/>
                  </a:solidFill>
                  <a:highlight>
                    <a:schemeClr val="lt1"/>
                  </a:highlight>
                  <a:latin typeface="Montserrat"/>
                  <a:ea typeface="Montserrat"/>
                  <a:cs typeface="Montserrat"/>
                  <a:sym typeface="Montserrat"/>
                </a:rPr>
                <a:t>Total neutron scattering</a:t>
              </a:r>
              <a:endParaRPr sz="1200" b="0" i="0" u="none" strike="noStrike" cap="none" dirty="0">
                <a:solidFill>
                  <a:srgbClr val="050505"/>
                </a:solidFill>
                <a:highlight>
                  <a:schemeClr val="lt1"/>
                </a:highlight>
                <a:latin typeface="Montserrat"/>
                <a:ea typeface="Montserrat"/>
                <a:cs typeface="Montserrat"/>
                <a:sym typeface="Montserrat"/>
              </a:endParaRPr>
            </a:p>
          </p:txBody>
        </p:sp>
      </p:gr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583</Words>
  <Application>Microsoft Macintosh PowerPoint</Application>
  <PresentationFormat>Widescreen</PresentationFormat>
  <Paragraphs>25</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Georgia</vt:lpstr>
      <vt:lpstr>Calibri</vt:lpstr>
      <vt:lpstr>Montserrat</vt:lpstr>
      <vt:lpstr>Noto Sans Symbols</vt:lpstr>
      <vt:lpstr>Helvetica Neue</vt:lpstr>
      <vt:lpstr>Montserrat ExtraBold</vt:lpstr>
      <vt:lpstr>Arial</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TD</dc:creator>
  <cp:lastModifiedBy>Johnston, Steve</cp:lastModifiedBy>
  <cp:revision>7</cp:revision>
  <dcterms:created xsi:type="dcterms:W3CDTF">2017-10-05T17:34:54Z</dcterms:created>
  <dcterms:modified xsi:type="dcterms:W3CDTF">2025-10-21T17:38:57Z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9b3d174c-23b2-471b-a915-ef0585a807c5</vt:lpwstr>
  </property>
  <property fmtid="{D5CDD505-2E9C-101B-9397-08002B2CF9AE}" pid="3" name="ContainsCUI">
    <vt:lpwstr>No</vt:lpwstr>
  </property>
</Properties>
</file>