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6"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0A7386B-452B-406F-A2F5-BF6FBFC243E9}"/>
    <pc:docChg chg="modSld">
      <pc:chgData name="" userId="" providerId="" clId="Web-{10A7386B-452B-406F-A2F5-BF6FBFC243E9}" dt="2019-04-29T02:46:36.834" v="70" actId="1076"/>
      <pc:docMkLst>
        <pc:docMk/>
      </pc:docMkLst>
      <pc:sldChg chg="modSp">
        <pc:chgData name="" userId="" providerId="" clId="Web-{10A7386B-452B-406F-A2F5-BF6FBFC243E9}" dt="2019-04-29T02:46:36.834" v="70" actId="1076"/>
        <pc:sldMkLst>
          <pc:docMk/>
          <pc:sldMk cId="2053927637" sldId="256"/>
        </pc:sldMkLst>
        <pc:spChg chg="mod">
          <ac:chgData name="" userId="" providerId="" clId="Web-{10A7386B-452B-406F-A2F5-BF6FBFC243E9}" dt="2019-04-29T02:46:36.834" v="70" actId="1076"/>
          <ac:spMkLst>
            <pc:docMk/>
            <pc:sldMk cId="2053927637" sldId="256"/>
            <ac:spMk id="9" creationId="{00000000-0000-0000-0000-000000000000}"/>
          </ac:spMkLst>
        </pc:spChg>
        <pc:spChg chg="mod">
          <ac:chgData name="" userId="" providerId="" clId="Web-{10A7386B-452B-406F-A2F5-BF6FBFC243E9}" dt="2019-04-29T02:41:31.802" v="0" actId="14100"/>
          <ac:spMkLst>
            <pc:docMk/>
            <pc:sldMk cId="2053927637" sldId="256"/>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B04-34E8-4823-9104-9C99B018B3EF}" type="datetimeFigureOut">
              <a:rPr lang="en-US" smtClean="0"/>
              <a:t>4/29/2019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9205E-FEF6-4AB3-8CD1-275D942306F7}" type="slidenum">
              <a:rPr lang="en-US" smtClean="0"/>
              <a:t>‹#›</a:t>
            </a:fld>
            <a:endParaRPr lang="en-US"/>
          </a:p>
        </p:txBody>
      </p:sp>
    </p:spTree>
    <p:extLst>
      <p:ext uri="{BB962C8B-B14F-4D97-AF65-F5344CB8AC3E}">
        <p14:creationId xmlns:p14="http://schemas.microsoft.com/office/powerpoint/2010/main" val="27142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9205E-FEF6-4AB3-8CD1-275D942306F7}" type="slidenum">
              <a:rPr lang="en-US" smtClean="0"/>
              <a:t>1</a:t>
            </a:fld>
            <a:endParaRPr lang="en-US"/>
          </a:p>
        </p:txBody>
      </p:sp>
    </p:spTree>
    <p:extLst>
      <p:ext uri="{BB962C8B-B14F-4D97-AF65-F5344CB8AC3E}">
        <p14:creationId xmlns:p14="http://schemas.microsoft.com/office/powerpoint/2010/main" val="307321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EF4916-9AB2-4184-98A8-CE63B765DF2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369591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F4916-9AB2-4184-98A8-CE63B765DF2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4517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F4916-9AB2-4184-98A8-CE63B765DF2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261708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extLst>
      <p:ext uri="{BB962C8B-B14F-4D97-AF65-F5344CB8AC3E}">
        <p14:creationId xmlns:p14="http://schemas.microsoft.com/office/powerpoint/2010/main" val="348255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extLst>
      <p:ext uri="{BB962C8B-B14F-4D97-AF65-F5344CB8AC3E}">
        <p14:creationId xmlns:p14="http://schemas.microsoft.com/office/powerpoint/2010/main" val="2450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extLst>
      <p:ext uri="{BB962C8B-B14F-4D97-AF65-F5344CB8AC3E}">
        <p14:creationId xmlns:p14="http://schemas.microsoft.com/office/powerpoint/2010/main" val="347993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extLst>
      <p:ext uri="{BB962C8B-B14F-4D97-AF65-F5344CB8AC3E}">
        <p14:creationId xmlns:p14="http://schemas.microsoft.com/office/powerpoint/2010/main" val="951685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extLst>
      <p:ext uri="{BB962C8B-B14F-4D97-AF65-F5344CB8AC3E}">
        <p14:creationId xmlns:p14="http://schemas.microsoft.com/office/powerpoint/2010/main" val="355847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F4916-9AB2-4184-98A8-CE63B765DF2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78612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F4916-9AB2-4184-98A8-CE63B765DF2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274571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F4916-9AB2-4184-98A8-CE63B765DF25}"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394884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F4916-9AB2-4184-98A8-CE63B765DF25}"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164793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EF4916-9AB2-4184-98A8-CE63B765DF25}"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39844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F4916-9AB2-4184-98A8-CE63B765DF25}"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233716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F4916-9AB2-4184-98A8-CE63B765DF25}"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236679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F4916-9AB2-4184-98A8-CE63B765DF25}"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C57-254B-49D2-B4FF-50C56FA28568}" type="slidenum">
              <a:rPr lang="en-US" smtClean="0"/>
              <a:t>‹#›</a:t>
            </a:fld>
            <a:endParaRPr lang="en-US"/>
          </a:p>
        </p:txBody>
      </p:sp>
    </p:spTree>
    <p:extLst>
      <p:ext uri="{BB962C8B-B14F-4D97-AF65-F5344CB8AC3E}">
        <p14:creationId xmlns:p14="http://schemas.microsoft.com/office/powerpoint/2010/main" val="272439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6.jpg"/><Relationship Id="rId5" Type="http://schemas.openxmlformats.org/officeDocument/2006/relationships/slideLayout" Target="../slideLayouts/slideLayout16.xml"/><Relationship Id="rId10"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F4916-9AB2-4184-98A8-CE63B765DF25}" type="datetimeFigureOut">
              <a:rPr lang="en-US" smtClean="0"/>
              <a:t>4/29/2019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C57-254B-49D2-B4FF-50C56FA28568}" type="slidenum">
              <a:rPr lang="en-US" smtClean="0"/>
              <a:t>‹#›</a:t>
            </a:fld>
            <a:endParaRPr lang="en-US"/>
          </a:p>
        </p:txBody>
      </p:sp>
    </p:spTree>
    <p:extLst>
      <p:ext uri="{BB962C8B-B14F-4D97-AF65-F5344CB8AC3E}">
        <p14:creationId xmlns:p14="http://schemas.microsoft.com/office/powerpoint/2010/main" val="342355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4/29/2019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105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RSEC faculty member Pinshane Huang leads a lesson on materials to the eighth graders, with one eighth grader volunteer immersing a rose in liquid nitrogen to illustrate the changes in its properties that occurs at low temperatures."/>
          <p:cNvPicPr>
            <a:picLocks noChangeAspect="1"/>
          </p:cNvPicPr>
          <p:nvPr/>
        </p:nvPicPr>
        <p:blipFill rotWithShape="1">
          <a:blip r:embed="rId3" cstate="print">
            <a:extLst>
              <a:ext uri="{28A0092B-C50C-407E-A947-70E740481C1C}">
                <a14:useLocalDpi xmlns:a14="http://schemas.microsoft.com/office/drawing/2010/main" val="0"/>
              </a:ext>
            </a:extLst>
          </a:blip>
          <a:srcRect l="8549" r="16299" b="1620"/>
          <a:stretch/>
        </p:blipFill>
        <p:spPr>
          <a:xfrm>
            <a:off x="7342632" y="1582741"/>
            <a:ext cx="1716921" cy="1498389"/>
          </a:xfrm>
          <a:prstGeom prst="rect">
            <a:avLst/>
          </a:prstGeom>
          <a:ln>
            <a:solidFill>
              <a:schemeClr val="tx1"/>
            </a:solidFill>
          </a:ln>
        </p:spPr>
      </p:pic>
      <p:pic>
        <p:nvPicPr>
          <p:cNvPr id="18" name="Picture 17" descr="MRSEC Director Nadya Mason leading a lesson to introduce the project before the class of 8th graders."/>
          <p:cNvPicPr>
            <a:picLocks noChangeAspect="1"/>
          </p:cNvPicPr>
          <p:nvPr/>
        </p:nvPicPr>
        <p:blipFill rotWithShape="1">
          <a:blip r:embed="rId4" cstate="print">
            <a:extLst>
              <a:ext uri="{28A0092B-C50C-407E-A947-70E740481C1C}">
                <a14:useLocalDpi xmlns:a14="http://schemas.microsoft.com/office/drawing/2010/main" val="0"/>
              </a:ext>
            </a:extLst>
          </a:blip>
          <a:srcRect l="12041" r="8190" b="5525"/>
          <a:stretch/>
        </p:blipFill>
        <p:spPr>
          <a:xfrm>
            <a:off x="3446407" y="1588575"/>
            <a:ext cx="1911207" cy="1509007"/>
          </a:xfrm>
          <a:prstGeom prst="rect">
            <a:avLst/>
          </a:prstGeom>
          <a:ln>
            <a:solidFill>
              <a:schemeClr val="tx1"/>
            </a:solidFill>
          </a:ln>
        </p:spPr>
      </p:pic>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Musical Magnetism: Engaging Middle School Students in Materials Science</a:t>
            </a:r>
          </a:p>
        </p:txBody>
      </p:sp>
      <p:sp>
        <p:nvSpPr>
          <p:cNvPr id="7" name="Rectangle 6"/>
          <p:cNvSpPr/>
          <p:nvPr/>
        </p:nvSpPr>
        <p:spPr>
          <a:xfrm>
            <a:off x="4371035" y="1106993"/>
            <a:ext cx="4692577" cy="276999"/>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News Gothic MT"/>
                <a:ea typeface="+mn-ea"/>
                <a:cs typeface="+mn-cs"/>
              </a:rPr>
              <a:t>University of Illinois at Urbana-Champaign</a:t>
            </a:r>
          </a:p>
        </p:txBody>
      </p:sp>
      <p:sp>
        <p:nvSpPr>
          <p:cNvPr id="8" name="Rectangle 7"/>
          <p:cNvSpPr/>
          <p:nvPr/>
        </p:nvSpPr>
        <p:spPr>
          <a:xfrm>
            <a:off x="152400" y="254585"/>
            <a:ext cx="2759824" cy="461665"/>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News Gothic MT"/>
                <a:ea typeface="+mn-ea"/>
                <a:cs typeface="+mn-cs"/>
              </a:rPr>
              <a:t>Illinois MRSEC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News Gothic MT"/>
                <a:ea typeface="+mn-ea"/>
                <a:cs typeface="+mn-cs"/>
              </a:rPr>
              <a:t>DMR- 720633</a:t>
            </a:r>
          </a:p>
        </p:txBody>
      </p:sp>
      <p:sp>
        <p:nvSpPr>
          <p:cNvPr id="9" name="Text Box 28"/>
          <p:cNvSpPr txBox="1">
            <a:spLocks noChangeArrowheads="1"/>
          </p:cNvSpPr>
          <p:nvPr/>
        </p:nvSpPr>
        <p:spPr bwMode="auto">
          <a:xfrm>
            <a:off x="106728" y="1205607"/>
            <a:ext cx="323336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457200" eaLnBrk="1" hangingPunct="1">
              <a:spcAft>
                <a:spcPts val="600"/>
              </a:spcAft>
              <a:defRPr/>
            </a:pPr>
            <a:r>
              <a:rPr kumimoji="0" lang="en-US" sz="1200" b="0" i="0" u="none" strike="noStrike" kern="1200" cap="none" spc="0" normalizeH="0" baseline="0" noProof="0" dirty="0">
                <a:ln>
                  <a:noFill/>
                </a:ln>
                <a:effectLst/>
                <a:uLnTx/>
                <a:uFillTx/>
                <a:latin typeface="Arial"/>
                <a:cs typeface="Arial"/>
              </a:rPr>
              <a:t>The Illinois MRSEC developed and implemented an 8-week program called “Musical Magnetism” that</a:t>
            </a:r>
            <a:r>
              <a:rPr kumimoji="0" lang="en-US" sz="1200" b="0" i="0" u="none" strike="noStrike" kern="1200" cap="none" spc="0" normalizeH="0" noProof="0" dirty="0">
                <a:ln>
                  <a:noFill/>
                </a:ln>
                <a:effectLst/>
                <a:uLnTx/>
                <a:uFillTx/>
                <a:latin typeface="Arial"/>
                <a:cs typeface="Arial"/>
              </a:rPr>
              <a:t> engages middle school students in materials science using the popular platform of music. </a:t>
            </a:r>
            <a:r>
              <a:rPr lang="en-US" sz="1200" noProof="0" dirty="0">
                <a:latin typeface="Arial"/>
                <a:cs typeface="Arial"/>
              </a:rPr>
              <a:t>The program combines engaging lessons and demos, researching a topic, turning that research into lyrics, and recording a song.</a:t>
            </a:r>
            <a:r>
              <a:rPr lang="en-US" sz="1200" dirty="0">
                <a:latin typeface="Arial"/>
                <a:cs typeface="Arial"/>
              </a:rPr>
              <a:t> 35 8</a:t>
            </a:r>
            <a:r>
              <a:rPr lang="en-US" sz="1200" baseline="30000" dirty="0">
                <a:latin typeface="Arial"/>
                <a:cs typeface="Arial"/>
              </a:rPr>
              <a:t>th</a:t>
            </a:r>
            <a:r>
              <a:rPr lang="en-US" sz="1200" dirty="0">
                <a:latin typeface="Arial"/>
                <a:cs typeface="Arial"/>
              </a:rPr>
              <a:t> graders at Franklin STEAM Academy participated.</a:t>
            </a:r>
            <a:endParaRPr lang="en-US" sz="1200" dirty="0">
              <a:cs typeface="Arial"/>
            </a:endParaRPr>
          </a:p>
          <a:p>
            <a:pPr algn="just" defTabSz="457200">
              <a:spcAft>
                <a:spcPts val="600"/>
              </a:spcAft>
              <a:defRPr/>
            </a:pPr>
            <a:r>
              <a:rPr lang="en-US" sz="1200" dirty="0">
                <a:latin typeface="Arial"/>
                <a:cs typeface="Arial"/>
              </a:rPr>
              <a:t> Faculty led lessons, developed with teachers, that included hands-on demos to teach about materials science and magnetism. Students and postdocs led activities, tours, and demos. Students and teachers from Franklin also visited the MRSEC and Materials Research Lab, where they used instruments like the SEM and x-ray diffractometer, enjoyed VR activities, and suited up for cleanroom tours. </a:t>
            </a:r>
            <a:r>
              <a:rPr kumimoji="0" lang="en-US" sz="1200" b="0" i="0" u="none" strike="noStrike" kern="1200" cap="none" spc="0" normalizeH="0" baseline="0" noProof="0" dirty="0">
                <a:ln>
                  <a:noFill/>
                </a:ln>
                <a:effectLst/>
                <a:uLnTx/>
                <a:uFillTx/>
                <a:latin typeface="Arial"/>
                <a:cs typeface="Arial"/>
              </a:rPr>
              <a:t>The program culminated</a:t>
            </a:r>
            <a:r>
              <a:rPr kumimoji="0" lang="en-US" sz="1200" b="0" i="0" u="none" strike="noStrike" kern="1200" cap="none" spc="0" normalizeH="0" noProof="0" dirty="0">
                <a:ln>
                  <a:noFill/>
                </a:ln>
                <a:effectLst/>
                <a:uLnTx/>
                <a:uFillTx/>
                <a:latin typeface="Arial"/>
                <a:cs typeface="Arial"/>
              </a:rPr>
              <a:t> with a listening party to share the songs they wrote about magnetism.</a:t>
            </a:r>
            <a:r>
              <a:rPr lang="en-US" sz="1200" dirty="0">
                <a:latin typeface="Arial"/>
                <a:cs typeface="Arial"/>
              </a:rPr>
              <a:t> </a:t>
            </a:r>
            <a:endParaRPr lang="en-US" sz="1200" b="0" i="0" u="none" strike="noStrike" kern="1200" cap="none" spc="0" normalizeH="0" noProof="0" dirty="0">
              <a:ln>
                <a:noFill/>
              </a:ln>
              <a:effectLst/>
              <a:uLnTx/>
              <a:uFillTx/>
              <a:cs typeface="Arial"/>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lang="en-US" sz="1200" baseline="0" dirty="0">
                <a:solidFill>
                  <a:prstClr val="black"/>
                </a:solidFill>
              </a:rPr>
              <a:t>The I-MRSEC plans to run the program again at Franklin in the 2019-2020 academic</a:t>
            </a:r>
            <a:r>
              <a:rPr lang="en-US" sz="1200" dirty="0">
                <a:solidFill>
                  <a:prstClr val="black"/>
                </a:solidFill>
              </a:rPr>
              <a:t> year.</a:t>
            </a:r>
            <a:endParaRPr kumimoji="0" lang="en-US" sz="1200" b="0" i="0" u="none" strike="noStrike" kern="1200" cap="none" spc="0" normalizeH="0" baseline="0" noProof="0" dirty="0">
              <a:ln>
                <a:noFill/>
              </a:ln>
              <a:solidFill>
                <a:prstClr val="black"/>
              </a:solidFill>
              <a:effectLst/>
              <a:uLnTx/>
              <a:uFillTx/>
            </a:endParaRPr>
          </a:p>
        </p:txBody>
      </p:sp>
      <p:sp>
        <p:nvSpPr>
          <p:cNvPr id="10" name="Text Box 34"/>
          <p:cNvSpPr txBox="1">
            <a:spLocks noChangeArrowheads="1"/>
          </p:cNvSpPr>
          <p:nvPr/>
        </p:nvSpPr>
        <p:spPr bwMode="auto">
          <a:xfrm>
            <a:off x="3409345" y="4642967"/>
            <a:ext cx="565020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rPr>
              <a:t>Fig. 1: a) I-MRSEC Director </a:t>
            </a:r>
            <a:r>
              <a:rPr lang="en-US" sz="1100" b="1" i="1" dirty="0">
                <a:solidFill>
                  <a:prstClr val="black"/>
                </a:solidFill>
              </a:rPr>
              <a:t>Mason</a:t>
            </a:r>
            <a:r>
              <a:rPr lang="en-US" sz="1100" i="1" dirty="0">
                <a:solidFill>
                  <a:prstClr val="black"/>
                </a:solidFill>
              </a:rPr>
              <a:t> introduces the MRSEC on the first day of the program; b) MRSEC grad student participates in “Destroy a Toy” lesson alongside several 8</a:t>
            </a:r>
            <a:r>
              <a:rPr lang="en-US" sz="1100" i="1" baseline="30000" dirty="0">
                <a:solidFill>
                  <a:prstClr val="black"/>
                </a:solidFill>
              </a:rPr>
              <a:t>th</a:t>
            </a:r>
            <a:r>
              <a:rPr lang="en-US" sz="1100" i="1" dirty="0">
                <a:solidFill>
                  <a:prstClr val="black"/>
                </a:solidFill>
              </a:rPr>
              <a:t> graders; c) MRSEC faculty </a:t>
            </a:r>
            <a:r>
              <a:rPr lang="en-US" sz="1100" b="1" i="1" dirty="0">
                <a:solidFill>
                  <a:prstClr val="black"/>
                </a:solidFill>
              </a:rPr>
              <a:t>Huang</a:t>
            </a:r>
            <a:r>
              <a:rPr lang="en-US" sz="1100" i="1" dirty="0">
                <a:solidFill>
                  <a:prstClr val="black"/>
                </a:solidFill>
              </a:rPr>
              <a:t> leads the class in demos to teach about materials science; d) Two 8</a:t>
            </a:r>
            <a:r>
              <a:rPr lang="en-US" sz="1100" i="1" baseline="30000" dirty="0">
                <a:solidFill>
                  <a:prstClr val="black"/>
                </a:solidFill>
              </a:rPr>
              <a:t>th</a:t>
            </a:r>
            <a:r>
              <a:rPr lang="en-US" sz="1100" i="1" dirty="0">
                <a:solidFill>
                  <a:prstClr val="black"/>
                </a:solidFill>
              </a:rPr>
              <a:t> graders record a song they wrote; e) MRSEC grad student Kang leads a VR activity during the field trip to MRL; f) a group of students and their teachers at the end of a cleanroom tour during the field trip to MRL</a:t>
            </a:r>
            <a:r>
              <a:rPr lang="en-US" sz="1100" i="1" dirty="0" smtClean="0">
                <a:solidFill>
                  <a:prstClr val="black"/>
                </a:solidFill>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050" i="1" smtClean="0">
                <a:solidFill>
                  <a:prstClr val="black"/>
                </a:solidFill>
              </a:rPr>
              <a:t>Photos </a:t>
            </a:r>
            <a:r>
              <a:rPr lang="en-US" sz="1050" i="1" smtClean="0">
                <a:solidFill>
                  <a:prstClr val="black"/>
                </a:solidFill>
              </a:rPr>
              <a:t>c) – f) </a:t>
            </a:r>
            <a:r>
              <a:rPr lang="en-US" sz="1050" i="1" dirty="0" smtClean="0">
                <a:solidFill>
                  <a:prstClr val="black"/>
                </a:solidFill>
              </a:rPr>
              <a:t>by B. Innes.</a:t>
            </a:r>
            <a:endParaRPr kumimoji="0" lang="en-US" sz="1050" b="0" i="1" u="none" strike="noStrike" kern="1200" cap="none" spc="0" normalizeH="0" baseline="0" noProof="0" dirty="0">
              <a:ln>
                <a:noFill/>
              </a:ln>
              <a:solidFill>
                <a:prstClr val="black"/>
              </a:solidFill>
              <a:effectLst/>
              <a:uLnTx/>
              <a:uFillTx/>
            </a:endParaRPr>
          </a:p>
        </p:txBody>
      </p:sp>
      <p:sp>
        <p:nvSpPr>
          <p:cNvPr id="12" name="Rectangle 11"/>
          <p:cNvSpPr/>
          <p:nvPr/>
        </p:nvSpPr>
        <p:spPr>
          <a:xfrm>
            <a:off x="152400" y="731467"/>
            <a:ext cx="789633" cy="276999"/>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News Gothic MT"/>
                <a:ea typeface="+mn-ea"/>
                <a:cs typeface="+mn-cs"/>
              </a:rPr>
              <a:t>2019</a:t>
            </a:r>
          </a:p>
        </p:txBody>
      </p:sp>
      <p:pic>
        <p:nvPicPr>
          <p:cNvPr id="3" name="Picture 2" descr="Graduate student sits at a table with three eighth grader as they work on a project together, taking apart magnetic drawing board toys tolearn how they work."/>
          <p:cNvPicPr>
            <a:picLocks noChangeAspect="1"/>
          </p:cNvPicPr>
          <p:nvPr/>
        </p:nvPicPr>
        <p:blipFill rotWithShape="1">
          <a:blip r:embed="rId5" cstate="print">
            <a:extLst>
              <a:ext uri="{28A0092B-C50C-407E-A947-70E740481C1C}">
                <a14:useLocalDpi xmlns:a14="http://schemas.microsoft.com/office/drawing/2010/main" val="0"/>
              </a:ext>
            </a:extLst>
          </a:blip>
          <a:srcRect l="14238" t="13664" r="15446" b="9230"/>
          <a:stretch/>
        </p:blipFill>
        <p:spPr>
          <a:xfrm>
            <a:off x="5349903" y="1581050"/>
            <a:ext cx="2060877" cy="1506572"/>
          </a:xfrm>
          <a:prstGeom prst="rect">
            <a:avLst/>
          </a:prstGeom>
          <a:ln>
            <a:solidFill>
              <a:schemeClr val="tx1"/>
            </a:solidFill>
          </a:ln>
        </p:spPr>
      </p:pic>
      <p:pic>
        <p:nvPicPr>
          <p:cNvPr id="4" name="Picture 3" descr="A group of eighth graders and teachers pose in their cleanroom suits after touring the cleanroom facility at materials research lab during the field trip day."/>
          <p:cNvPicPr>
            <a:picLocks noChangeAspect="1"/>
          </p:cNvPicPr>
          <p:nvPr/>
        </p:nvPicPr>
        <p:blipFill rotWithShape="1">
          <a:blip r:embed="rId6" cstate="print">
            <a:extLst>
              <a:ext uri="{28A0092B-C50C-407E-A947-70E740481C1C}">
                <a14:useLocalDpi xmlns:a14="http://schemas.microsoft.com/office/drawing/2010/main" val="0"/>
              </a:ext>
            </a:extLst>
          </a:blip>
          <a:srcRect l="6582" r="9565"/>
          <a:stretch/>
        </p:blipFill>
        <p:spPr>
          <a:xfrm>
            <a:off x="7102135" y="3078478"/>
            <a:ext cx="1959447" cy="1557880"/>
          </a:xfrm>
          <a:prstGeom prst="rect">
            <a:avLst/>
          </a:prstGeom>
          <a:ln>
            <a:solidFill>
              <a:schemeClr val="tx1"/>
            </a:solidFill>
          </a:ln>
        </p:spPr>
      </p:pic>
      <p:pic>
        <p:nvPicPr>
          <p:cNvPr id="14" name="Picture 13" descr="A graduate student leads a virtual reality activity and an eighth grader participates, during the field trip to Materials Research Laboratory."/>
          <p:cNvPicPr>
            <a:picLocks noChangeAspect="1"/>
          </p:cNvPicPr>
          <p:nvPr/>
        </p:nvPicPr>
        <p:blipFill rotWithShape="1">
          <a:blip r:embed="rId7" cstate="print">
            <a:extLst>
              <a:ext uri="{28A0092B-C50C-407E-A947-70E740481C1C}">
                <a14:useLocalDpi xmlns:a14="http://schemas.microsoft.com/office/drawing/2010/main" val="0"/>
              </a:ext>
            </a:extLst>
          </a:blip>
          <a:srcRect l="1" t="983" r="14877"/>
          <a:stretch/>
        </p:blipFill>
        <p:spPr>
          <a:xfrm>
            <a:off x="5190928" y="3081528"/>
            <a:ext cx="2005400" cy="1555154"/>
          </a:xfrm>
          <a:prstGeom prst="rect">
            <a:avLst/>
          </a:prstGeom>
          <a:ln>
            <a:solidFill>
              <a:schemeClr val="tx1"/>
            </a:solidFill>
          </a:ln>
        </p:spPr>
      </p:pic>
      <p:pic>
        <p:nvPicPr>
          <p:cNvPr id="15" name="Picture 14" descr="Two eighth graders recording the song they wrote about magnetism during the project."/>
          <p:cNvPicPr>
            <a:picLocks noChangeAspect="1"/>
          </p:cNvPicPr>
          <p:nvPr/>
        </p:nvPicPr>
        <p:blipFill rotWithShape="1">
          <a:blip r:embed="rId8" cstate="print">
            <a:extLst>
              <a:ext uri="{28A0092B-C50C-407E-A947-70E740481C1C}">
                <a14:useLocalDpi xmlns:a14="http://schemas.microsoft.com/office/drawing/2010/main" val="0"/>
              </a:ext>
            </a:extLst>
          </a:blip>
          <a:srcRect t="1549" r="26183" b="-1"/>
          <a:stretch/>
        </p:blipFill>
        <p:spPr>
          <a:xfrm>
            <a:off x="3451492" y="3072383"/>
            <a:ext cx="1757723" cy="1562881"/>
          </a:xfrm>
          <a:prstGeom prst="rect">
            <a:avLst/>
          </a:prstGeom>
          <a:ln>
            <a:solidFill>
              <a:schemeClr val="tx1"/>
            </a:solidFill>
          </a:ln>
        </p:spPr>
      </p:pic>
      <p:sp>
        <p:nvSpPr>
          <p:cNvPr id="11" name="Rectangle 37"/>
          <p:cNvSpPr>
            <a:spLocks noChangeArrowheads="1"/>
          </p:cNvSpPr>
          <p:nvPr/>
        </p:nvSpPr>
        <p:spPr bwMode="auto">
          <a:xfrm>
            <a:off x="3437263" y="1576586"/>
            <a:ext cx="5626349" cy="43436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News Gothic MT"/>
              <a:ea typeface="+mn-ea"/>
              <a:cs typeface="+mn-cs"/>
            </a:endParaRPr>
          </a:p>
        </p:txBody>
      </p:sp>
      <p:sp>
        <p:nvSpPr>
          <p:cNvPr id="19" name="TextBox 18"/>
          <p:cNvSpPr txBox="1"/>
          <p:nvPr/>
        </p:nvSpPr>
        <p:spPr>
          <a:xfrm>
            <a:off x="3446407" y="1590907"/>
            <a:ext cx="137160" cy="184666"/>
          </a:xfrm>
          <a:prstGeom prst="rect">
            <a:avLst/>
          </a:prstGeom>
          <a:solidFill>
            <a:schemeClr val="bg1"/>
          </a:solidFill>
        </p:spPr>
        <p:txBody>
          <a:bodyPr wrap="square" lIns="0" tIns="0" rIns="0" bIns="0" rtlCol="0">
            <a:spAutoFit/>
          </a:bodyPr>
          <a:lstStyle/>
          <a:p>
            <a:r>
              <a:rPr lang="en-US" sz="1200" dirty="0"/>
              <a:t>a)</a:t>
            </a:r>
          </a:p>
        </p:txBody>
      </p:sp>
      <p:sp>
        <p:nvSpPr>
          <p:cNvPr id="20" name="TextBox 19"/>
          <p:cNvSpPr txBox="1"/>
          <p:nvPr/>
        </p:nvSpPr>
        <p:spPr>
          <a:xfrm>
            <a:off x="5355424" y="1594839"/>
            <a:ext cx="137160" cy="184666"/>
          </a:xfrm>
          <a:prstGeom prst="rect">
            <a:avLst/>
          </a:prstGeom>
          <a:solidFill>
            <a:schemeClr val="bg1"/>
          </a:solidFill>
        </p:spPr>
        <p:txBody>
          <a:bodyPr wrap="square" lIns="0" tIns="0" rIns="0" bIns="0" rtlCol="0">
            <a:spAutoFit/>
          </a:bodyPr>
          <a:lstStyle/>
          <a:p>
            <a:r>
              <a:rPr lang="en-US" sz="1200" dirty="0"/>
              <a:t>b)</a:t>
            </a:r>
          </a:p>
        </p:txBody>
      </p:sp>
      <p:sp>
        <p:nvSpPr>
          <p:cNvPr id="21" name="TextBox 20"/>
          <p:cNvSpPr txBox="1"/>
          <p:nvPr/>
        </p:nvSpPr>
        <p:spPr>
          <a:xfrm>
            <a:off x="7429554" y="1590536"/>
            <a:ext cx="137160" cy="184666"/>
          </a:xfrm>
          <a:prstGeom prst="rect">
            <a:avLst/>
          </a:prstGeom>
          <a:solidFill>
            <a:schemeClr val="bg1"/>
          </a:solidFill>
        </p:spPr>
        <p:txBody>
          <a:bodyPr wrap="square" lIns="0" tIns="0" rIns="0" bIns="0" rtlCol="0">
            <a:spAutoFit/>
          </a:bodyPr>
          <a:lstStyle/>
          <a:p>
            <a:r>
              <a:rPr lang="en-US" sz="1200" dirty="0"/>
              <a:t>c)</a:t>
            </a:r>
          </a:p>
        </p:txBody>
      </p:sp>
      <p:sp>
        <p:nvSpPr>
          <p:cNvPr id="22" name="TextBox 21"/>
          <p:cNvSpPr txBox="1"/>
          <p:nvPr/>
        </p:nvSpPr>
        <p:spPr>
          <a:xfrm>
            <a:off x="5034113" y="3071289"/>
            <a:ext cx="137160" cy="184666"/>
          </a:xfrm>
          <a:prstGeom prst="rect">
            <a:avLst/>
          </a:prstGeom>
          <a:solidFill>
            <a:schemeClr val="bg1"/>
          </a:solidFill>
        </p:spPr>
        <p:txBody>
          <a:bodyPr wrap="square" lIns="0" tIns="0" rIns="0" bIns="0" rtlCol="0">
            <a:spAutoFit/>
          </a:bodyPr>
          <a:lstStyle/>
          <a:p>
            <a:r>
              <a:rPr lang="en-US" sz="1200" dirty="0"/>
              <a:t>d)</a:t>
            </a:r>
          </a:p>
        </p:txBody>
      </p:sp>
      <p:sp>
        <p:nvSpPr>
          <p:cNvPr id="23" name="TextBox 22"/>
          <p:cNvSpPr txBox="1"/>
          <p:nvPr/>
        </p:nvSpPr>
        <p:spPr>
          <a:xfrm>
            <a:off x="7059168" y="3095325"/>
            <a:ext cx="137160" cy="184666"/>
          </a:xfrm>
          <a:prstGeom prst="rect">
            <a:avLst/>
          </a:prstGeom>
          <a:solidFill>
            <a:schemeClr val="bg1"/>
          </a:solidFill>
        </p:spPr>
        <p:txBody>
          <a:bodyPr wrap="square" lIns="0" tIns="0" rIns="0" bIns="0" rtlCol="0">
            <a:spAutoFit/>
          </a:bodyPr>
          <a:lstStyle/>
          <a:p>
            <a:r>
              <a:rPr lang="en-US" sz="1200" dirty="0"/>
              <a:t>e)</a:t>
            </a:r>
          </a:p>
        </p:txBody>
      </p:sp>
      <p:sp>
        <p:nvSpPr>
          <p:cNvPr id="24" name="TextBox 23"/>
          <p:cNvSpPr txBox="1"/>
          <p:nvPr/>
        </p:nvSpPr>
        <p:spPr>
          <a:xfrm>
            <a:off x="8907026" y="3078154"/>
            <a:ext cx="137160" cy="184666"/>
          </a:xfrm>
          <a:prstGeom prst="rect">
            <a:avLst/>
          </a:prstGeom>
          <a:solidFill>
            <a:schemeClr val="bg1"/>
          </a:solidFill>
        </p:spPr>
        <p:txBody>
          <a:bodyPr wrap="square" lIns="0" tIns="0" rIns="0" bIns="0" rtlCol="0">
            <a:spAutoFit/>
          </a:bodyPr>
          <a:lstStyle/>
          <a:p>
            <a:r>
              <a:rPr lang="en-US" sz="1200" dirty="0"/>
              <a:t>f)</a:t>
            </a:r>
          </a:p>
        </p:txBody>
      </p:sp>
      <p:sp>
        <p:nvSpPr>
          <p:cNvPr id="25" name="TextBox 24"/>
          <p:cNvSpPr txBox="1"/>
          <p:nvPr/>
        </p:nvSpPr>
        <p:spPr>
          <a:xfrm>
            <a:off x="3012038" y="5932074"/>
            <a:ext cx="6131962" cy="861774"/>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Read more: “I-MRSEC’s Musical Magnetism Curriculum Uses Hip Hop to Teach Science” (3/12/19) http://www.istem.illinois.edu/news/imrsec.musical.magnetism.html   “I-MRSEC, Champaign Educator Jamie Roundtree, Embrace Hip Hop/Rap to Reach Youth at Their Level” (2/14/19)  http://www.istem.illinois.edu/news/imrsec.roundtree.html   “Franklin STEAM Academy Students Experience High-Tech Science at MRL” (3/27/19) http://www.istem.illinois.edu/news/franklin.mrl.visit.html</a:t>
            </a:r>
          </a:p>
        </p:txBody>
      </p:sp>
    </p:spTree>
    <p:extLst>
      <p:ext uri="{BB962C8B-B14F-4D97-AF65-F5344CB8AC3E}">
        <p14:creationId xmlns:p14="http://schemas.microsoft.com/office/powerpoint/2010/main" val="205392763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263</Words>
  <Application>Microsoft Office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News Gothic MT</vt:lpstr>
      <vt:lpstr>Wingdings 2</vt:lpstr>
      <vt:lpstr>Office Theme</vt:lpstr>
      <vt:lpstr>Breeze</vt:lpstr>
      <vt:lpstr>Musical Magnetism: Engaging Middle School Students in Materials Science</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Musical Magnetism</dc:title>
  <dc:creator>Pena Martin, Pamela A</dc:creator>
  <cp:lastModifiedBy>Pena Martin, Pamela A</cp:lastModifiedBy>
  <cp:revision>30</cp:revision>
  <dcterms:created xsi:type="dcterms:W3CDTF">2019-04-12T18:29:11Z</dcterms:created>
  <dcterms:modified xsi:type="dcterms:W3CDTF">2019-04-29T17:28:04Z</dcterms:modified>
</cp:coreProperties>
</file>