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85714" autoAdjust="0"/>
  </p:normalViewPr>
  <p:slideViewPr>
    <p:cSldViewPr snapToGrid="0" snapToObjects="1">
      <p:cViewPr varScale="1">
        <p:scale>
          <a:sx n="109" d="100"/>
          <a:sy n="109" d="100"/>
        </p:scale>
        <p:origin x="1536" y="18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4/15/23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4/15/23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b="0" dirty="0">
                <a:solidFill>
                  <a:schemeClr val="tx1"/>
                </a:solidFill>
                <a:latin typeface="+mn-lt"/>
              </a:rPr>
              <a:t>The team d</a:t>
            </a:r>
            <a:r>
              <a:rPr lang="en-US" sz="1200" b="0" dirty="0"/>
              <a:t>eveloped </a:t>
            </a:r>
            <a:r>
              <a:rPr lang="en-US" sz="1200" dirty="0"/>
              <a:t>a framework to design mechanical metamaterials with target nonlinear response, which was verified experimentally</a:t>
            </a:r>
            <a:r>
              <a:rPr lang="en-US" sz="1200" dirty="0">
                <a:solidFill>
                  <a:schemeClr val="tx1"/>
                </a:solidFill>
                <a:latin typeface="+mn-lt"/>
              </a:rPr>
              <a:t>.</a:t>
            </a:r>
          </a:p>
          <a:p>
            <a:pPr defTabSz="914400">
              <a:defRPr sz="1400">
                <a:latin typeface="Helvetica Neue"/>
                <a:ea typeface="Helvetica Neue"/>
                <a:cs typeface="Helvetica Neue"/>
                <a:sym typeface="Helvetica Neue"/>
              </a:defRPr>
            </a:pPr>
            <a:endParaRPr lang="en-US" sz="1200" dirty="0">
              <a:solidFill>
                <a:schemeClr val="tx1"/>
              </a:solidFill>
              <a:latin typeface="+mn-lt"/>
            </a:endParaRP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b="0" dirty="0">
                <a:solidFill>
                  <a:schemeClr val="tx1"/>
                </a:solidFill>
                <a:latin typeface="+mn-lt"/>
              </a:rPr>
              <a:t>Machine learning is used to guide the inverse design of architected soft matter with tunable stress-strain behavior.</a:t>
            </a:r>
            <a:endParaRPr lang="en-US" sz="1200" dirty="0">
              <a:solidFill>
                <a:schemeClr val="tx1"/>
              </a:solidFill>
              <a:latin typeface="+mn-lt"/>
            </a:endParaRPr>
          </a:p>
          <a:p>
            <a:pPr algn="just"/>
            <a:endParaRPr lang="en-US" sz="1200" b="1" dirty="0">
              <a:solidFill>
                <a:schemeClr val="tx1"/>
              </a:solidFill>
              <a:latin typeface="+mn-lt"/>
            </a:endParaRPr>
          </a:p>
          <a:p>
            <a:pPr algn="just"/>
            <a:r>
              <a:rPr lang="en-US" sz="1200" b="1" dirty="0">
                <a:solidFill>
                  <a:schemeClr val="tx1"/>
                </a:solidFill>
                <a:latin typeface="+mn-lt"/>
              </a:rPr>
              <a:t>How is the achievement related to the IRG, and how does it help it achieve its goals? </a:t>
            </a:r>
            <a:r>
              <a:rPr lang="en-US" sz="1200" dirty="0"/>
              <a:t>This foundational advance contributes to IRG 1’s overarching goal of establishing predictive design rules that guide soft matter assembly.</a:t>
            </a:r>
          </a:p>
          <a:p>
            <a:pPr algn="just"/>
            <a:endParaRPr lang="en-US"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200" dirty="0">
                <a:solidFill>
                  <a:srgbClr val="000000"/>
                </a:solidFill>
                <a:effectLst/>
                <a:highlight>
                  <a:srgbClr val="FFFF00"/>
                </a:highlight>
                <a:latin typeface="+mn-lt"/>
                <a:ea typeface="Times New Roman" panose="02020603050405020304" pitchFamily="18" charset="0"/>
                <a:cs typeface="Arial" panose="020B0604020202020204" pitchFamily="34" charset="0"/>
              </a:rPr>
              <a:t>Deng, B., A. </a:t>
            </a:r>
            <a:r>
              <a:rPr lang="en-US" sz="1200" dirty="0" err="1">
                <a:solidFill>
                  <a:srgbClr val="000000"/>
                </a:solidFill>
                <a:effectLst/>
                <a:highlight>
                  <a:srgbClr val="FFFF00"/>
                </a:highlight>
                <a:latin typeface="+mn-lt"/>
                <a:ea typeface="Times New Roman" panose="02020603050405020304" pitchFamily="18" charset="0"/>
                <a:cs typeface="Arial" panose="020B0604020202020204" pitchFamily="34" charset="0"/>
              </a:rPr>
              <a:t>Zareei</a:t>
            </a:r>
            <a:r>
              <a:rPr lang="en-US" sz="1200" dirty="0">
                <a:solidFill>
                  <a:srgbClr val="000000"/>
                </a:solidFill>
                <a:effectLst/>
                <a:highlight>
                  <a:srgbClr val="FFFF00"/>
                </a:highlight>
                <a:latin typeface="+mn-lt"/>
                <a:ea typeface="Times New Roman" panose="02020603050405020304" pitchFamily="18" charset="0"/>
                <a:cs typeface="Arial" panose="020B0604020202020204" pitchFamily="34" charset="0"/>
              </a:rPr>
              <a:t>, X. Ding, J.C. Weaver, </a:t>
            </a:r>
            <a:r>
              <a:rPr lang="en-US" sz="1200" b="1" dirty="0">
                <a:solidFill>
                  <a:srgbClr val="000000"/>
                </a:solidFill>
                <a:effectLst/>
                <a:highlight>
                  <a:srgbClr val="FFFF00"/>
                </a:highlight>
                <a:latin typeface="+mn-lt"/>
                <a:ea typeface="Times New Roman" panose="02020603050405020304" pitchFamily="18" charset="0"/>
                <a:cs typeface="Arial" panose="020B0604020202020204" pitchFamily="34" charset="0"/>
              </a:rPr>
              <a:t>C.H. Rycroft</a:t>
            </a:r>
            <a:r>
              <a:rPr lang="en-US" sz="1200" dirty="0">
                <a:solidFill>
                  <a:srgbClr val="000000"/>
                </a:solidFill>
                <a:effectLst/>
                <a:highlight>
                  <a:srgbClr val="FFFF00"/>
                </a:highlight>
                <a:latin typeface="+mn-lt"/>
                <a:ea typeface="Times New Roman" panose="02020603050405020304" pitchFamily="18" charset="0"/>
                <a:cs typeface="Arial" panose="020B0604020202020204" pitchFamily="34" charset="0"/>
              </a:rPr>
              <a:t>, and </a:t>
            </a:r>
            <a:r>
              <a:rPr lang="en-US" sz="1200" b="1" dirty="0">
                <a:solidFill>
                  <a:srgbClr val="000000"/>
                </a:solidFill>
                <a:effectLst/>
                <a:highlight>
                  <a:srgbClr val="FFFF00"/>
                </a:highlight>
                <a:latin typeface="+mn-lt"/>
                <a:ea typeface="Times New Roman" panose="02020603050405020304" pitchFamily="18" charset="0"/>
                <a:cs typeface="Arial" panose="020B0604020202020204" pitchFamily="34" charset="0"/>
              </a:rPr>
              <a:t>K. Bertoldi</a:t>
            </a:r>
            <a:r>
              <a:rPr lang="en-US" sz="1200" dirty="0">
                <a:solidFill>
                  <a:srgbClr val="000000"/>
                </a:solidFill>
                <a:effectLst/>
                <a:highlight>
                  <a:srgbClr val="FFFF00"/>
                </a:highlight>
                <a:latin typeface="+mn-lt"/>
                <a:ea typeface="Times New Roman" panose="02020603050405020304" pitchFamily="18" charset="0"/>
                <a:cs typeface="Arial" panose="020B0604020202020204" pitchFamily="34" charset="0"/>
              </a:rPr>
              <a:t>,</a:t>
            </a:r>
            <a:r>
              <a:rPr lang="en-US" sz="1200" i="1" dirty="0">
                <a:latin typeface="+mn-lt"/>
                <a:cs typeface="Arial" panose="020B0604020202020204" pitchFamily="34" charset="0"/>
              </a:rPr>
              <a:t> “</a:t>
            </a:r>
            <a:r>
              <a:rPr lang="en-US" sz="1200" dirty="0">
                <a:latin typeface="+mn-lt"/>
                <a:cs typeface="Arial" panose="020B0604020202020204" pitchFamily="34" charset="0"/>
              </a:rPr>
              <a:t>Inverse Design of Mechanical Metamaterials with Target Nonlinear Response via a Neural Accelerated Evolution Strategy</a:t>
            </a:r>
            <a:r>
              <a:rPr lang="en-US" sz="1200" i="1" dirty="0">
                <a:latin typeface="+mn-lt"/>
                <a:cs typeface="Arial" panose="020B0604020202020204" pitchFamily="34" charset="0"/>
              </a:rPr>
              <a:t>,” </a:t>
            </a:r>
            <a:r>
              <a:rPr lang="en-US" sz="1200" i="1" dirty="0">
                <a:solidFill>
                  <a:srgbClr val="000000"/>
                </a:solidFill>
                <a:effectLst/>
                <a:highlight>
                  <a:srgbClr val="FFFF00"/>
                </a:highlight>
                <a:latin typeface="+mn-lt"/>
                <a:ea typeface="Times New Roman" panose="02020603050405020304" pitchFamily="18" charset="0"/>
                <a:cs typeface="Arial" panose="020B0604020202020204" pitchFamily="34" charset="0"/>
              </a:rPr>
              <a:t>Advanced Materials </a:t>
            </a:r>
            <a:r>
              <a:rPr lang="en-US" sz="1200" b="1" dirty="0">
                <a:solidFill>
                  <a:srgbClr val="000000"/>
                </a:solidFill>
                <a:effectLst/>
                <a:highlight>
                  <a:srgbClr val="FFFF00"/>
                </a:highlight>
                <a:latin typeface="+mn-lt"/>
                <a:ea typeface="Times New Roman" panose="02020603050405020304" pitchFamily="18" charset="0"/>
                <a:cs typeface="Arial" panose="020B0604020202020204" pitchFamily="34" charset="0"/>
              </a:rPr>
              <a:t>34</a:t>
            </a:r>
            <a:r>
              <a:rPr lang="en-US" sz="1200" dirty="0">
                <a:solidFill>
                  <a:srgbClr val="000000"/>
                </a:solidFill>
                <a:effectLst/>
                <a:highlight>
                  <a:srgbClr val="FFFF00"/>
                </a:highlight>
                <a:latin typeface="+mn-lt"/>
                <a:ea typeface="Times New Roman" panose="02020603050405020304" pitchFamily="18" charset="0"/>
                <a:cs typeface="Arial" panose="020B0604020202020204" pitchFamily="34" charset="0"/>
              </a:rPr>
              <a:t> (41), 2206238-9</a:t>
            </a:r>
            <a:r>
              <a:rPr lang="en-US" sz="1200" i="1" dirty="0">
                <a:solidFill>
                  <a:srgbClr val="000000"/>
                </a:solidFill>
                <a:effectLst/>
                <a:highlight>
                  <a:srgbClr val="FFFF00"/>
                </a:highlight>
                <a:latin typeface="+mn-lt"/>
                <a:ea typeface="Times New Roman" panose="02020603050405020304" pitchFamily="18" charset="0"/>
                <a:cs typeface="Arial" panose="020B0604020202020204" pitchFamily="34" charset="0"/>
              </a:rPr>
              <a:t> </a:t>
            </a:r>
            <a:r>
              <a:rPr lang="en-US" sz="1200" dirty="0">
                <a:solidFill>
                  <a:srgbClr val="000000"/>
                </a:solidFill>
                <a:effectLst/>
                <a:highlight>
                  <a:srgbClr val="FFFF00"/>
                </a:highlight>
                <a:latin typeface="+mn-lt"/>
                <a:ea typeface="Times New Roman" panose="02020603050405020304" pitchFamily="18" charset="0"/>
                <a:cs typeface="Arial" panose="020B0604020202020204" pitchFamily="34" charset="0"/>
              </a:rPr>
              <a:t>(2022).</a:t>
            </a:r>
            <a:r>
              <a:rPr lang="en-US" sz="1200" i="1" dirty="0">
                <a:latin typeface="+mn-lt"/>
                <a:cs typeface="Arial" panose="020B0604020202020204" pitchFamily="34" charset="0"/>
              </a:rPr>
              <a:t> </a:t>
            </a:r>
            <a:r>
              <a:rPr lang="en-US" sz="1200" dirty="0">
                <a:latin typeface="+mn-lt"/>
                <a:cs typeface="Arial" panose="020B0604020202020204" pitchFamily="34" charset="0"/>
              </a:rPr>
              <a:t>DOI: 10.1002/ adma.202206238</a:t>
            </a:r>
          </a:p>
          <a:p>
            <a:pPr algn="just"/>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4/15/23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4/15/23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4/15/23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Harvard MRSEC </a:t>
            </a:r>
          </a:p>
          <a:p>
            <a:r>
              <a:rPr lang="en-US" sz="1400" b="1" dirty="0">
                <a:latin typeface="Arial" panose="020B0604020202020204" pitchFamily="34" charset="0"/>
                <a:cs typeface="Arial" panose="020B0604020202020204" pitchFamily="34" charset="0"/>
              </a:rPr>
              <a:t>DMR-2011754</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92976"/>
            <a:ext cx="602761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Katia Bertoldi (Mechanics) and Chris Rycroft (Applied Math)</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147781" y="1274928"/>
            <a:ext cx="484209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600" dirty="0"/>
              <a:t>A team at the Harvard MRSEC led by </a:t>
            </a:r>
            <a:r>
              <a:rPr lang="en-US" sz="1600" b="1" dirty="0"/>
              <a:t>Bertoldi</a:t>
            </a:r>
            <a:r>
              <a:rPr lang="en-US" sz="1600" dirty="0"/>
              <a:t> and </a:t>
            </a:r>
            <a:r>
              <a:rPr lang="en-US" sz="1600" b="1" dirty="0"/>
              <a:t>Rycroft</a:t>
            </a:r>
            <a:r>
              <a:rPr lang="en-US" sz="1600" dirty="0"/>
              <a:t> has developed a framework to design mechanical metamaterials with target nonlinear response. Neural networks were used to accurately learn the relationship between the geometry and nonlinear mechanical response of these metamaterials. Next, neural networks were combined with an evolution strategy to efficiently identify geometries that exhibit target nonlinear stress-strain behaviors. Their neural accelerated evolution strategy holds potential for a range of applications that benefit from systems with a target nonlinear mechanical behavior, as demonstrated by the design of energy absorbing systems, soft robots and morphing structures.</a:t>
            </a:r>
          </a:p>
          <a:p>
            <a:pPr algn="just"/>
            <a:r>
              <a:rPr lang="en-US" sz="1600" dirty="0"/>
              <a:t> </a:t>
            </a:r>
          </a:p>
          <a:p>
            <a:pPr algn="just"/>
            <a:endParaRPr lang="en-US" sz="1400" dirty="0"/>
          </a:p>
        </p:txBody>
      </p:sp>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3663834" y="135289"/>
            <a:ext cx="8978262" cy="923330"/>
          </a:xfrm>
          <a:prstGeom prst="rect">
            <a:avLst/>
          </a:prstGeom>
          <a:noFill/>
        </p:spPr>
        <p:txBody>
          <a:bodyPr vert="horz" wrap="square" rtlCol="0">
            <a:spAutoFit/>
          </a:bodyPr>
          <a:lstStyle/>
          <a:p>
            <a:pPr algn="ctr"/>
            <a:r>
              <a:rPr lang="en-US" b="1" dirty="0">
                <a:solidFill>
                  <a:srgbClr val="C00000"/>
                </a:solidFill>
                <a:latin typeface="Arial" panose="020B0604020202020204" pitchFamily="34" charset="0"/>
                <a:cs typeface="Arial" panose="020B0604020202020204" pitchFamily="34" charset="0"/>
              </a:rPr>
              <a:t>Inverse Design of Mechanical Metamaterials with Target </a:t>
            </a:r>
          </a:p>
          <a:p>
            <a:pPr algn="ctr"/>
            <a:r>
              <a:rPr lang="en-US" b="1" dirty="0">
                <a:solidFill>
                  <a:srgbClr val="C00000"/>
                </a:solidFill>
                <a:latin typeface="Arial" panose="020B0604020202020204" pitchFamily="34" charset="0"/>
                <a:cs typeface="Arial" panose="020B0604020202020204" pitchFamily="34" charset="0"/>
              </a:rPr>
              <a:t>Nonlinear Response via a Neural Accelerated Evolution Strategy</a:t>
            </a:r>
          </a:p>
          <a:p>
            <a:pPr algn="ctr"/>
            <a:endParaRPr lang="en-US" dirty="0"/>
          </a:p>
        </p:txBody>
      </p:sp>
      <p:sp>
        <p:nvSpPr>
          <p:cNvPr id="3" name="TextBox 2">
            <a:extLst>
              <a:ext uri="{FF2B5EF4-FFF2-40B4-BE49-F238E27FC236}">
                <a16:creationId xmlns:a16="http://schemas.microsoft.com/office/drawing/2014/main" id="{76EC5022-C1CC-BAE1-BFE8-4CCB08D4D516}"/>
              </a:ext>
            </a:extLst>
          </p:cNvPr>
          <p:cNvSpPr txBox="1"/>
          <p:nvPr/>
        </p:nvSpPr>
        <p:spPr>
          <a:xfrm>
            <a:off x="189898" y="5179118"/>
            <a:ext cx="4686856" cy="1015663"/>
          </a:xfrm>
          <a:prstGeom prst="rect">
            <a:avLst/>
          </a:prstGeom>
          <a:noFill/>
        </p:spPr>
        <p:txBody>
          <a:bodyPr wrap="square">
            <a:spAutoFit/>
          </a:bodyPr>
          <a:lstStyle/>
          <a:p>
            <a:pPr algn="just"/>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Deng, B., A. </a:t>
            </a:r>
            <a:r>
              <a:rPr lang="en-US" sz="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Zareei</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Ding, J.C. Weaver,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 Rycroft</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 Bertoldi</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Inverse design of mechanical metamaterials with target nonlinear response via a neural accelerated evolution strategy</a:t>
            </a:r>
            <a:r>
              <a:rPr lang="en-US" sz="1200" i="1" dirty="0">
                <a:latin typeface="Arial" panose="020B0604020202020204" pitchFamily="34" charset="0"/>
                <a:cs typeface="Arial" panose="020B0604020202020204" pitchFamily="34" charset="0"/>
              </a:rPr>
              <a:t>,” </a:t>
            </a:r>
            <a:r>
              <a:rPr lang="en-U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Advanced Materials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(41), 2206238-9</a:t>
            </a:r>
            <a:r>
              <a:rPr lang="en-U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DOI: 10.1002/ adma.202206238</a:t>
            </a:r>
          </a:p>
        </p:txBody>
      </p:sp>
      <p:pic>
        <p:nvPicPr>
          <p:cNvPr id="5" name="Picture 4" descr="Schematic view of the inverse design algorithm used based on a neural accelerated evolution strategy (top row)">
            <a:extLst>
              <a:ext uri="{FF2B5EF4-FFF2-40B4-BE49-F238E27FC236}">
                <a16:creationId xmlns:a16="http://schemas.microsoft.com/office/drawing/2014/main" id="{FFCA1417-1F91-CE1F-7F83-63C044F75642}"/>
              </a:ext>
            </a:extLst>
          </p:cNvPr>
          <p:cNvPicPr>
            <a:picLocks noChangeAspect="1"/>
          </p:cNvPicPr>
          <p:nvPr/>
        </p:nvPicPr>
        <p:blipFill rotWithShape="1">
          <a:blip r:embed="rId3"/>
          <a:srcRect r="38367" b="63852"/>
          <a:stretch/>
        </p:blipFill>
        <p:spPr>
          <a:xfrm>
            <a:off x="5622122" y="1240097"/>
            <a:ext cx="5762744" cy="1626193"/>
          </a:xfrm>
          <a:prstGeom prst="rect">
            <a:avLst/>
          </a:prstGeom>
        </p:spPr>
      </p:pic>
      <p:pic>
        <p:nvPicPr>
          <p:cNvPr id="8" name="Picture 7" descr="Target and measured stress-strain behavior (top row) of two types of mechanical meta- materials (bottom row).  Bottom row shows representative numerical an experimental images  (snapshots) of these architected lattices during compression testing. ">
            <a:extLst>
              <a:ext uri="{FF2B5EF4-FFF2-40B4-BE49-F238E27FC236}">
                <a16:creationId xmlns:a16="http://schemas.microsoft.com/office/drawing/2014/main" id="{D4764692-D1FA-1CEB-6A17-4771403C4A2F}"/>
              </a:ext>
            </a:extLst>
          </p:cNvPr>
          <p:cNvPicPr>
            <a:picLocks noChangeAspect="1"/>
          </p:cNvPicPr>
          <p:nvPr/>
        </p:nvPicPr>
        <p:blipFill rotWithShape="1">
          <a:blip r:embed="rId3"/>
          <a:srcRect l="50551" t="37229"/>
          <a:stretch/>
        </p:blipFill>
        <p:spPr>
          <a:xfrm>
            <a:off x="6388164" y="2795952"/>
            <a:ext cx="4094424" cy="2500731"/>
          </a:xfrm>
          <a:prstGeom prst="rect">
            <a:avLst/>
          </a:prstGeom>
        </p:spPr>
      </p:pic>
      <p:sp>
        <p:nvSpPr>
          <p:cNvPr id="15" name="TextBox 14">
            <a:extLst>
              <a:ext uri="{FF2B5EF4-FFF2-40B4-BE49-F238E27FC236}">
                <a16:creationId xmlns:a16="http://schemas.microsoft.com/office/drawing/2014/main" id="{00F326A4-33BD-620F-B638-337CEE147D8B}"/>
              </a:ext>
            </a:extLst>
          </p:cNvPr>
          <p:cNvSpPr txBox="1"/>
          <p:nvPr/>
        </p:nvSpPr>
        <p:spPr>
          <a:xfrm>
            <a:off x="5072504" y="5294535"/>
            <a:ext cx="7119496" cy="900246"/>
          </a:xfrm>
          <a:prstGeom prst="rect">
            <a:avLst/>
          </a:prstGeom>
          <a:noFill/>
        </p:spPr>
        <p:txBody>
          <a:bodyPr wrap="square">
            <a:spAutoFit/>
          </a:bodyPr>
          <a:lstStyle/>
          <a:p>
            <a:pPr algn="just"/>
            <a:r>
              <a:rPr lang="en-US" sz="1050" dirty="0">
                <a:latin typeface="Arial" panose="020B0604020202020204" pitchFamily="34" charset="0"/>
                <a:cs typeface="Arial" panose="020B0604020202020204" pitchFamily="34" charset="0"/>
              </a:rPr>
              <a:t>(top) Schematic view of proposed inverse design algorithm based on a neural accelerated evolution strategy. (middle) Target response (red dashed line), top picks from dataset (black lines) and stress–strain curves predicted by our trained NN (blue lines) and our discrete model (purple lines) for the optimized designs. The designs that minimize the error are shown as inset. (bottom) Numerical and experimental snapshots at ε = −0.1. The color in the numerical snapshots indicates the local rotation of the quadrilaterals.</a:t>
            </a:r>
          </a:p>
        </p:txBody>
      </p:sp>
      <p:pic>
        <p:nvPicPr>
          <p:cNvPr id="4" name="Picture 3">
            <a:extLst>
              <a:ext uri="{FF2B5EF4-FFF2-40B4-BE49-F238E27FC236}">
                <a16:creationId xmlns:a16="http://schemas.microsoft.com/office/drawing/2014/main" id="{E8323EBD-DF9C-AADF-727D-C8C57A435004}"/>
              </a:ext>
            </a:extLst>
          </p:cNvPr>
          <p:cNvPicPr>
            <a:picLocks noChangeAspect="1"/>
          </p:cNvPicPr>
          <p:nvPr/>
        </p:nvPicPr>
        <p:blipFill>
          <a:blip r:embed="rId4"/>
          <a:stretch>
            <a:fillRect/>
          </a:stretch>
        </p:blipFill>
        <p:spPr>
          <a:xfrm rot="5400000">
            <a:off x="10076981" y="5449001"/>
            <a:ext cx="811215" cy="2088783"/>
          </a:xfrm>
          <a:prstGeom prst="rect">
            <a:avLst/>
          </a:prstGeom>
        </p:spPr>
      </p:pic>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3068</TotalTime>
  <Words>457</Words>
  <Application>Microsoft Macintosh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Helvetica Neue</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Lewis, Jennifer</cp:lastModifiedBy>
  <cp:revision>290</cp:revision>
  <cp:lastPrinted>2018-03-20T12:31:18Z</cp:lastPrinted>
  <dcterms:created xsi:type="dcterms:W3CDTF">2017-10-05T17:34:54Z</dcterms:created>
  <dcterms:modified xsi:type="dcterms:W3CDTF">2023-04-15T15:02:10Z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