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9" autoAdjust="0"/>
    <p:restoredTop sz="85623" autoAdjust="0"/>
  </p:normalViewPr>
  <p:slideViewPr>
    <p:cSldViewPr snapToGrid="0" snapToObjects="1">
      <p:cViewPr varScale="1">
        <p:scale>
          <a:sx n="161" d="100"/>
          <a:sy n="161" d="100"/>
        </p:scale>
        <p:origin x="49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These workshops are highly accessible and effectively teach students and teachers science concepts through everyday materials – food. Teachers tailor the workshops to their unique classroom environments and their students’ backgrounds.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MRSEC, and how does it help it achieve its goals? </a:t>
            </a:r>
            <a:r>
              <a:rPr lang="en-US" sz="1200" dirty="0"/>
              <a:t>Workshops link back to current MRSEC research and education programs, showing novel pathways into materials science.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</a:t>
            </a:r>
            <a:r>
              <a:rPr lang="en-US" sz="12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: </a:t>
            </a: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Findings have been disseminated at teacher workshops at the National Science Teachers Association.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nt info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Harvard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DMR-2011754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PI list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716466" y="877132"/>
            <a:ext cx="6450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David Weitz, Kathryn Hollar, Pia Sörensen, and Kate Strangfeld  </a:t>
            </a:r>
          </a:p>
        </p:txBody>
      </p:sp>
      <p:sp>
        <p:nvSpPr>
          <p:cNvPr id="11" name="Summary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11" y="1295648"/>
            <a:ext cx="571646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600" dirty="0"/>
              <a:t>The Harvard MRSEC engages K-12 teachers and students through the science of everyday materials. Led by former HS teacher </a:t>
            </a:r>
            <a:r>
              <a:rPr lang="en-US" sz="1600" b="1" dirty="0"/>
              <a:t>Strangfeld</a:t>
            </a:r>
            <a:r>
              <a:rPr lang="en-US" sz="1600" dirty="0"/>
              <a:t>, the MRSEC hosts workshops for teachers and K-12 students that are modeled on the undergraduate Science and Cooking course developed by </a:t>
            </a:r>
            <a:r>
              <a:rPr lang="en-US" sz="1600" b="1" dirty="0"/>
              <a:t>Weitz</a:t>
            </a:r>
            <a:r>
              <a:rPr lang="en-US" sz="1600" dirty="0"/>
              <a:t> and </a:t>
            </a:r>
            <a:r>
              <a:rPr lang="en-US" sz="1600" b="1" dirty="0"/>
              <a:t>Brenner</a:t>
            </a:r>
            <a:r>
              <a:rPr lang="en-US" sz="1600" dirty="0"/>
              <a:t>,</a:t>
            </a:r>
            <a:r>
              <a:rPr lang="en-US" sz="1600" b="1" dirty="0"/>
              <a:t> </a:t>
            </a:r>
            <a:r>
              <a:rPr lang="en-US" sz="1600" dirty="0"/>
              <a:t>which is now led by </a:t>
            </a:r>
            <a:r>
              <a:rPr lang="en-US" sz="1600" b="1" dirty="0"/>
              <a:t>Sörensen.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In 2024-25, this partnership grew substantially, training 32 teachers through 3 hybrid in-person/virtual workshops. Intensive follow-up during the academic year helped these teachers reach over 1870 students in 17 states, averaging 15-30 hours of new instructional materials implemented. In a partnership with Navajo Technical University, </a:t>
            </a:r>
            <a:r>
              <a:rPr lang="en-US" sz="1600" b="1" dirty="0"/>
              <a:t>Strangfeld</a:t>
            </a:r>
            <a:r>
              <a:rPr lang="en-US" sz="1600" dirty="0"/>
              <a:t> also led a day-long workshop in </a:t>
            </a:r>
            <a:r>
              <a:rPr lang="en-US" sz="1600" dirty="0" err="1"/>
              <a:t>Crownpoint</a:t>
            </a:r>
            <a:r>
              <a:rPr lang="en-US" sz="1600" dirty="0"/>
              <a:t>, New Mexico, for teachers in rural New Mexico and Arizona.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In February 2025, </a:t>
            </a:r>
            <a:r>
              <a:rPr lang="en-US" sz="1600" b="1" dirty="0"/>
              <a:t>Strangfeld </a:t>
            </a:r>
            <a:r>
              <a:rPr lang="en-US" sz="1600" dirty="0"/>
              <a:t>and </a:t>
            </a:r>
            <a:r>
              <a:rPr lang="en-US" sz="1600" b="1" dirty="0"/>
              <a:t>Sörensen</a:t>
            </a:r>
            <a:r>
              <a:rPr lang="en-US" sz="1600" dirty="0"/>
              <a:t>, with the help of MRSEC researchers, piloted a 4-day program at Harvard for high school students during school break.</a:t>
            </a:r>
          </a:p>
        </p:txBody>
      </p:sp>
      <p:pic>
        <p:nvPicPr>
          <p:cNvPr id="19" name="NSF MRSEC logo" descr="Logo that includes earth logo with &quot;NSF&quot; in center, with squares to the right, that spell MRSEC. Top of row of squares are the words &quot;National Science Foundation,&quot; and below row of squares is the text &quot;Materials Research Science and Engineering Centers.&quot;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24714" y="5750461"/>
            <a:ext cx="639222" cy="1645920"/>
          </a:xfrm>
          <a:prstGeom prst="rect">
            <a:avLst/>
          </a:prstGeom>
        </p:spPr>
      </p:pic>
      <p:sp>
        <p:nvSpPr>
          <p:cNvPr id="25" name="Title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184250" y="39927"/>
            <a:ext cx="698303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Materials Science: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and Student Workshops on Science &amp; Cooking</a:t>
            </a:r>
          </a:p>
        </p:txBody>
      </p:sp>
      <p:sp>
        <p:nvSpPr>
          <p:cNvPr id="15" name="Caption">
            <a:extLst>
              <a:ext uri="{FF2B5EF4-FFF2-40B4-BE49-F238E27FC236}">
                <a16:creationId xmlns:a16="http://schemas.microsoft.com/office/drawing/2014/main" id="{00F326A4-33BD-620F-B638-337CEE147D8B}"/>
              </a:ext>
            </a:extLst>
          </p:cNvPr>
          <p:cNvSpPr txBox="1"/>
          <p:nvPr/>
        </p:nvSpPr>
        <p:spPr>
          <a:xfrm>
            <a:off x="9739744" y="4316532"/>
            <a:ext cx="2336345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Teachers learn about the science of noodles with local chef Tracy Chang during summer 2024 in-person teacher workshop.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Bottom left: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Teachers learn about the science of boba and encapsulation at Navajo Technical University.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Bottom right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MRSEC student Reena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Paink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works with high school students during a February 2025 workshop.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(Top) A group of women high school teachers making pasta&#10;(Bottom images) Science and Cooking workshop hosted at Navajo Technical University (left) and a MRSEC student leading this workshop for high school students (right)&#10;&#10;">
            <a:extLst>
              <a:ext uri="{FF2B5EF4-FFF2-40B4-BE49-F238E27FC236}">
                <a16:creationId xmlns:a16="http://schemas.microsoft.com/office/drawing/2014/main" id="{8DA26481-DA28-7EFC-710E-ECED5F9005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173" b="6295"/>
          <a:stretch/>
        </p:blipFill>
        <p:spPr>
          <a:xfrm>
            <a:off x="6226150" y="1295648"/>
            <a:ext cx="5716467" cy="2981059"/>
          </a:xfrm>
          <a:prstGeom prst="rect">
            <a:avLst/>
          </a:prstGeom>
        </p:spPr>
      </p:pic>
      <p:pic>
        <p:nvPicPr>
          <p:cNvPr id="7" name="Picture 6" descr="A person giving a child a drink&#10;&#10;AI-generated content may be incorrect.">
            <a:extLst>
              <a:ext uri="{FF2B5EF4-FFF2-40B4-BE49-F238E27FC236}">
                <a16:creationId xmlns:a16="http://schemas.microsoft.com/office/drawing/2014/main" id="{320E961E-CAD4-DC68-0006-683A9192FB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75" t="20327" r="17759"/>
          <a:stretch/>
        </p:blipFill>
        <p:spPr>
          <a:xfrm>
            <a:off x="6234947" y="4328929"/>
            <a:ext cx="2158133" cy="1840550"/>
          </a:xfrm>
          <a:prstGeom prst="rect">
            <a:avLst/>
          </a:prstGeom>
        </p:spPr>
      </p:pic>
      <p:pic>
        <p:nvPicPr>
          <p:cNvPr id="12" name="Picture 11" descr="A group of people working on a project&#10;&#10;AI-generated content may be incorrect.">
            <a:extLst>
              <a:ext uri="{FF2B5EF4-FFF2-40B4-BE49-F238E27FC236}">
                <a16:creationId xmlns:a16="http://schemas.microsoft.com/office/drawing/2014/main" id="{A79DEC3F-2919-45A6-6CC6-03E2FB396A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162" r="31095"/>
          <a:stretch/>
        </p:blipFill>
        <p:spPr>
          <a:xfrm>
            <a:off x="8430381" y="4328929"/>
            <a:ext cx="1330906" cy="1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17390</TotalTime>
  <Words>343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Lewis, Jennifer</cp:lastModifiedBy>
  <cp:revision>301</cp:revision>
  <cp:lastPrinted>2018-03-20T12:31:18Z</cp:lastPrinted>
  <dcterms:created xsi:type="dcterms:W3CDTF">2017-10-05T17:34:54Z</dcterms:created>
  <dcterms:modified xsi:type="dcterms:W3CDTF">2025-04-29T20:40:38Z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