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2" autoAdjust="0"/>
    <p:restoredTop sz="85714" autoAdjust="0"/>
  </p:normalViewPr>
  <p:slideViewPr>
    <p:cSldViewPr snapToGrid="0" snapToObjects="1">
      <p:cViewPr varScale="1">
        <p:scale>
          <a:sx n="109" d="100"/>
          <a:sy n="109" d="100"/>
        </p:scale>
        <p:origin x="1416" y="18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4/15/23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4/15/23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b="0" dirty="0">
                <a:solidFill>
                  <a:schemeClr val="tx1"/>
                </a:solidFill>
                <a:latin typeface="+mn-lt"/>
              </a:rPr>
              <a:t>The team has collaboratively established pathways for Navajo students to engage in research both at NTU and Harvard that will have an impact on the economic development of the Navajo Nation, through summer and term-time undergraduate research, and the establishment of a post-baccalaureate program at Harvard SEAS.</a:t>
            </a:r>
            <a:endParaRPr lang="en-US" sz="1200" dirty="0">
              <a:solidFill>
                <a:schemeClr val="tx1"/>
              </a:solidFill>
              <a:latin typeface="+mn-lt"/>
            </a:endParaRP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b="0" dirty="0">
                <a:solidFill>
                  <a:schemeClr val="tx1"/>
                </a:solidFill>
                <a:latin typeface="+mn-lt"/>
              </a:rPr>
              <a:t>These new pathways for students did not exist previously, and have inspired students to explore advanced studies, as well as providing the exposure, skills and experience to choose and succeed in a path for themselves. The input of the Navajo students also influences how Harvard mentors think about applications of their research.</a:t>
            </a:r>
            <a:endParaRPr lang="en-US" sz="1200" dirty="0">
              <a:solidFill>
                <a:schemeClr val="tx1"/>
              </a:solidFill>
              <a:latin typeface="+mn-lt"/>
            </a:endParaRPr>
          </a:p>
          <a:p>
            <a:pPr algn="just"/>
            <a:endParaRPr lang="en-US" sz="1200" b="1" dirty="0">
              <a:solidFill>
                <a:schemeClr val="tx1"/>
              </a:solidFill>
              <a:latin typeface="+mn-lt"/>
            </a:endParaRPr>
          </a:p>
          <a:p>
            <a:pPr algn="just"/>
            <a:r>
              <a:rPr lang="en-US" sz="1200" b="1" dirty="0">
                <a:solidFill>
                  <a:schemeClr val="tx1"/>
                </a:solidFill>
                <a:latin typeface="+mn-lt"/>
              </a:rPr>
              <a:t>How is the achievement related to the PREM, and how does it help it achieve its goals? </a:t>
            </a:r>
            <a:r>
              <a:rPr lang="en-US" sz="1200" dirty="0"/>
              <a:t>Students participating in the summer REU and post-baccalaureate programs, as well as grad programs, lead the way for future students. To date, 3 students have participated in the post-baccalaureate bridge-to-PhD program at Harvard. Two students are currently enrolled in Ph.D. programs, one at Harvard (after previously participating in the post-baccalaureate program), and one at Arizona State University.</a:t>
            </a:r>
          </a:p>
          <a:p>
            <a:pPr algn="just"/>
            <a:endParaRPr lang="en-US" sz="1200" dirty="0"/>
          </a:p>
          <a:p>
            <a:pPr algn="just"/>
            <a:r>
              <a:rPr lang="en-US" sz="1200" b="1" dirty="0">
                <a:solidFill>
                  <a:schemeClr val="tx1"/>
                </a:solidFill>
                <a:latin typeface="+mn-lt"/>
              </a:rPr>
              <a:t>Where the findings are published</a:t>
            </a:r>
            <a:r>
              <a:rPr lang="en-US" sz="1200" b="1" dirty="0">
                <a:solidFill>
                  <a:schemeClr val="tx1"/>
                </a:solidFill>
                <a:highlight>
                  <a:srgbClr val="FFFF00"/>
                </a:highlight>
                <a:latin typeface="+mn-lt"/>
              </a:rPr>
              <a:t>: </a:t>
            </a:r>
            <a:r>
              <a:rPr lang="en-US" sz="1200" dirty="0">
                <a:highlight>
                  <a:srgbClr val="FFFF00"/>
                </a:highlight>
                <a:latin typeface="Arial" panose="020B0604020202020204" pitchFamily="34" charset="0"/>
                <a:cs typeface="Arial" panose="020B0604020202020204" pitchFamily="34" charset="0"/>
              </a:rPr>
              <a:t>SACNAS (2022) and </a:t>
            </a:r>
            <a:r>
              <a:rPr lang="en-US" sz="1200">
                <a:highlight>
                  <a:srgbClr val="FFFF00"/>
                </a:highlight>
                <a:latin typeface="Arial" panose="020B0604020202020204" pitchFamily="34" charset="0"/>
                <a:cs typeface="Arial" panose="020B0604020202020204" pitchFamily="34" charset="0"/>
              </a:rPr>
              <a:t>AISES (2022) proceedings</a:t>
            </a:r>
            <a:endParaRPr lang="en-US" sz="1200" dirty="0">
              <a:highlight>
                <a:srgbClr val="FFFF00"/>
              </a:highligh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a:extLst>
              <a:ext uri="{FF2B5EF4-FFF2-40B4-BE49-F238E27FC236}">
                <a16:creationId xmlns:a16="http://schemas.microsoft.com/office/drawing/2014/main" id="{D1B9DD72-0991-8E27-8B97-CE240360EC1C}"/>
              </a:ext>
            </a:extLst>
          </p:cNvPr>
          <p:cNvSpPr txBox="1"/>
          <p:nvPr/>
        </p:nvSpPr>
        <p:spPr>
          <a:xfrm>
            <a:off x="4056250" y="108221"/>
            <a:ext cx="8122871" cy="646331"/>
          </a:xfrm>
          <a:prstGeom prst="rect">
            <a:avLst/>
          </a:prstGeom>
          <a:noFill/>
        </p:spPr>
        <p:txBody>
          <a:bodyPr vert="horz" wrap="square" rtlCol="0">
            <a:spAutoFit/>
          </a:bodyPr>
          <a:lstStyle/>
          <a:p>
            <a:pPr algn="ctr"/>
            <a:r>
              <a:rPr lang="en-US" b="1" dirty="0">
                <a:solidFill>
                  <a:srgbClr val="C00000"/>
                </a:solidFill>
                <a:latin typeface="Arial" panose="020B0604020202020204" pitchFamily="34" charset="0"/>
                <a:cs typeface="Arial" panose="020B0604020202020204" pitchFamily="34" charset="0"/>
              </a:rPr>
              <a:t>Partnership in Research and Education in Materials with Navajo Tech: </a:t>
            </a:r>
          </a:p>
          <a:p>
            <a:pPr algn="ctr"/>
            <a:r>
              <a:rPr lang="en-US" b="1" dirty="0">
                <a:solidFill>
                  <a:srgbClr val="C00000"/>
                </a:solidFill>
                <a:latin typeface="Arial" panose="020B0604020202020204" pitchFamily="34" charset="0"/>
                <a:cs typeface="Arial" panose="020B0604020202020204" pitchFamily="34" charset="0"/>
              </a:rPr>
              <a:t>Inspiring STEM Pathways from High School to Graduate Studies</a:t>
            </a:r>
          </a:p>
        </p:txBody>
      </p:sp>
      <p:sp>
        <p:nvSpPr>
          <p:cNvPr id="10" name="PI info">
            <a:extLst>
              <a:ext uri="{FF2B5EF4-FFF2-40B4-BE49-F238E27FC236}">
                <a16:creationId xmlns:a16="http://schemas.microsoft.com/office/drawing/2014/main" id="{A3FA201F-7E38-222E-3666-0F5295187A8C}"/>
              </a:ext>
            </a:extLst>
          </p:cNvPr>
          <p:cNvSpPr txBox="1"/>
          <p:nvPr/>
        </p:nvSpPr>
        <p:spPr>
          <a:xfrm>
            <a:off x="4978178" y="854339"/>
            <a:ext cx="728917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Jennifer Lewis (HU), Thiagarajan </a:t>
            </a:r>
            <a:r>
              <a:rPr lang="en-US" sz="1600" b="1" dirty="0" err="1">
                <a:latin typeface="Arial" panose="020B0604020202020204" pitchFamily="34" charset="0"/>
                <a:cs typeface="Arial" panose="020B0604020202020204" pitchFamily="34" charset="0"/>
              </a:rPr>
              <a:t>Soundappan</a:t>
            </a:r>
            <a:r>
              <a:rPr lang="en-US" sz="1600" b="1" dirty="0">
                <a:latin typeface="Arial" panose="020B0604020202020204" pitchFamily="34" charset="0"/>
                <a:cs typeface="Arial" panose="020B0604020202020204" pitchFamily="34" charset="0"/>
              </a:rPr>
              <a:t> (NTU), Kathryn </a:t>
            </a:r>
            <a:r>
              <a:rPr lang="en-US" sz="1600" b="1" dirty="0" err="1">
                <a:latin typeface="Arial" panose="020B0604020202020204" pitchFamily="34" charset="0"/>
                <a:cs typeface="Arial" panose="020B0604020202020204" pitchFamily="34" charset="0"/>
              </a:rPr>
              <a:t>Hollar</a:t>
            </a:r>
            <a:r>
              <a:rPr lang="en-US" sz="1600" b="1" dirty="0">
                <a:latin typeface="Arial" panose="020B0604020202020204" pitchFamily="34" charset="0"/>
                <a:cs typeface="Arial" panose="020B0604020202020204" pitchFamily="34" charset="0"/>
              </a:rPr>
              <a:t> (HU) </a:t>
            </a:r>
          </a:p>
        </p:txBody>
      </p:sp>
      <p:sp>
        <p:nvSpPr>
          <p:cNvPr id="9" name="Grant info">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Harvard MRSEC </a:t>
            </a:r>
          </a:p>
          <a:p>
            <a:r>
              <a:rPr lang="en-US" sz="1400" b="1" dirty="0">
                <a:latin typeface="Arial" panose="020B0604020202020204" pitchFamily="34" charset="0"/>
                <a:cs typeface="Arial" panose="020B0604020202020204" pitchFamily="34" charset="0"/>
              </a:rPr>
              <a:t>DMR-2011754</a:t>
            </a:r>
            <a:r>
              <a:rPr lang="en-US" sz="1600" b="1" dirty="0">
                <a:latin typeface="Arial" panose="020B0604020202020204" pitchFamily="34" charset="0"/>
                <a:cs typeface="Arial" panose="020B0604020202020204" pitchFamily="34" charset="0"/>
              </a:rPr>
              <a:t>	</a:t>
            </a:r>
          </a:p>
        </p:txBody>
      </p:sp>
      <p:sp>
        <p:nvSpPr>
          <p:cNvPr id="11" name="Summary">
            <a:extLst>
              <a:ext uri="{FF2B5EF4-FFF2-40B4-BE49-F238E27FC236}">
                <a16:creationId xmlns:a16="http://schemas.microsoft.com/office/drawing/2014/main" id="{497B452A-7E74-750D-1BF9-14450F9B5C39}"/>
              </a:ext>
            </a:extLst>
          </p:cNvPr>
          <p:cNvSpPr txBox="1">
            <a:spLocks noChangeArrowheads="1"/>
          </p:cNvSpPr>
          <p:nvPr/>
        </p:nvSpPr>
        <p:spPr bwMode="auto">
          <a:xfrm>
            <a:off x="19587" y="907044"/>
            <a:ext cx="493751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600" dirty="0"/>
              <a:t>The Partnership for Research and Education in Materials between Navajo Technical University and the MRSEC based at Harvard focuses on developing culturally-informed, sustainable pathways into materials science-related careers and advanced studies for Navajo students. The partnership includes reciprocal visits, including a visit to Navajo Tech in fall 2022 by MRSEC director Jennifer</a:t>
            </a:r>
            <a:r>
              <a:rPr lang="en-US" sz="1600" b="1" dirty="0"/>
              <a:t> Lewis</a:t>
            </a:r>
            <a:r>
              <a:rPr lang="en-US" sz="1600" dirty="0"/>
              <a:t>, education director Kathryn</a:t>
            </a:r>
            <a:r>
              <a:rPr lang="en-US" sz="1600" b="1" dirty="0"/>
              <a:t> </a:t>
            </a:r>
            <a:r>
              <a:rPr lang="en-US" sz="1600" b="1" dirty="0" err="1"/>
              <a:t>Hollar</a:t>
            </a:r>
            <a:r>
              <a:rPr lang="en-US" sz="1600" dirty="0"/>
              <a:t>, and postdoctoral fellow Dylan Barber. They met with faculty, undergraduates, and high school students to further develop research collaborations and encourage students to pursue STEM careers.</a:t>
            </a:r>
          </a:p>
          <a:p>
            <a:pPr algn="just"/>
            <a:endParaRPr lang="en-US" sz="800" dirty="0"/>
          </a:p>
          <a:p>
            <a:pPr algn="just"/>
            <a:r>
              <a:rPr lang="en-US" sz="1600" dirty="0"/>
              <a:t>The partnership also supports intensive research experiences at Harvard, including summer internships and a new post-baccalaureate program at Harvard. Throughout the academic year, MRSEC-led professional development in scientific communication has greatly increased the number of students presenting and winning awards at national conferences.</a:t>
            </a:r>
          </a:p>
        </p:txBody>
      </p:sp>
      <p:pic>
        <p:nvPicPr>
          <p:cNvPr id="7" name="Picture SACNAS Justin Jonathan" descr="2 males holding certificates, in front of backdrop that says &quot;The 2022 SACNAS National Diversity in STEM Conference, October 27-29, 2022)">
            <a:extLst>
              <a:ext uri="{FF2B5EF4-FFF2-40B4-BE49-F238E27FC236}">
                <a16:creationId xmlns:a16="http://schemas.microsoft.com/office/drawing/2014/main" id="{5A4B3264-7833-6F80-CCC8-D7E64D2C1D0F}"/>
              </a:ext>
            </a:extLst>
          </p:cNvPr>
          <p:cNvPicPr>
            <a:picLocks noChangeAspect="1"/>
          </p:cNvPicPr>
          <p:nvPr/>
        </p:nvPicPr>
        <p:blipFill rotWithShape="1">
          <a:blip r:embed="rId3"/>
          <a:srcRect l="4657" b="13346"/>
          <a:stretch/>
        </p:blipFill>
        <p:spPr>
          <a:xfrm>
            <a:off x="10573555" y="3242777"/>
            <a:ext cx="1582046" cy="1917166"/>
          </a:xfrm>
          <a:prstGeom prst="rect">
            <a:avLst/>
          </a:prstGeom>
        </p:spPr>
      </p:pic>
      <p:pic>
        <p:nvPicPr>
          <p:cNvPr id="5" name="Picture SACNAS Layla, Jean Carlos, Abraham" descr="Three people, 2 male and 1 female in front of a scientific poster. ">
            <a:extLst>
              <a:ext uri="{FF2B5EF4-FFF2-40B4-BE49-F238E27FC236}">
                <a16:creationId xmlns:a16="http://schemas.microsoft.com/office/drawing/2014/main" id="{276DE303-3720-6986-2F69-6382D0B12440}"/>
              </a:ext>
            </a:extLst>
          </p:cNvPr>
          <p:cNvPicPr>
            <a:picLocks noChangeAspect="1"/>
          </p:cNvPicPr>
          <p:nvPr/>
        </p:nvPicPr>
        <p:blipFill>
          <a:blip r:embed="rId4"/>
          <a:stretch>
            <a:fillRect/>
          </a:stretch>
        </p:blipFill>
        <p:spPr>
          <a:xfrm>
            <a:off x="7983776" y="3240659"/>
            <a:ext cx="2556990" cy="1920240"/>
          </a:xfrm>
          <a:prstGeom prst="rect">
            <a:avLst/>
          </a:prstGeom>
        </p:spPr>
      </p:pic>
      <p:pic>
        <p:nvPicPr>
          <p:cNvPr id="26" name="Picture Post-bacc Michael, Dylan, Jennifer" descr="3 people, 2 males and 1 female, at a whiteboard discussing molecular structure">
            <a:extLst>
              <a:ext uri="{FF2B5EF4-FFF2-40B4-BE49-F238E27FC236}">
                <a16:creationId xmlns:a16="http://schemas.microsoft.com/office/drawing/2014/main" id="{1B8B6D18-F780-4562-56A8-7D3056E4380A}"/>
              </a:ext>
            </a:extLst>
          </p:cNvPr>
          <p:cNvPicPr>
            <a:picLocks noChangeAspect="1"/>
          </p:cNvPicPr>
          <p:nvPr/>
        </p:nvPicPr>
        <p:blipFill rotWithShape="1">
          <a:blip r:embed="rId5"/>
          <a:srcRect l="4253" t="29605" r="16708"/>
          <a:stretch/>
        </p:blipFill>
        <p:spPr>
          <a:xfrm>
            <a:off x="5081209" y="3242776"/>
            <a:ext cx="2874710" cy="1920240"/>
          </a:xfrm>
          <a:prstGeom prst="rect">
            <a:avLst/>
          </a:prstGeom>
        </p:spPr>
      </p:pic>
      <p:pic>
        <p:nvPicPr>
          <p:cNvPr id="22" name="Picture Dylan presenting" descr="Male scientist standing at podium presenting via a projector screen to a group of 15 people seated at tables">
            <a:extLst>
              <a:ext uri="{FF2B5EF4-FFF2-40B4-BE49-F238E27FC236}">
                <a16:creationId xmlns:a16="http://schemas.microsoft.com/office/drawing/2014/main" id="{F78086A0-0A61-D682-736B-482F41453271}"/>
              </a:ext>
            </a:extLst>
          </p:cNvPr>
          <p:cNvPicPr>
            <a:picLocks noChangeAspect="1"/>
          </p:cNvPicPr>
          <p:nvPr/>
        </p:nvPicPr>
        <p:blipFill rotWithShape="1">
          <a:blip r:embed="rId6"/>
          <a:srcRect l="11918" t="41093"/>
          <a:stretch/>
        </p:blipFill>
        <p:spPr>
          <a:xfrm>
            <a:off x="8319977" y="1281673"/>
            <a:ext cx="3835623" cy="1923851"/>
          </a:xfrm>
          <a:prstGeom prst="rect">
            <a:avLst/>
          </a:prstGeom>
        </p:spPr>
      </p:pic>
      <p:pic>
        <p:nvPicPr>
          <p:cNvPr id="28" name="Picture NTU Electrochemistry lab" descr="A group of 6 people in a lab setting, casually talking to each other.">
            <a:extLst>
              <a:ext uri="{FF2B5EF4-FFF2-40B4-BE49-F238E27FC236}">
                <a16:creationId xmlns:a16="http://schemas.microsoft.com/office/drawing/2014/main" id="{F8CCE480-6B93-3706-08FB-470133AF4D8F}"/>
              </a:ext>
            </a:extLst>
          </p:cNvPr>
          <p:cNvPicPr>
            <a:picLocks noChangeAspect="1"/>
          </p:cNvPicPr>
          <p:nvPr/>
        </p:nvPicPr>
        <p:blipFill rotWithShape="1">
          <a:blip r:embed="rId7"/>
          <a:srcRect t="19850"/>
          <a:stretch/>
        </p:blipFill>
        <p:spPr>
          <a:xfrm>
            <a:off x="5081209" y="1281673"/>
            <a:ext cx="3200400" cy="1923852"/>
          </a:xfrm>
          <a:prstGeom prst="rect">
            <a:avLst/>
          </a:prstGeom>
        </p:spPr>
      </p:pic>
      <p:pic>
        <p:nvPicPr>
          <p:cNvPr id="3" name="Picture 2">
            <a:extLst>
              <a:ext uri="{FF2B5EF4-FFF2-40B4-BE49-F238E27FC236}">
                <a16:creationId xmlns:a16="http://schemas.microsoft.com/office/drawing/2014/main" id="{95B60D86-8C85-A043-E2D7-9DF00B58D114}"/>
              </a:ext>
            </a:extLst>
          </p:cNvPr>
          <p:cNvPicPr>
            <a:picLocks noChangeAspect="1"/>
          </p:cNvPicPr>
          <p:nvPr/>
        </p:nvPicPr>
        <p:blipFill>
          <a:blip r:embed="rId8"/>
          <a:stretch>
            <a:fillRect/>
          </a:stretch>
        </p:blipFill>
        <p:spPr>
          <a:xfrm rot="5400000">
            <a:off x="10076981" y="5449001"/>
            <a:ext cx="811215" cy="2088783"/>
          </a:xfrm>
          <a:prstGeom prst="rect">
            <a:avLst/>
          </a:prstGeom>
        </p:spPr>
      </p:pic>
      <p:sp>
        <p:nvSpPr>
          <p:cNvPr id="4" name="Caption, pictures">
            <a:extLst>
              <a:ext uri="{FF2B5EF4-FFF2-40B4-BE49-F238E27FC236}">
                <a16:creationId xmlns:a16="http://schemas.microsoft.com/office/drawing/2014/main" id="{D7D17725-97CC-C866-A54E-74E78D9D1CA9}"/>
              </a:ext>
            </a:extLst>
          </p:cNvPr>
          <p:cNvSpPr txBox="1"/>
          <p:nvPr/>
        </p:nvSpPr>
        <p:spPr>
          <a:xfrm>
            <a:off x="5055452" y="5166640"/>
            <a:ext cx="7123669" cy="1061829"/>
          </a:xfrm>
          <a:prstGeom prst="rect">
            <a:avLst/>
          </a:prstGeom>
          <a:noFill/>
        </p:spPr>
        <p:txBody>
          <a:bodyPr wrap="square">
            <a:spAutoFit/>
          </a:bodyPr>
          <a:lstStyle/>
          <a:p>
            <a:pPr algn="just"/>
            <a:r>
              <a:rPr lang="en-US" sz="1050" dirty="0">
                <a:latin typeface="Arial" panose="020B0604020202020204" pitchFamily="34" charset="0"/>
                <a:cs typeface="Arial" panose="020B0604020202020204" pitchFamily="34" charset="0"/>
              </a:rPr>
              <a:t>(top left) NTU students and faculty demonstrate new laboratory facilities in materials science at NTU. (top right) Dylan Barber, postdoc in the </a:t>
            </a:r>
            <a:r>
              <a:rPr lang="en-US" sz="1050" b="1" dirty="0">
                <a:latin typeface="Arial" panose="020B0604020202020204" pitchFamily="34" charset="0"/>
                <a:cs typeface="Arial" panose="020B0604020202020204" pitchFamily="34" charset="0"/>
              </a:rPr>
              <a:t>Lewis</a:t>
            </a:r>
            <a:r>
              <a:rPr lang="en-US" sz="1050" dirty="0">
                <a:latin typeface="Arial" panose="020B0604020202020204" pitchFamily="34" charset="0"/>
                <a:cs typeface="Arial" panose="020B0604020202020204" pitchFamily="34" charset="0"/>
              </a:rPr>
              <a:t> group, presents recent research at Harvard in 3D printing of electrodes with PREM students Justin Platero, Samantha Francis, and post-baccalaureate student Michael </a:t>
            </a:r>
            <a:r>
              <a:rPr lang="en-US" sz="1050" dirty="0" err="1">
                <a:latin typeface="Arial" panose="020B0604020202020204" pitchFamily="34" charset="0"/>
                <a:cs typeface="Arial" panose="020B0604020202020204" pitchFamily="34" charset="0"/>
              </a:rPr>
              <a:t>Nelwood</a:t>
            </a:r>
            <a:r>
              <a:rPr lang="en-US" sz="1050" dirty="0">
                <a:latin typeface="Arial" panose="020B0604020202020204" pitchFamily="34" charset="0"/>
                <a:cs typeface="Arial" panose="020B0604020202020204" pitchFamily="34" charset="0"/>
              </a:rPr>
              <a:t>. (bottom left) Post-baccalaureate student Michael </a:t>
            </a:r>
            <a:r>
              <a:rPr lang="en-US" sz="1050" dirty="0" err="1">
                <a:latin typeface="Arial" panose="020B0604020202020204" pitchFamily="34" charset="0"/>
                <a:cs typeface="Arial" panose="020B0604020202020204" pitchFamily="34" charset="0"/>
              </a:rPr>
              <a:t>Nelwood</a:t>
            </a:r>
            <a:r>
              <a:rPr lang="en-US" sz="1050" dirty="0">
                <a:latin typeface="Arial" panose="020B0604020202020204" pitchFamily="34" charset="0"/>
                <a:cs typeface="Arial" panose="020B0604020202020204" pitchFamily="34" charset="0"/>
              </a:rPr>
              <a:t> with Jennifer </a:t>
            </a:r>
            <a:r>
              <a:rPr lang="en-US" sz="1050" b="1" dirty="0">
                <a:latin typeface="Arial" panose="020B0604020202020204" pitchFamily="34" charset="0"/>
                <a:cs typeface="Arial" panose="020B0604020202020204" pitchFamily="34" charset="0"/>
              </a:rPr>
              <a:t>Lewis</a:t>
            </a:r>
            <a:r>
              <a:rPr lang="en-US" sz="1050" dirty="0">
                <a:latin typeface="Arial" panose="020B0604020202020204" pitchFamily="34" charset="0"/>
                <a:cs typeface="Arial" panose="020B0604020202020204" pitchFamily="34" charset="0"/>
              </a:rPr>
              <a:t> and Dylan Barber at Harvard. (bottom center) Layla James with mentors Jean Carlos Serrano Flores (HU) and Abraham </a:t>
            </a:r>
            <a:r>
              <a:rPr lang="en-US" sz="1050" b="1" dirty="0">
                <a:latin typeface="Arial" panose="020B0604020202020204" pitchFamily="34" charset="0"/>
                <a:cs typeface="Arial" panose="020B0604020202020204" pitchFamily="34" charset="0"/>
              </a:rPr>
              <a:t>Meles</a:t>
            </a:r>
            <a:r>
              <a:rPr lang="en-US" sz="1050" dirty="0">
                <a:latin typeface="Arial" panose="020B0604020202020204" pitchFamily="34" charset="0"/>
                <a:cs typeface="Arial" panose="020B0604020202020204" pitchFamily="34" charset="0"/>
              </a:rPr>
              <a:t> (NTU) at SACNAS. (bottom right) Justin Platero and Jonathan Chinana won 3 awards for their posters at SACNAS in fall 2022.</a:t>
            </a:r>
            <a:endParaRPr lang="en-US" sz="105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15660</TotalTime>
  <Words>518</Words>
  <Application>Microsoft Macintosh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Lewis, Jennifer</cp:lastModifiedBy>
  <cp:revision>299</cp:revision>
  <cp:lastPrinted>2018-03-20T12:31:18Z</cp:lastPrinted>
  <dcterms:created xsi:type="dcterms:W3CDTF">2017-10-05T17:34:54Z</dcterms:created>
  <dcterms:modified xsi:type="dcterms:W3CDTF">2023-04-15T15:04:59Z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