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4635"/>
  </p:normalViewPr>
  <p:slideViewPr>
    <p:cSldViewPr snapToGrid="0" snapToObjects="1">
      <p:cViewPr varScale="1">
        <p:scale>
          <a:sx n="110" d="100"/>
          <a:sy n="110" d="100"/>
        </p:scale>
        <p:origin x="193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D261C3-91FD-B34C-9335-731A610C6CB4}" type="datetimeFigureOut">
              <a:rPr lang="en-US" smtClean="0"/>
              <a:t>7/10/17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6FD2D69-3CFB-0E4A-A0DB-E1FEB3E612EC}" type="slidenum">
              <a:rPr lang="en-US" smtClean="0"/>
              <a:t>‹#›</a:t>
            </a:fld>
            <a:endParaRPr lang="en-US"/>
          </a:p>
        </p:txBody>
      </p:sp>
    </p:spTree>
    <p:extLst>
      <p:ext uri="{BB962C8B-B14F-4D97-AF65-F5344CB8AC3E}">
        <p14:creationId xmlns:p14="http://schemas.microsoft.com/office/powerpoint/2010/main" val="3417024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FD2D69-3CFB-0E4A-A0DB-E1FEB3E612EC}" type="slidenum">
              <a:rPr lang="en-US" smtClean="0"/>
              <a:t>1</a:t>
            </a:fld>
            <a:endParaRPr lang="en-US"/>
          </a:p>
        </p:txBody>
      </p:sp>
    </p:spTree>
    <p:extLst>
      <p:ext uri="{BB962C8B-B14F-4D97-AF65-F5344CB8AC3E}">
        <p14:creationId xmlns:p14="http://schemas.microsoft.com/office/powerpoint/2010/main" val="243991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7/10/17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7/10/17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7/10/17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7/10/17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err="1" smtClean="0">
                <a:solidFill>
                  <a:schemeClr val="tx1"/>
                </a:solidFill>
              </a:rPr>
              <a:t>New.Mech</a:t>
            </a:r>
            <a:r>
              <a:rPr lang="en-US" sz="1800" b="1" dirty="0" smtClean="0">
                <a:solidFill>
                  <a:schemeClr val="tx1"/>
                </a:solidFill>
              </a:rPr>
              <a:t> Workshop for the </a:t>
            </a:r>
            <a:br>
              <a:rPr lang="en-US" sz="1800" b="1" dirty="0" smtClean="0">
                <a:solidFill>
                  <a:schemeClr val="tx1"/>
                </a:solidFill>
              </a:rPr>
            </a:br>
            <a:r>
              <a:rPr lang="en-US" sz="1800" b="1" dirty="0" smtClean="0">
                <a:solidFill>
                  <a:schemeClr val="tx1"/>
                </a:solidFill>
              </a:rPr>
              <a:t>New England Mechanics Community</a:t>
            </a:r>
            <a:endParaRPr lang="en-US" sz="1800" b="1" dirty="0">
              <a:solidFill>
                <a:schemeClr val="tx1"/>
              </a:solidFill>
            </a:endParaRP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smtClean="0">
                <a:solidFill>
                  <a:schemeClr val="bg1"/>
                </a:solidFill>
              </a:rPr>
              <a:t>Katia </a:t>
            </a:r>
            <a:r>
              <a:rPr lang="en-US" sz="1200" b="1" dirty="0" err="1" smtClean="0">
                <a:solidFill>
                  <a:schemeClr val="bg1"/>
                </a:solidFill>
              </a:rPr>
              <a:t>Bertoldi</a:t>
            </a:r>
            <a:r>
              <a:rPr lang="en-US" sz="1200" b="1" dirty="0" smtClean="0">
                <a:solidFill>
                  <a:schemeClr val="bg1"/>
                </a:solidFill>
              </a:rPr>
              <a:t> (</a:t>
            </a:r>
            <a:r>
              <a:rPr lang="en-US" sz="1200" b="1" dirty="0" err="1" smtClean="0">
                <a:solidFill>
                  <a:schemeClr val="bg1"/>
                </a:solidFill>
              </a:rPr>
              <a:t>MechEng</a:t>
            </a:r>
            <a:r>
              <a:rPr lang="en-US" sz="1200" b="1" dirty="0" smtClean="0">
                <a:solidFill>
                  <a:schemeClr val="bg1"/>
                </a:solidFill>
              </a:rPr>
              <a:t>), James R. Rice (</a:t>
            </a:r>
            <a:r>
              <a:rPr lang="en-US" sz="1200" b="1" dirty="0" err="1" smtClean="0">
                <a:solidFill>
                  <a:schemeClr val="bg1"/>
                </a:solidFill>
              </a:rPr>
              <a:t>EnvSciEng</a:t>
            </a:r>
            <a:r>
              <a:rPr lang="en-US" sz="1200" b="1" dirty="0" smtClean="0">
                <a:solidFill>
                  <a:schemeClr val="bg1"/>
                </a:solidFill>
              </a:rPr>
              <a:t> and </a:t>
            </a:r>
            <a:r>
              <a:rPr lang="en-US" sz="1200" b="1" dirty="0" err="1" smtClean="0">
                <a:solidFill>
                  <a:schemeClr val="bg1"/>
                </a:solidFill>
              </a:rPr>
              <a:t>Geol</a:t>
            </a:r>
            <a:r>
              <a:rPr lang="en-US" sz="1200" b="1" dirty="0" smtClean="0">
                <a:solidFill>
                  <a:schemeClr val="bg1"/>
                </a:solidFill>
              </a:rPr>
              <a:t>) and </a:t>
            </a:r>
            <a:r>
              <a:rPr lang="en-US" sz="1200" b="1" smtClean="0">
                <a:solidFill>
                  <a:schemeClr val="bg1"/>
                </a:solidFill>
              </a:rPr>
              <a:t>Christopher </a:t>
            </a:r>
            <a:r>
              <a:rPr lang="en-US" sz="1200" b="1">
                <a:solidFill>
                  <a:schemeClr val="bg1"/>
                </a:solidFill>
              </a:rPr>
              <a:t>H</a:t>
            </a:r>
            <a:r>
              <a:rPr lang="en-US" sz="1200" b="1" smtClean="0">
                <a:solidFill>
                  <a:schemeClr val="bg1"/>
                </a:solidFill>
              </a:rPr>
              <a:t>. </a:t>
            </a:r>
            <a:r>
              <a:rPr lang="en-US" sz="1200" b="1" dirty="0" smtClean="0">
                <a:solidFill>
                  <a:schemeClr val="bg1"/>
                </a:solidFill>
              </a:rPr>
              <a:t>Rycroft (</a:t>
            </a:r>
            <a:r>
              <a:rPr lang="en-US" sz="1200" b="1" dirty="0" err="1" smtClean="0">
                <a:solidFill>
                  <a:schemeClr val="bg1"/>
                </a:solidFill>
              </a:rPr>
              <a:t>ApplMath</a:t>
            </a:r>
            <a:r>
              <a:rPr lang="en-US" sz="1200" b="1" dirty="0" smtClean="0">
                <a:solidFill>
                  <a:schemeClr val="bg1"/>
                </a:solidFill>
              </a:rPr>
              <a:t>)</a:t>
            </a:r>
            <a:endParaRPr lang="en-US" sz="1200" b="1" dirty="0">
              <a:solidFill>
                <a:schemeClr val="bg1"/>
              </a:solidFill>
            </a:endParaRPr>
          </a:p>
        </p:txBody>
      </p:sp>
      <p:sp>
        <p:nvSpPr>
          <p:cNvPr id="8" name="Rectangle 7"/>
          <p:cNvSpPr/>
          <p:nvPr/>
        </p:nvSpPr>
        <p:spPr>
          <a:xfrm>
            <a:off x="152400" y="223808"/>
            <a:ext cx="2759824" cy="523220"/>
          </a:xfrm>
          <a:prstGeom prst="rect">
            <a:avLst/>
          </a:prstGeom>
        </p:spPr>
        <p:txBody>
          <a:bodyPr wrap="square" anchor="ctr">
            <a:spAutoFit/>
          </a:bodyPr>
          <a:lstStyle/>
          <a:p>
            <a:r>
              <a:rPr lang="en-US" sz="1400" dirty="0" smtClean="0">
                <a:solidFill>
                  <a:schemeClr val="bg1"/>
                </a:solidFill>
                <a:latin typeface="Arial"/>
                <a:cs typeface="Arial"/>
              </a:rPr>
              <a:t>Harvard MRSEC</a:t>
            </a:r>
          </a:p>
          <a:p>
            <a:r>
              <a:rPr lang="en-US" altLang="en-US" sz="1400" dirty="0">
                <a:solidFill>
                  <a:schemeClr val="bg1"/>
                </a:solidFill>
                <a:latin typeface="Arial"/>
                <a:cs typeface="Arial"/>
              </a:rPr>
              <a:t>DMR-1420570 </a:t>
            </a:r>
            <a:endParaRPr lang="en-US" sz="1400" dirty="0">
              <a:solidFill>
                <a:schemeClr val="bg1"/>
              </a:solidFill>
              <a:latin typeface="Arial"/>
              <a:cs typeface="Arial"/>
            </a:endParaRPr>
          </a:p>
        </p:txBody>
      </p:sp>
      <p:sp>
        <p:nvSpPr>
          <p:cNvPr id="9" name="Text Box 28"/>
          <p:cNvSpPr txBox="1">
            <a:spLocks noChangeArrowheads="1"/>
          </p:cNvSpPr>
          <p:nvPr/>
        </p:nvSpPr>
        <p:spPr bwMode="auto">
          <a:xfrm>
            <a:off x="457200" y="1724523"/>
            <a:ext cx="389255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smtClean="0"/>
              <a:t>The MRSEC co-sponsored </a:t>
            </a:r>
            <a:r>
              <a:rPr lang="en-US" sz="1400" dirty="0" err="1" smtClean="0"/>
              <a:t>NEW.Mech</a:t>
            </a:r>
            <a:r>
              <a:rPr lang="en-US" sz="1400" dirty="0" smtClean="0"/>
              <a:t>, a one-day workshop held in October 2016 at Harvard. The annual conference brings together researchers to explore </a:t>
            </a:r>
            <a:r>
              <a:rPr lang="en-US" sz="1400" dirty="0"/>
              <a:t>new directions </a:t>
            </a:r>
            <a:r>
              <a:rPr lang="en-US" sz="1400" dirty="0" smtClean="0"/>
              <a:t>in </a:t>
            </a:r>
            <a:r>
              <a:rPr lang="en-US" sz="1400" dirty="0"/>
              <a:t>the mechanics of materials and </a:t>
            </a:r>
            <a:r>
              <a:rPr lang="en-US" sz="1400" dirty="0" smtClean="0"/>
              <a:t>structures. The workshop, organized </a:t>
            </a:r>
            <a:r>
              <a:rPr lang="en-US" sz="1400" dirty="0"/>
              <a:t>by </a:t>
            </a:r>
            <a:r>
              <a:rPr lang="en-US" sz="1400" b="1" dirty="0" smtClean="0"/>
              <a:t>Katia </a:t>
            </a:r>
            <a:r>
              <a:rPr lang="en-US" sz="1400" b="1" dirty="0" err="1" smtClean="0"/>
              <a:t>Bertoldi</a:t>
            </a:r>
            <a:r>
              <a:rPr lang="en-US" sz="1400" b="1" dirty="0" smtClean="0"/>
              <a:t> </a:t>
            </a:r>
            <a:r>
              <a:rPr lang="en-US" sz="1400" dirty="0"/>
              <a:t>and </a:t>
            </a:r>
            <a:r>
              <a:rPr lang="en-US" sz="1400" b="1" dirty="0" smtClean="0"/>
              <a:t>Christopher Rycroft</a:t>
            </a:r>
            <a:r>
              <a:rPr lang="en-US" sz="1400" dirty="0"/>
              <a:t> </a:t>
            </a:r>
            <a:r>
              <a:rPr lang="en-US" sz="1400" dirty="0" smtClean="0"/>
              <a:t>(</a:t>
            </a:r>
            <a:r>
              <a:rPr lang="en-US" sz="1400" i="1" dirty="0" smtClean="0"/>
              <a:t>top center</a:t>
            </a:r>
            <a:r>
              <a:rPr lang="en-US" sz="1400" dirty="0" smtClean="0"/>
              <a:t>), was heavily subscribed with over 300 attendees. Invited speakers (</a:t>
            </a:r>
            <a:r>
              <a:rPr lang="en-US" sz="1400" i="1" dirty="0" smtClean="0"/>
              <a:t>lower left</a:t>
            </a:r>
            <a:r>
              <a:rPr lang="en-US" sz="1400" dirty="0" smtClean="0"/>
              <a:t>) included </a:t>
            </a:r>
            <a:r>
              <a:rPr lang="en-US" sz="1400" b="1" dirty="0" smtClean="0"/>
              <a:t>James Rice </a:t>
            </a:r>
            <a:r>
              <a:rPr lang="en-US" sz="1400" dirty="0" smtClean="0"/>
              <a:t>(Harvard), Lorna Gibson (MIT), and Ryan Hayward (UMass). The workshop also featured student sound-bite talks, poster sessions, and hands-on demonstrations. The audience voted on-site for the top, sound-bite presentations and awards were presented to those students (</a:t>
            </a:r>
            <a:r>
              <a:rPr lang="en-US" sz="1400" i="1" dirty="0" smtClean="0"/>
              <a:t>lower right</a:t>
            </a:r>
            <a:r>
              <a:rPr lang="en-US" sz="1400" dirty="0" smtClean="0"/>
              <a:t>). This annual workshop is an important community builder for researchers in mechanics in the New England region. </a:t>
            </a:r>
            <a:endParaRPr lang="en-US" sz="1400" dirty="0"/>
          </a:p>
        </p:txBody>
      </p:sp>
      <p:sp>
        <p:nvSpPr>
          <p:cNvPr id="12" name="Rectangle 11"/>
          <p:cNvSpPr/>
          <p:nvPr/>
        </p:nvSpPr>
        <p:spPr>
          <a:xfrm>
            <a:off x="152400" y="745755"/>
            <a:ext cx="1008428" cy="276999"/>
          </a:xfrm>
          <a:prstGeom prst="rect">
            <a:avLst/>
          </a:prstGeom>
        </p:spPr>
        <p:txBody>
          <a:bodyPr wrap="square" anchor="ctr">
            <a:spAutoFit/>
          </a:bodyPr>
          <a:lstStyle/>
          <a:p>
            <a:r>
              <a:rPr lang="en-US" sz="1200" b="1" dirty="0" smtClean="0">
                <a:solidFill>
                  <a:srgbClr val="002060"/>
                </a:solidFill>
              </a:rPr>
              <a:t>2016-2017</a:t>
            </a:r>
            <a:endParaRPr lang="en-US" sz="1200" b="1" dirty="0">
              <a:solidFill>
                <a:srgbClr val="002060"/>
              </a:solidFill>
            </a:endParaRPr>
          </a:p>
        </p:txBody>
      </p:sp>
      <p:sp>
        <p:nvSpPr>
          <p:cNvPr id="14" name="TextBox 13"/>
          <p:cNvSpPr txBox="1"/>
          <p:nvPr/>
        </p:nvSpPr>
        <p:spPr>
          <a:xfrm>
            <a:off x="5453916" y="5882888"/>
            <a:ext cx="2304810" cy="276999"/>
          </a:xfrm>
          <a:prstGeom prst="rect">
            <a:avLst/>
          </a:prstGeom>
          <a:noFill/>
        </p:spPr>
        <p:txBody>
          <a:bodyPr wrap="square" rtlCol="0">
            <a:spAutoFit/>
          </a:bodyPr>
          <a:lstStyle/>
          <a:p>
            <a:pPr algn="just"/>
            <a:r>
              <a:rPr lang="en-US" sz="1200" i="1" dirty="0" smtClean="0">
                <a:latin typeface="Arial"/>
                <a:cs typeface="Arial"/>
              </a:rPr>
              <a:t>Photos by </a:t>
            </a:r>
            <a:r>
              <a:rPr lang="en-US" sz="1200" i="1" dirty="0" err="1" smtClean="0">
                <a:latin typeface="Arial"/>
                <a:cs typeface="Arial"/>
              </a:rPr>
              <a:t>Alaina</a:t>
            </a:r>
            <a:r>
              <a:rPr lang="en-US" sz="1200" i="1" dirty="0" smtClean="0">
                <a:latin typeface="Arial"/>
                <a:cs typeface="Arial"/>
              </a:rPr>
              <a:t> </a:t>
            </a:r>
            <a:r>
              <a:rPr lang="en-US" sz="1200" i="1" dirty="0" err="1" smtClean="0">
                <a:latin typeface="Arial"/>
                <a:cs typeface="Arial"/>
              </a:rPr>
              <a:t>Schraufnagel</a:t>
            </a:r>
            <a:r>
              <a:rPr lang="en-US" sz="1200" i="1" dirty="0" smtClean="0">
                <a:latin typeface="Arial"/>
                <a:cs typeface="Arial"/>
              </a:rPr>
              <a:t>. </a:t>
            </a:r>
            <a:endParaRPr lang="en-US" sz="1200" i="1" dirty="0">
              <a:latin typeface="Arial"/>
              <a:cs typeface="Arial"/>
            </a:endParaRPr>
          </a:p>
        </p:txBody>
      </p:sp>
      <p:pic>
        <p:nvPicPr>
          <p:cNvPr id="4" name="Picture 3" descr="Shown are activities from the New Mech workshop for the New England mechanics community that was held at Harvard University in October 2016. The workshop featured  invited talks on the mechanics of materials, hands-on demonstrations, poster sessions, and short student talks. The community voted on the top student talks through real-time, electronic voting. Awards were presented to those students at the close of the workshop." title="New Mech Worksh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297" y="1702716"/>
            <a:ext cx="4157472" cy="4114800"/>
          </a:xfrm>
          <a:prstGeom prst="rect">
            <a:avLst/>
          </a:prstGeom>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11958</TotalTime>
  <Words>168</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New.Mech Workshop for the  New England Mechanics Community</vt:lpstr>
    </vt:vector>
  </TitlesOfParts>
  <Manager/>
  <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41</cp:revision>
  <cp:lastPrinted>2017-06-21T17:10:12Z</cp:lastPrinted>
  <dcterms:created xsi:type="dcterms:W3CDTF">2016-07-19T18:16:54Z</dcterms:created>
  <dcterms:modified xsi:type="dcterms:W3CDTF">2017-07-10T12:28:42Z</dcterms:modified>
  <cp:category/>
</cp:coreProperties>
</file>