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4" autoAdjust="0"/>
    <p:restoredTop sz="94635"/>
  </p:normalViewPr>
  <p:slideViewPr>
    <p:cSldViewPr snapToGrid="0" snapToObjects="1">
      <p:cViewPr>
        <p:scale>
          <a:sx n="110" d="100"/>
          <a:sy n="110" d="100"/>
        </p:scale>
        <p:origin x="14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6/27/17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sz="1800" b="1" dirty="0">
                <a:solidFill>
                  <a:schemeClr val="tx1"/>
                </a:solidFill>
                <a:latin typeface="Arial" charset="0"/>
                <a:ea typeface="Arial" charset="0"/>
                <a:cs typeface="Arial" charset="0"/>
              </a:rPr>
              <a:t>Magnetic Particle Chains for Directionally Controlled Actuation of Soft Robots:</a:t>
            </a:r>
            <a:br>
              <a:rPr lang="en-US" sz="1800" b="1" dirty="0">
                <a:solidFill>
                  <a:schemeClr val="tx1"/>
                </a:solidFill>
                <a:latin typeface="Arial" charset="0"/>
                <a:ea typeface="Arial" charset="0"/>
                <a:cs typeface="Arial" charset="0"/>
              </a:rPr>
            </a:br>
            <a:r>
              <a:rPr lang="en-US" sz="1800" b="1" i="1" dirty="0">
                <a:solidFill>
                  <a:schemeClr val="tx1"/>
                </a:solidFill>
                <a:latin typeface="Arial" charset="0"/>
                <a:ea typeface="Arial" charset="0"/>
                <a:cs typeface="Arial" charset="0"/>
              </a:rPr>
              <a:t>Intellectual Merit</a:t>
            </a:r>
            <a:endParaRPr lang="en-US" sz="1800" b="1" i="1" dirty="0">
              <a:solidFill>
                <a:schemeClr val="tx1"/>
              </a:solidFill>
              <a:latin typeface="Arial" pitchFamily="34" charset="0"/>
              <a:cs typeface="Arial" pitchFamily="34" charset="0"/>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Stefan </a:t>
            </a:r>
            <a:r>
              <a:rPr lang="en-US" sz="1200" b="1" dirty="0" err="1">
                <a:solidFill>
                  <a:schemeClr val="bg1"/>
                </a:solidFill>
              </a:rPr>
              <a:t>Zauscher</a:t>
            </a:r>
            <a:r>
              <a:rPr lang="en-US" sz="1200" b="1" dirty="0">
                <a:solidFill>
                  <a:schemeClr val="bg1"/>
                </a:solidFill>
              </a:rPr>
              <a:t>, Director, Research Triangle MRSEC, Duke University</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1121107</a:t>
            </a:r>
          </a:p>
        </p:txBody>
      </p:sp>
      <p:sp>
        <p:nvSpPr>
          <p:cNvPr id="9" name="Text Box 28"/>
          <p:cNvSpPr txBox="1">
            <a:spLocks noChangeArrowheads="1"/>
          </p:cNvSpPr>
          <p:nvPr/>
        </p:nvSpPr>
        <p:spPr bwMode="auto">
          <a:xfrm>
            <a:off x="152400" y="1229838"/>
            <a:ext cx="38925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ea typeface="Arial" charset="0"/>
                <a:cs typeface="Arial" charset="0"/>
              </a:rPr>
              <a:t>Researchers at North Carolina State University and Elon University have developed soft robots based on magnetic field-directed self-assembly of magnetic particles into chains embedded in elastomer films. Using materials with greater complexity allows advanced functions, while still using simple device architectures. In a project led by a REU student, elastomer films containing chained iron </a:t>
            </a:r>
            <a:r>
              <a:rPr lang="en-US" sz="1400" dirty="0" err="1">
                <a:ea typeface="Arial" charset="0"/>
                <a:cs typeface="Arial" charset="0"/>
              </a:rPr>
              <a:t>microparticles</a:t>
            </a:r>
            <a:r>
              <a:rPr lang="en-US" sz="1400" dirty="0">
                <a:ea typeface="Arial" charset="0"/>
                <a:cs typeface="Arial" charset="0"/>
              </a:rPr>
              <a:t> were prepared through solvent casting and formed into magnetically actuated lifters, accordions, valves, and pumps. Cantilevers used as lifters were able to lift up to 50 times the mass of the polymer film. Applying magnetic fields to folded accordion structures caused extension and compression, depending on the accordion’s orientation. In peristaltic pumps comprised of composite tubes containing embedded chains, magnetic fields caused a section of the tube to pinch closed where the field was applied. These results will facilitate the further development of soft robots based on chained magnetic particles.</a:t>
            </a:r>
          </a:p>
        </p:txBody>
      </p:sp>
      <p:sp>
        <p:nvSpPr>
          <p:cNvPr id="12" name="Rectangle 11"/>
          <p:cNvSpPr/>
          <p:nvPr/>
        </p:nvSpPr>
        <p:spPr>
          <a:xfrm>
            <a:off x="152400" y="691579"/>
            <a:ext cx="644434" cy="276999"/>
          </a:xfrm>
          <a:prstGeom prst="rect">
            <a:avLst/>
          </a:prstGeom>
        </p:spPr>
        <p:txBody>
          <a:bodyPr wrap="square" anchor="ctr">
            <a:spAutoFit/>
          </a:bodyPr>
          <a:lstStyle/>
          <a:p>
            <a:r>
              <a:rPr lang="en-US" sz="1200" b="1" dirty="0">
                <a:solidFill>
                  <a:srgbClr val="002060"/>
                </a:solidFill>
              </a:rPr>
              <a:t>2017</a:t>
            </a:r>
          </a:p>
        </p:txBody>
      </p:sp>
      <p:pic>
        <p:nvPicPr>
          <p:cNvPr id="13" name="Picture 12" descr="Chains of magnetic particles embedded in elastomers provide torque for directionally responsive soft robots" title="Magnetic Particle Chains in Elastomer Film"/>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3463" y="1881050"/>
            <a:ext cx="4872219" cy="2072347"/>
          </a:xfrm>
          <a:prstGeom prst="rect">
            <a:avLst/>
          </a:prstGeom>
        </p:spPr>
      </p:pic>
      <p:sp>
        <p:nvSpPr>
          <p:cNvPr id="3" name="TextBox 2"/>
          <p:cNvSpPr txBox="1"/>
          <p:nvPr/>
        </p:nvSpPr>
        <p:spPr>
          <a:xfrm>
            <a:off x="3748077" y="4219303"/>
            <a:ext cx="5315535" cy="1200329"/>
          </a:xfrm>
          <a:prstGeom prst="rect">
            <a:avLst/>
          </a:prstGeom>
          <a:noFill/>
        </p:spPr>
        <p:txBody>
          <a:bodyPr wrap="square" rtlCol="0">
            <a:spAutoFit/>
          </a:bodyPr>
          <a:lstStyle/>
          <a:p>
            <a:pPr algn="ctr"/>
            <a:r>
              <a:rPr lang="en-US" i="1" dirty="0">
                <a:latin typeface="Arial" charset="0"/>
                <a:ea typeface="Arial" charset="0"/>
                <a:cs typeface="Arial" charset="0"/>
              </a:rPr>
              <a:t>Chains of magnetic particles embedded in elastomers provide torque</a:t>
            </a:r>
            <a:br>
              <a:rPr lang="en-US" i="1" dirty="0">
                <a:latin typeface="Arial" charset="0"/>
                <a:ea typeface="Arial" charset="0"/>
                <a:cs typeface="Arial" charset="0"/>
              </a:rPr>
            </a:br>
            <a:r>
              <a:rPr lang="en-US" i="1" dirty="0">
                <a:latin typeface="Arial" charset="0"/>
                <a:ea typeface="Arial" charset="0"/>
                <a:cs typeface="Arial" charset="0"/>
              </a:rPr>
              <a:t>for directionally responsive soft robots</a:t>
            </a:r>
          </a:p>
          <a:p>
            <a:endParaRPr lang="en-US" dirty="0"/>
          </a:p>
        </p:txBody>
      </p:sp>
      <p:sp>
        <p:nvSpPr>
          <p:cNvPr id="4" name="Rectangle 3"/>
          <p:cNvSpPr/>
          <p:nvPr/>
        </p:nvSpPr>
        <p:spPr>
          <a:xfrm>
            <a:off x="4371035" y="5423928"/>
            <a:ext cx="4426215" cy="523220"/>
          </a:xfrm>
          <a:prstGeom prst="rect">
            <a:avLst/>
          </a:prstGeom>
        </p:spPr>
        <p:txBody>
          <a:bodyPr wrap="square">
            <a:spAutoFit/>
          </a:bodyPr>
          <a:lstStyle/>
          <a:p>
            <a:r>
              <a:rPr lang="en-US" sz="1400" dirty="0">
                <a:latin typeface="Times New Roman" panose="02020603050405020304" pitchFamily="18" charset="0"/>
                <a:ea typeface="Times New Roman" panose="02020603050405020304" pitchFamily="18" charset="0"/>
              </a:rPr>
              <a:t>M. M. </a:t>
            </a:r>
            <a:r>
              <a:rPr lang="en-US" sz="1400" dirty="0" err="1">
                <a:latin typeface="Times New Roman" panose="02020603050405020304" pitchFamily="18" charset="0"/>
                <a:ea typeface="Times New Roman" panose="02020603050405020304" pitchFamily="18" charset="0"/>
              </a:rPr>
              <a:t>Schmauch</a:t>
            </a:r>
            <a:r>
              <a:rPr lang="en-US" sz="1400" dirty="0">
                <a:latin typeface="Times New Roman" panose="02020603050405020304" pitchFamily="18" charset="0"/>
                <a:ea typeface="Times New Roman" panose="02020603050405020304" pitchFamily="18" charset="0"/>
              </a:rPr>
              <a:t>, S. R. Mishra, B. A. Evans, O. D. Velev, J. B. Tracy, </a:t>
            </a:r>
            <a:r>
              <a:rPr lang="en-US" sz="1400" i="1" dirty="0">
                <a:latin typeface="Times New Roman" panose="02020603050405020304" pitchFamily="18" charset="0"/>
                <a:ea typeface="Times New Roman" panose="02020603050405020304" pitchFamily="18" charset="0"/>
              </a:rPr>
              <a:t>ACS Appl. Mater. Interfaces</a:t>
            </a:r>
            <a:r>
              <a:rPr lang="en-US" sz="1400" dirty="0">
                <a:latin typeface="Times New Roman" panose="02020603050405020304" pitchFamily="18" charset="0"/>
                <a:ea typeface="Times New Roman" panose="02020603050405020304" pitchFamily="18" charset="0"/>
              </a:rPr>
              <a:t>, </a:t>
            </a:r>
            <a:r>
              <a:rPr lang="en-US" sz="1400" b="1" i="1" dirty="0">
                <a:latin typeface="Times New Roman" panose="02020603050405020304" pitchFamily="18" charset="0"/>
                <a:ea typeface="Times New Roman" panose="02020603050405020304" pitchFamily="18" charset="0"/>
              </a:rPr>
              <a:t>9</a:t>
            </a:r>
            <a:r>
              <a:rPr lang="en-US" sz="1400" dirty="0">
                <a:latin typeface="Times New Roman" panose="02020603050405020304" pitchFamily="18" charset="0"/>
                <a:ea typeface="Times New Roman" panose="02020603050405020304" pitchFamily="18" charset="0"/>
              </a:rPr>
              <a:t>, 11895  (2017). </a:t>
            </a:r>
            <a:endParaRPr lang="en-US" sz="1400" dirty="0"/>
          </a:p>
        </p:txBody>
      </p:sp>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sz="1800" b="1" dirty="0">
                <a:solidFill>
                  <a:schemeClr val="tx1"/>
                </a:solidFill>
                <a:latin typeface="Arial" charset="0"/>
                <a:ea typeface="Arial" charset="0"/>
                <a:cs typeface="Arial" charset="0"/>
              </a:rPr>
              <a:t>Magnetic Particle Chains for Directionally Controlled Actuation of Soft Robots: </a:t>
            </a:r>
            <a:br>
              <a:rPr lang="en-US" sz="1800" b="1" dirty="0">
                <a:solidFill>
                  <a:schemeClr val="tx1"/>
                </a:solidFill>
                <a:latin typeface="Arial" charset="0"/>
                <a:ea typeface="Arial" charset="0"/>
                <a:cs typeface="Arial" charset="0"/>
              </a:rPr>
            </a:br>
            <a:r>
              <a:rPr lang="en-US" sz="1800" b="1" i="1" dirty="0">
                <a:solidFill>
                  <a:schemeClr val="tx1"/>
                </a:solidFill>
                <a:latin typeface="Arial" charset="0"/>
                <a:ea typeface="Arial" charset="0"/>
                <a:cs typeface="Arial" charset="0"/>
              </a:rPr>
              <a:t>Broader Impacts</a:t>
            </a:r>
            <a:endParaRPr lang="en-US" sz="1800" b="1" i="1" dirty="0">
              <a:solidFill>
                <a:schemeClr val="tx1"/>
              </a:solidFill>
              <a:latin typeface="Arial" pitchFamily="34" charset="0"/>
              <a:cs typeface="Arial" pitchFamily="34" charset="0"/>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Stefan </a:t>
            </a:r>
            <a:r>
              <a:rPr lang="en-US" sz="1200" b="1" dirty="0" err="1">
                <a:solidFill>
                  <a:schemeClr val="bg1"/>
                </a:solidFill>
              </a:rPr>
              <a:t>Zauscher</a:t>
            </a:r>
            <a:r>
              <a:rPr lang="en-US" sz="1200" b="1" dirty="0">
                <a:solidFill>
                  <a:schemeClr val="bg1"/>
                </a:solidFill>
              </a:rPr>
              <a:t>, Director, Research Triangle MRSEC, Duke University</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1121107</a:t>
            </a:r>
          </a:p>
        </p:txBody>
      </p:sp>
      <p:sp>
        <p:nvSpPr>
          <p:cNvPr id="12" name="Rectangle 11"/>
          <p:cNvSpPr/>
          <p:nvPr/>
        </p:nvSpPr>
        <p:spPr>
          <a:xfrm>
            <a:off x="152400" y="691579"/>
            <a:ext cx="631371" cy="276999"/>
          </a:xfrm>
          <a:prstGeom prst="rect">
            <a:avLst/>
          </a:prstGeom>
        </p:spPr>
        <p:txBody>
          <a:bodyPr wrap="square" anchor="ctr">
            <a:spAutoFit/>
          </a:bodyPr>
          <a:lstStyle/>
          <a:p>
            <a:r>
              <a:rPr lang="en-US" sz="1200" b="1" dirty="0">
                <a:solidFill>
                  <a:srgbClr val="002060"/>
                </a:solidFill>
              </a:rPr>
              <a:t>2017</a:t>
            </a:r>
          </a:p>
        </p:txBody>
      </p:sp>
      <p:sp>
        <p:nvSpPr>
          <p:cNvPr id="13" name="Text Box 4"/>
          <p:cNvSpPr txBox="1">
            <a:spLocks noChangeArrowheads="1"/>
          </p:cNvSpPr>
          <p:nvPr/>
        </p:nvSpPr>
        <p:spPr bwMode="auto">
          <a:xfrm>
            <a:off x="297473" y="1668690"/>
            <a:ext cx="390211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Particles for the research on actuation of soft robots were provided by LORD Corporation in Cary, NC.  As part of our Professional Development activities for graduate students and post-docs, LORD Corporation sponsored an Industry Poster session and Facilities Tour. The Triangle MRSEC graduate students and post-docs presented posters to an audience from LORD consisting of R&amp;D Scientists and Engineers, Managers, and Directors as well as Business Development and New Technology Ventures representatives. At the conclusion of the poster session the MRSEC students had a tour of LORD Corporation facilities and labs. This was a unique opportunity to highlight the interaction between industry and academia.</a:t>
            </a:r>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 name="Picture 2" descr="Lord Corporation sponsored a day long Industry Poster Session and Facilities Tour. Over 30 MRSEC graduate students and postdocs participated." title="Group photo at Industry Poster Sessio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82046" y="1678937"/>
            <a:ext cx="4161901" cy="2308180"/>
          </a:xfrm>
          <a:prstGeom prst="rect">
            <a:avLst/>
          </a:prstGeom>
        </p:spPr>
      </p:pic>
      <p:pic>
        <p:nvPicPr>
          <p:cNvPr id="4" name="Picture 3" descr="Research Triangle MRSEC Graduate Student presents his work in the lab of Orlin Velev at North Carolina State Universtiy to Tim Fornes, Chemical Research Team Leader at Lord Corporation." title="Lord Corp. Industry Poster Session"/>
          <p:cNvPicPr>
            <a:picLocks noChangeAspect="1"/>
          </p:cNvPicPr>
          <p:nvPr/>
        </p:nvPicPr>
        <p:blipFill rotWithShape="1">
          <a:blip r:embed="rId3" cstate="screen">
            <a:extLst>
              <a:ext uri="{28A0092B-C50C-407E-A947-70E740481C1C}">
                <a14:useLocalDpi xmlns:a14="http://schemas.microsoft.com/office/drawing/2010/main"/>
              </a:ext>
            </a:extLst>
          </a:blip>
          <a:srcRect t="-1053" r="-4395" b="-13869"/>
          <a:stretch/>
        </p:blipFill>
        <p:spPr>
          <a:xfrm>
            <a:off x="4582048" y="3880529"/>
            <a:ext cx="4333352" cy="2655183"/>
          </a:xfrm>
          <a:prstGeom prst="rect">
            <a:avLst/>
          </a:prstGeom>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11770</TotalTime>
  <Words>374</Words>
  <Application>Microsoft Macintosh PowerPoint</Application>
  <PresentationFormat>On-screen Show (4:3)</PresentationFormat>
  <Paragraphs>12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News Gothic MT</vt:lpstr>
      <vt:lpstr>Times New Roman</vt:lpstr>
      <vt:lpstr>Wingdings 2</vt:lpstr>
      <vt:lpstr>Arial</vt:lpstr>
      <vt:lpstr>Breeze</vt:lpstr>
      <vt:lpstr>Magnetic Particle Chains for Directionally Controlled Actuation of Soft Robots: Intellectual Merit</vt:lpstr>
      <vt:lpstr>Magnetic Particle Chains for Directionally Controlled Actuation of Soft Robots:  Broader Impacts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32</cp:revision>
  <cp:lastPrinted>2016-08-01T15:14:13Z</cp:lastPrinted>
  <dcterms:created xsi:type="dcterms:W3CDTF">2016-07-19T18:16:54Z</dcterms:created>
  <dcterms:modified xsi:type="dcterms:W3CDTF">2017-06-27T19:58:30Z</dcterms:modified>
  <cp:category/>
</cp:coreProperties>
</file>