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9" autoAdjust="0"/>
    <p:restoredTop sz="90762" autoAdjust="0"/>
  </p:normalViewPr>
  <p:slideViewPr>
    <p:cSldViewPr snapToGrid="0" snapToObjects="1">
      <p:cViewPr varScale="1">
        <p:scale>
          <a:sx n="84" d="100"/>
          <a:sy n="84" d="100"/>
        </p:scale>
        <p:origin x="138" y="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5/10/2023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Has Been Achieved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work is definitive demonstration that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termini of bundlemer forming peptides can be genetically fused with a variety of thermoresponsive peptides biosynthesized from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 Coli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significant yields.   Furthermore, the assembly of the nanostructure is triggered with temperature to control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thermoresponsive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resilin-like polypeptide with the bundles providing the 1-D propensity.</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Importance of the Achievement: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important step in the triggered formation of nanostructure (Aim 1) and to show viability of moving nanostructure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thermoresponsiveness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Aim 2.</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is the achievement related to the IRG, and how does it help it achieve its goals?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results show that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bundlemer</a:t>
            </a:r>
            <a:r>
              <a:rPr lang="en-US" sz="1800" dirty="0">
                <a:effectLst/>
                <a:latin typeface="Calibri" panose="020F0502020204030204" pitchFamily="34" charset="0"/>
                <a:ea typeface="Calibri" panose="020F0502020204030204" pitchFamily="34" charset="0"/>
                <a:cs typeface="Times New Roman" panose="02020603050405020304" pitchFamily="18" charset="0"/>
              </a:rPr>
              <a:t>-protein constructs can be directly biosynthesized and correctly assembled in aqueous solution. This reveals the feasibility of biosynthesis of other constructs to impact all Aims going forward and B) responsive proteins can respond as expected (in this case, with respect to temperature) even when conjugated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bundlemer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sequences.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Where the findings are published: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Patkar, S.S.; et al., Genetic Fusion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Thermoresponsive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Polypeptides with UCST-type Behavior Mediates 1D Assembly of Coiled-Coil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Bundlemers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Angewandte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Chemie</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 press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DOI: 10.1002/202301331 </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15" name="Text Box 28">
            <a:extLst>
              <a:ext uri="{FF2B5EF4-FFF2-40B4-BE49-F238E27FC236}">
                <a16:creationId xmlns:a16="http://schemas.microsoft.com/office/drawing/2014/main" id="{09996462-98D9-15B6-6041-56A9809FCAEF}"/>
              </a:ext>
            </a:extLst>
          </p:cNvPr>
          <p:cNvSpPr txBox="1">
            <a:spLocks noChangeArrowheads="1"/>
          </p:cNvSpPr>
          <p:nvPr/>
        </p:nvSpPr>
        <p:spPr bwMode="auto">
          <a:xfrm>
            <a:off x="-37071" y="799526"/>
            <a:ext cx="573151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ability to</a:t>
            </a:r>
            <a:r>
              <a:rPr lang="en-US" sz="14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thermally trigger </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conformational change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nd collapse in a constituent resilin-like protein (RLP) provides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opportunity to </a:t>
            </a:r>
            <a:r>
              <a:rPr lang="en-US" sz="14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eventually </a:t>
            </a:r>
            <a:r>
              <a:rPr lang="en-US" sz="14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move</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n-US" sz="14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bundlemer</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nanostructure.</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Bundlemer</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peptides can still assemble into coiled coil bundles even with RLPs attached to all four constituent peptides in each bundle.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a clear demonstration that biosynthesis can be used for </a:t>
            </a:r>
            <a:r>
              <a:rPr lang="en-US" sz="14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bundlemer</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building block production for future study.</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ability affords a mechanism for the formation (and disassembly) of </a:t>
            </a:r>
            <a:r>
              <a:rPr lang="en-US" sz="14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bundlemer</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nanomaterials through temperature responsive proteins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ability to thermally trigger a conformational change/collapse in a constituent polymer/protein provides the opportunity to purposefully move a </a:t>
            </a:r>
            <a:r>
              <a:rPr lang="en-US" sz="14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bundlemer</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nanostructure in future Aim 2 efforts.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a major step towards success of Aim 2 in which nanostructures will be purposefully moved.  The thermal collapse of the RLP can be used to both form structure (Aim 1) and to move structure (Aim 2).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successful biosynthesis from </a:t>
            </a:r>
            <a:r>
              <a:rPr lang="en-US" sz="14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Coli</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the </a:t>
            </a:r>
            <a:r>
              <a:rPr lang="en-US" sz="14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bundlemer</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peptide and RLP constructs clearly affords future success in peptide/protein production with biosynthesis for scale up and study.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4">
            <a:extLst>
              <a:ext uri="{FF2B5EF4-FFF2-40B4-BE49-F238E27FC236}">
                <a16:creationId xmlns:a16="http://schemas.microsoft.com/office/drawing/2014/main" id="{E39FF8E3-4109-C110-9632-32061DFA67E0}"/>
              </a:ext>
            </a:extLst>
          </p:cNvPr>
          <p:cNvSpPr txBox="1"/>
          <p:nvPr/>
        </p:nvSpPr>
        <p:spPr>
          <a:xfrm>
            <a:off x="9642" y="212305"/>
            <a:ext cx="2928620" cy="734060"/>
          </a:xfrm>
          <a:prstGeom prst="rect">
            <a:avLst/>
          </a:prstGeom>
          <a:noFill/>
        </p:spPr>
        <p:txBody>
          <a:bodyPr wrap="square" rtlCol="0">
            <a:sp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University of Delaware MRSEC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DMR-2011824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descr="CryoTEM images showing nanofibrils in all samples that appear as uniform, dark lines in a lighter vitrified water background,  aggregated together in a rope-like fashions.  Simulation results showing individual peptide/protein building blocks assembled together via the responsive proteins and forming a 1-D like chains as seen in the cryoTEM.">
            <a:extLst>
              <a:ext uri="{FF2B5EF4-FFF2-40B4-BE49-F238E27FC236}">
                <a16:creationId xmlns:a16="http://schemas.microsoft.com/office/drawing/2014/main" id="{1A1B35A9-7920-413B-8824-53AD6BF7745A}"/>
              </a:ext>
            </a:extLst>
          </p:cNvPr>
          <p:cNvPicPr>
            <a:picLocks noChangeAspect="1"/>
          </p:cNvPicPr>
          <p:nvPr/>
        </p:nvPicPr>
        <p:blipFill>
          <a:blip r:embed="rId4"/>
          <a:stretch>
            <a:fillRect/>
          </a:stretch>
        </p:blipFill>
        <p:spPr>
          <a:xfrm>
            <a:off x="6310225" y="1204626"/>
            <a:ext cx="5200401" cy="3555049"/>
          </a:xfrm>
          <a:prstGeom prst="rect">
            <a:avLst/>
          </a:prstGeom>
        </p:spPr>
      </p:pic>
      <p:sp>
        <p:nvSpPr>
          <p:cNvPr id="18" name="Text Box 34">
            <a:extLst>
              <a:ext uri="{FF2B5EF4-FFF2-40B4-BE49-F238E27FC236}">
                <a16:creationId xmlns:a16="http://schemas.microsoft.com/office/drawing/2014/main" id="{F2494D00-F1E5-7A7B-C6A2-E7413F091F5F}"/>
              </a:ext>
            </a:extLst>
          </p:cNvPr>
          <p:cNvSpPr txBox="1">
            <a:spLocks noChangeArrowheads="1"/>
          </p:cNvSpPr>
          <p:nvPr/>
        </p:nvSpPr>
        <p:spPr bwMode="auto">
          <a:xfrm>
            <a:off x="5699386" y="4615428"/>
            <a:ext cx="6521450" cy="201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just">
              <a:spcBef>
                <a:spcPts val="0"/>
              </a:spcBef>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One-dimensional fibrillar assemblies from </a:t>
            </a:r>
            <a:r>
              <a:rPr lang="en-US"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bundlemer</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coiled coil building blocks with </a:t>
            </a:r>
            <a:r>
              <a:rPr lang="en-US"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thermoresponsive</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resilin-like protein (RLP) end groups.  At low temperature, the RLPs collapse and aggregate forming the 1-D structure due to the </a:t>
            </a:r>
            <a:r>
              <a:rPr lang="en-US"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bundlemer</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cylindrical shape.  </a:t>
            </a:r>
            <a:r>
              <a:rPr lang="en-US"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CryoTEM</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shows same</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nanostructure in all four samples with four short RLP sequences on each </a:t>
            </a:r>
            <a:r>
              <a:rPr lang="en-US"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bundlemer</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end (A, B) or longer RLP end groups (C, D). Scale bars 500 nm. (E) Coarse-grained simulation of RLPs (blue) assembling together with </a:t>
            </a:r>
            <a:r>
              <a:rPr lang="en-US"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bundlemer</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peptides (yellow) lining up in a 1-dimensional fashion.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itle 1">
            <a:extLst>
              <a:ext uri="{FF2B5EF4-FFF2-40B4-BE49-F238E27FC236}">
                <a16:creationId xmlns:a16="http://schemas.microsoft.com/office/drawing/2014/main" id="{DB0DCD57-F504-F89B-5333-4230AC3202B8}"/>
              </a:ext>
            </a:extLst>
          </p:cNvPr>
          <p:cNvSpPr txBox="1">
            <a:spLocks/>
          </p:cNvSpPr>
          <p:nvPr/>
        </p:nvSpPr>
        <p:spPr>
          <a:xfrm>
            <a:off x="3917145" y="-64679"/>
            <a:ext cx="7285990" cy="669925"/>
          </a:xfrm>
          <a:prstGeom prst="rect">
            <a:avLst/>
          </a:prstGeom>
        </p:spPr>
        <p:txBody>
          <a:bodyPr vert="horz" lIns="91440" tIns="45720" rIns="91440" bIns="45720" rtlCol="0" anchor="ctr">
            <a:noAutofit/>
          </a:bodyPr>
          <a:lstStyle/>
          <a:p>
            <a:pPr marL="0" marR="0">
              <a:spcBef>
                <a:spcPts val="0"/>
              </a:spcBef>
              <a:spcAft>
                <a:spcPts val="0"/>
              </a:spcAft>
            </a:pPr>
            <a:r>
              <a:rPr lang="en-US" sz="2000" b="1" kern="1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Genetic Fusion of </a:t>
            </a:r>
            <a:r>
              <a:rPr lang="en-US" sz="2000" b="1" kern="1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Thermoresponsive</a:t>
            </a:r>
            <a:r>
              <a:rPr lang="en-US" sz="2000" b="1" kern="1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Polypeptides Mediates 1-D Assembly of Coiled Coil </a:t>
            </a:r>
            <a:r>
              <a:rPr lang="en-US" sz="2000" b="1" kern="1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Bundlemers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5">
            <a:extLst>
              <a:ext uri="{FF2B5EF4-FFF2-40B4-BE49-F238E27FC236}">
                <a16:creationId xmlns:a16="http://schemas.microsoft.com/office/drawing/2014/main" id="{E931FB62-0C7F-52AD-27AA-A2E9D6113B77}"/>
              </a:ext>
            </a:extLst>
          </p:cNvPr>
          <p:cNvSpPr txBox="1"/>
          <p:nvPr/>
        </p:nvSpPr>
        <p:spPr>
          <a:xfrm>
            <a:off x="5052202" y="559506"/>
            <a:ext cx="7285990" cy="738664"/>
          </a:xfrm>
          <a:prstGeom prst="rect">
            <a:avLst/>
          </a:prstGeom>
          <a:noFill/>
        </p:spPr>
        <p:txBody>
          <a:bodyPr wrap="square" rtlCol="0">
            <a:sp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Sai Patkar*, Yao Tang*, Darrin </a:t>
            </a:r>
            <a:r>
              <a:rPr lang="en-US" sz="14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Pochan</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Kristi </a:t>
            </a:r>
            <a:r>
              <a:rPr lang="en-US" sz="14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Kiick</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*Materials Science and Engineering, </a:t>
            </a:r>
            <a:r>
              <a:rPr lang="en-US" sz="1400" b="1"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Biomedical Engineering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Tianren</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Zhang*</a:t>
            </a:r>
            <a:r>
              <a:rPr lang="en-US" sz="1400" b="1"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Jeffrey </a:t>
            </a:r>
            <a:r>
              <a:rPr lang="en-US" sz="14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Saven</a:t>
            </a:r>
            <a:r>
              <a:rPr lang="en-US" sz="1400" b="1"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Chemistry, University of Pennsylvania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3028</TotalTime>
  <Words>567</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Gregory, Gwendolyn</cp:lastModifiedBy>
  <cp:revision>278</cp:revision>
  <cp:lastPrinted>2018-03-20T12:31:18Z</cp:lastPrinted>
  <dcterms:created xsi:type="dcterms:W3CDTF">2017-10-05T17:34:54Z</dcterms:created>
  <dcterms:modified xsi:type="dcterms:W3CDTF">2023-05-10T15:41:53Z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