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Calibri" panose="020F0502020204030204" pitchFamily="34"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Source Sans Pro" panose="020B0503030403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NqgdI0ffSgUF4cyoSHmXdZR6G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642"/>
  </p:normalViewPr>
  <p:slideViewPr>
    <p:cSldViewPr snapToGrid="0">
      <p:cViewPr varScale="1">
        <p:scale>
          <a:sx n="93" d="100"/>
          <a:sy n="93" d="100"/>
        </p:scale>
        <p:origin x="132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What Has Been Achieved: </a:t>
            </a:r>
            <a:r>
              <a:rPr lang="en-US" sz="1200" dirty="0">
                <a:solidFill>
                  <a:schemeClr val="dk1"/>
                </a:solidFill>
                <a:latin typeface="Calibri"/>
                <a:ea typeface="Calibri"/>
                <a:cs typeface="Calibri"/>
                <a:sym typeface="Calibri"/>
              </a:rPr>
              <a:t>Imaging and manipulation of magnetic domains in magnetic topological insulators </a:t>
            </a:r>
            <a:r>
              <a:rPr lang="en-US" sz="1200" dirty="0" err="1">
                <a:solidFill>
                  <a:schemeClr val="dk1"/>
                </a:solidFill>
                <a:latin typeface="Calibri"/>
                <a:ea typeface="Calibri"/>
                <a:cs typeface="Calibri"/>
                <a:sym typeface="Calibri"/>
              </a:rPr>
              <a:t>uing</a:t>
            </a:r>
            <a:r>
              <a:rPr lang="en-US" sz="1200" dirty="0">
                <a:solidFill>
                  <a:schemeClr val="dk1"/>
                </a:solidFill>
                <a:latin typeface="Calibri"/>
                <a:ea typeface="Calibri"/>
                <a:cs typeface="Calibri"/>
                <a:sym typeface="Calibri"/>
              </a:rPr>
              <a:t> a magnetic force microscope, and simultaneously measuring the impact of magnetic domain structure on the anomalous Hall effect.</a:t>
            </a:r>
            <a:endParaRPr lang="en-US" dirty="0"/>
          </a:p>
          <a:p>
            <a:pPr marL="0" lvl="0" indent="0" algn="l" rtl="0">
              <a:spcBef>
                <a:spcPts val="0"/>
              </a:spcBef>
              <a:spcAft>
                <a:spcPts val="0"/>
              </a:spcAft>
              <a:buNone/>
            </a:pPr>
            <a:r>
              <a:rPr lang="en-US" sz="1200" b="1" dirty="0">
                <a:solidFill>
                  <a:schemeClr val="dk1"/>
                </a:solidFill>
                <a:latin typeface="Calibri"/>
                <a:ea typeface="Calibri"/>
                <a:cs typeface="Calibri"/>
                <a:sym typeface="Calibri"/>
              </a:rPr>
              <a:t>Importance of the Achievement: </a:t>
            </a:r>
            <a:r>
              <a:rPr lang="en-US" sz="1200" b="0" dirty="0">
                <a:solidFill>
                  <a:schemeClr val="dk1"/>
                </a:solidFill>
                <a:latin typeface="Calibri"/>
                <a:ea typeface="Calibri"/>
                <a:cs typeface="Calibri"/>
                <a:sym typeface="Calibri"/>
              </a:rPr>
              <a:t>This work helps us understand the interplay between magnetic structure and electronic transport in the magnetic topological insulator family.</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How is the achievement related to the IRG, and how does it help it achieve its goals? </a:t>
            </a:r>
            <a:r>
              <a:rPr lang="en-US" sz="1200" b="0" dirty="0">
                <a:solidFill>
                  <a:schemeClr val="dk1"/>
                </a:solidFill>
                <a:latin typeface="Calibri"/>
                <a:ea typeface="Calibri"/>
                <a:cs typeface="Calibri"/>
                <a:sym typeface="Calibri"/>
              </a:rPr>
              <a:t>This work is a collaboration between several PIs, funded primarily by the MRSEC. One of the primary goals of IRG1 is to realize new materials platforms that host magnetically-induced topological phases of matter, and this work directly addresses this goal.</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Where the findings are published: </a:t>
            </a:r>
            <a:r>
              <a:rPr lang="en-US" sz="1200" dirty="0">
                <a:solidFill>
                  <a:srgbClr val="000000"/>
                </a:solidFill>
                <a:latin typeface="Times New Roman"/>
                <a:ea typeface="Times New Roman"/>
                <a:cs typeface="Times New Roman"/>
                <a:sym typeface="Times New Roman"/>
              </a:rPr>
              <a:t>arXiv:2308.16806 (2023), accepted for publication in Nano Letters</a:t>
            </a:r>
            <a:r>
              <a:rPr lang="en-US" sz="1200" b="0" dirty="0">
                <a:solidFill>
                  <a:schemeClr val="dk1"/>
                </a:solidFill>
                <a:latin typeface="Calibri"/>
                <a:ea typeface="Calibri"/>
                <a:cs typeface="Calibri"/>
                <a:sym typeface="Calibri"/>
              </a:rPr>
              <a:t>.</a:t>
            </a:r>
            <a:endParaRPr lang="en-US" dirty="0"/>
          </a:p>
        </p:txBody>
      </p:sp>
      <p:sp>
        <p:nvSpPr>
          <p:cNvPr id="80" name="Google Shape;8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15"/>
        <p:cNvGrpSpPr/>
        <p:nvPr/>
      </p:nvGrpSpPr>
      <p:grpSpPr>
        <a:xfrm>
          <a:off x="0" y="0"/>
          <a:ext cx="0" cy="0"/>
          <a:chOff x="0" y="0"/>
          <a:chExt cx="0" cy="0"/>
        </a:xfrm>
      </p:grpSpPr>
      <p:sp>
        <p:nvSpPr>
          <p:cNvPr id="16" name="Google Shape;16;p3"/>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 name="Google Shape;21;p3"/>
          <p:cNvGrpSpPr/>
          <p:nvPr/>
        </p:nvGrpSpPr>
        <p:grpSpPr>
          <a:xfrm>
            <a:off x="0" y="6243697"/>
            <a:ext cx="12192000" cy="653979"/>
            <a:chOff x="0" y="6243697"/>
            <a:chExt cx="12192000" cy="653979"/>
          </a:xfrm>
        </p:grpSpPr>
        <p:sp>
          <p:nvSpPr>
            <p:cNvPr id="22" name="Google Shape;22;p3"/>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23" name="Google Shape;23;p3"/>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24" name="Google Shape;24;p3"/>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25" name="Google Shape;25;p3"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26" name="Google Shape;26;p3"/>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0" u="none">
              <a:solidFill>
                <a:schemeClr val="dk1"/>
              </a:solidFill>
              <a:latin typeface="Calibri"/>
              <a:ea typeface="Calibri"/>
              <a:cs typeface="Calibri"/>
              <a:sym typeface="Calibri"/>
            </a:endParaRPr>
          </a:p>
        </p:txBody>
      </p:sp>
      <p:sp>
        <p:nvSpPr>
          <p:cNvPr id="27" name="Google Shape;27;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3"/>
          <p:cNvGrpSpPr/>
          <p:nvPr/>
        </p:nvGrpSpPr>
        <p:grpSpPr>
          <a:xfrm>
            <a:off x="4707584" y="807282"/>
            <a:ext cx="7484416" cy="444970"/>
            <a:chOff x="4707584" y="910048"/>
            <a:chExt cx="7484416" cy="444970"/>
          </a:xfrm>
        </p:grpSpPr>
        <p:sp>
          <p:nvSpPr>
            <p:cNvPr id="30" name="Google Shape;30;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rgbClr val="888888"/>
                </a:solidFill>
                <a:latin typeface="Calibri"/>
                <a:ea typeface="Calibri"/>
                <a:cs typeface="Calibri"/>
                <a:sym typeface="Calibri"/>
              </a:defRPr>
            </a:lvl1pPr>
            <a:lvl2pPr marL="0" lvl="1" indent="0" algn="r">
              <a:spcBef>
                <a:spcPts val="0"/>
              </a:spcBef>
              <a:buNone/>
              <a:defRPr sz="2000">
                <a:solidFill>
                  <a:srgbClr val="888888"/>
                </a:solidFill>
                <a:latin typeface="Calibri"/>
                <a:ea typeface="Calibri"/>
                <a:cs typeface="Calibri"/>
                <a:sym typeface="Calibri"/>
              </a:defRPr>
            </a:lvl2pPr>
            <a:lvl3pPr marL="0" lvl="2" indent="0" algn="r">
              <a:spcBef>
                <a:spcPts val="0"/>
              </a:spcBef>
              <a:buNone/>
              <a:defRPr sz="2000">
                <a:solidFill>
                  <a:srgbClr val="888888"/>
                </a:solidFill>
                <a:latin typeface="Calibri"/>
                <a:ea typeface="Calibri"/>
                <a:cs typeface="Calibri"/>
                <a:sym typeface="Calibri"/>
              </a:defRPr>
            </a:lvl3pPr>
            <a:lvl4pPr marL="0" lvl="3" indent="0" algn="r">
              <a:spcBef>
                <a:spcPts val="0"/>
              </a:spcBef>
              <a:buNone/>
              <a:defRPr sz="2000">
                <a:solidFill>
                  <a:srgbClr val="888888"/>
                </a:solidFill>
                <a:latin typeface="Calibri"/>
                <a:ea typeface="Calibri"/>
                <a:cs typeface="Calibri"/>
                <a:sym typeface="Calibri"/>
              </a:defRPr>
            </a:lvl4pPr>
            <a:lvl5pPr marL="0" lvl="4" indent="0" algn="r">
              <a:spcBef>
                <a:spcPts val="0"/>
              </a:spcBef>
              <a:buNone/>
              <a:defRPr sz="2000">
                <a:solidFill>
                  <a:srgbClr val="888888"/>
                </a:solidFill>
                <a:latin typeface="Calibri"/>
                <a:ea typeface="Calibri"/>
                <a:cs typeface="Calibri"/>
                <a:sym typeface="Calibri"/>
              </a:defRPr>
            </a:lvl5pPr>
            <a:lvl6pPr marL="0" lvl="5" indent="0" algn="r">
              <a:spcBef>
                <a:spcPts val="0"/>
              </a:spcBef>
              <a:buNone/>
              <a:defRPr sz="2000">
                <a:solidFill>
                  <a:srgbClr val="888888"/>
                </a:solidFill>
                <a:latin typeface="Calibri"/>
                <a:ea typeface="Calibri"/>
                <a:cs typeface="Calibri"/>
                <a:sym typeface="Calibri"/>
              </a:defRPr>
            </a:lvl6pPr>
            <a:lvl7pPr marL="0" lvl="6" indent="0" algn="r">
              <a:spcBef>
                <a:spcPts val="0"/>
              </a:spcBef>
              <a:buNone/>
              <a:defRPr sz="2000">
                <a:solidFill>
                  <a:srgbClr val="888888"/>
                </a:solidFill>
                <a:latin typeface="Calibri"/>
                <a:ea typeface="Calibri"/>
                <a:cs typeface="Calibri"/>
                <a:sym typeface="Calibri"/>
              </a:defRPr>
            </a:lvl7pPr>
            <a:lvl8pPr marL="0" lvl="7" indent="0" algn="r">
              <a:spcBef>
                <a:spcPts val="0"/>
              </a:spcBef>
              <a:buNone/>
              <a:defRPr sz="2000">
                <a:solidFill>
                  <a:srgbClr val="888888"/>
                </a:solidFill>
                <a:latin typeface="Calibri"/>
                <a:ea typeface="Calibri"/>
                <a:cs typeface="Calibri"/>
                <a:sym typeface="Calibri"/>
              </a:defRPr>
            </a:lvl8pPr>
            <a:lvl9pPr marL="0" lvl="8" indent="0" algn="r">
              <a:spcBef>
                <a:spcPts val="0"/>
              </a:spcBef>
              <a:buNone/>
              <a:defRPr sz="2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5"/>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42" name="Google Shape;42;p5"/>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5"/>
          <p:cNvGrpSpPr/>
          <p:nvPr/>
        </p:nvGrpSpPr>
        <p:grpSpPr>
          <a:xfrm>
            <a:off x="0" y="6243697"/>
            <a:ext cx="12192000" cy="653979"/>
            <a:chOff x="0" y="6243697"/>
            <a:chExt cx="12192000" cy="653979"/>
          </a:xfrm>
        </p:grpSpPr>
        <p:sp>
          <p:nvSpPr>
            <p:cNvPr id="47" name="Google Shape;47;p5"/>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8" name="Google Shape;48;p5"/>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49" name="Google Shape;49;p5"/>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50" name="Google Shape;50;p5"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51" name="Google Shape;51;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chemeClr val="dk1"/>
              </a:solidFill>
              <a:latin typeface="Calibri"/>
              <a:ea typeface="Calibri"/>
              <a:cs typeface="Calibri"/>
              <a:sym typeface="Calibri"/>
            </a:endParaRPr>
          </a:p>
        </p:txBody>
      </p:sp>
      <p:sp>
        <p:nvSpPr>
          <p:cNvPr id="52" name="Google Shape;52;p5"/>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5"/>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 name="Google Shape;54;p5"/>
          <p:cNvGrpSpPr/>
          <p:nvPr/>
        </p:nvGrpSpPr>
        <p:grpSpPr>
          <a:xfrm>
            <a:off x="4707584" y="807282"/>
            <a:ext cx="7484416" cy="444970"/>
            <a:chOff x="4707584" y="910048"/>
            <a:chExt cx="7484416" cy="444970"/>
          </a:xfrm>
        </p:grpSpPr>
        <p:sp>
          <p:nvSpPr>
            <p:cNvPr id="55" name="Google Shape;55;p5"/>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5"/>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 name="Google Shape;57;p5"/>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 name="Google Shape;64;p6"/>
          <p:cNvGrpSpPr/>
          <p:nvPr/>
        </p:nvGrpSpPr>
        <p:grpSpPr>
          <a:xfrm>
            <a:off x="0" y="6163799"/>
            <a:ext cx="12192000" cy="733878"/>
            <a:chOff x="0" y="6163799"/>
            <a:chExt cx="12192000" cy="733878"/>
          </a:xfrm>
        </p:grpSpPr>
        <p:sp>
          <p:nvSpPr>
            <p:cNvPr id="65" name="Google Shape;65;p6"/>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6" name="Google Shape;66;p6"/>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67" name="Google Shape;67;p6"/>
            <p:cNvSpPr/>
            <p:nvPr/>
          </p:nvSpPr>
          <p:spPr>
            <a:xfrm>
              <a:off x="3921219" y="6374350"/>
              <a:ext cx="469335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1"/>
                  </a:solidFill>
                  <a:latin typeface="Times New Roman"/>
                  <a:ea typeface="Times New Roman"/>
                  <a:cs typeface="Times New Roman"/>
                  <a:sym typeface="Times New Roman"/>
                </a:rPr>
                <a:t>Where Materials Begin &amp; Society Benefits</a:t>
              </a:r>
              <a:endParaRPr/>
            </a:p>
          </p:txBody>
        </p:sp>
        <p:pic>
          <p:nvPicPr>
            <p:cNvPr id="68" name="Google Shape;68;p6" descr="G:\Apodaca Work Current\NSF logo\NEW NSF Logo Design\Final\BitmapLogo_NOLayers_F.png"/>
            <p:cNvPicPr preferRelativeResize="0"/>
            <p:nvPr/>
          </p:nvPicPr>
          <p:blipFill rotWithShape="1">
            <a:blip r:embed="rId3">
              <a:alphaModFix/>
            </a:blip>
            <a:srcRect/>
            <a:stretch/>
          </p:blipFill>
          <p:spPr>
            <a:xfrm>
              <a:off x="350381" y="6201502"/>
              <a:ext cx="647112" cy="650727"/>
            </a:xfrm>
            <a:prstGeom prst="rect">
              <a:avLst/>
            </a:prstGeom>
            <a:noFill/>
            <a:ln>
              <a:noFill/>
            </a:ln>
          </p:spPr>
        </p:pic>
      </p:grpSp>
      <p:sp>
        <p:nvSpPr>
          <p:cNvPr id="69" name="Google Shape;69;p6"/>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6"/>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a:solidFill>
                <a:schemeClr val="dk1"/>
              </a:solidFill>
              <a:latin typeface="Calibri"/>
              <a:ea typeface="Calibri"/>
              <a:cs typeface="Calibri"/>
              <a:sym typeface="Calibri"/>
            </a:endParaRPr>
          </a:p>
        </p:txBody>
      </p:sp>
      <p:sp>
        <p:nvSpPr>
          <p:cNvPr id="71" name="Google Shape;71;p6"/>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7"/>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p:nvPr/>
        </p:nvSpPr>
        <p:spPr>
          <a:xfrm>
            <a:off x="3818375" y="151087"/>
            <a:ext cx="7759108" cy="56671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sz="1800" b="1">
                <a:solidFill>
                  <a:schemeClr val="dk1"/>
                </a:solidFill>
              </a:rPr>
              <a:t>Programming magnetic domains in ferrimagnetic MnSb</a:t>
            </a:r>
            <a:r>
              <a:rPr lang="en-US" sz="1800" b="1" baseline="-25000">
                <a:solidFill>
                  <a:schemeClr val="dk1"/>
                </a:solidFill>
              </a:rPr>
              <a:t>2</a:t>
            </a:r>
            <a:r>
              <a:rPr lang="en-US" sz="1800" b="1">
                <a:solidFill>
                  <a:schemeClr val="dk1"/>
                </a:solidFill>
              </a:rPr>
              <a:t>Te</a:t>
            </a:r>
            <a:r>
              <a:rPr lang="en-US" sz="1800" b="1" baseline="-25000">
                <a:solidFill>
                  <a:schemeClr val="dk1"/>
                </a:solidFill>
              </a:rPr>
              <a:t>4</a:t>
            </a:r>
            <a:endParaRPr sz="2000" b="1">
              <a:solidFill>
                <a:srgbClr val="C00000"/>
              </a:solidFill>
            </a:endParaRPr>
          </a:p>
        </p:txBody>
      </p:sp>
      <p:sp>
        <p:nvSpPr>
          <p:cNvPr id="83" name="Google Shape;83;p1"/>
          <p:cNvSpPr txBox="1"/>
          <p:nvPr/>
        </p:nvSpPr>
        <p:spPr>
          <a:xfrm>
            <a:off x="147774" y="225200"/>
            <a:ext cx="30777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b="1" dirty="0">
                <a:solidFill>
                  <a:schemeClr val="dk1"/>
                </a:solidFill>
              </a:rPr>
              <a:t>(</a:t>
            </a:r>
            <a:r>
              <a:rPr lang="en-US" sz="1300" b="1" i="1" dirty="0">
                <a:solidFill>
                  <a:schemeClr val="dk1"/>
                </a:solidFill>
              </a:rPr>
              <a:t>Columbia University, 2024</a:t>
            </a:r>
            <a:r>
              <a:rPr lang="en-US" sz="1300" b="1" dirty="0">
                <a:solidFill>
                  <a:schemeClr val="dk1"/>
                </a:solidFill>
              </a:rPr>
              <a:t>)</a:t>
            </a:r>
            <a:r>
              <a:rPr lang="en-US" sz="1300" b="1" dirty="0">
                <a:solidFill>
                  <a:schemeClr val="dk1"/>
                </a:solidFill>
                <a:latin typeface="Arial"/>
                <a:ea typeface="Arial"/>
                <a:cs typeface="Arial"/>
                <a:sym typeface="Arial"/>
              </a:rPr>
              <a:t> </a:t>
            </a:r>
            <a:endParaRPr sz="1300" b="1" dirty="0">
              <a:solidFill>
                <a:schemeClr val="dk1"/>
              </a:solidFill>
              <a:latin typeface="Arial"/>
              <a:ea typeface="Arial"/>
              <a:cs typeface="Arial"/>
              <a:sym typeface="Arial"/>
            </a:endParaRPr>
          </a:p>
          <a:p>
            <a:pPr marL="0" marR="0" lvl="0" indent="0" algn="l" rtl="0">
              <a:spcBef>
                <a:spcPts val="0"/>
              </a:spcBef>
              <a:spcAft>
                <a:spcPts val="0"/>
              </a:spcAft>
              <a:buNone/>
            </a:pPr>
            <a:r>
              <a:rPr lang="en-US" sz="1300" b="1" dirty="0">
                <a:solidFill>
                  <a:schemeClr val="dk1"/>
                </a:solidFill>
                <a:latin typeface="Arial"/>
                <a:ea typeface="Arial"/>
                <a:cs typeface="Arial"/>
                <a:sym typeface="Arial"/>
              </a:rPr>
              <a:t>MRSEC: DMR-</a:t>
            </a:r>
            <a:r>
              <a:rPr lang="en-US" sz="1300" b="1" dirty="0">
                <a:solidFill>
                  <a:schemeClr val="dk1"/>
                </a:solidFill>
              </a:rPr>
              <a:t>2011738</a:t>
            </a:r>
            <a:endParaRPr sz="1300" dirty="0"/>
          </a:p>
        </p:txBody>
      </p:sp>
      <p:sp>
        <p:nvSpPr>
          <p:cNvPr id="84" name="Google Shape;84;p1"/>
          <p:cNvSpPr txBox="1"/>
          <p:nvPr/>
        </p:nvSpPr>
        <p:spPr>
          <a:xfrm>
            <a:off x="4884700" y="914300"/>
            <a:ext cx="7456500" cy="2694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1150" b="1" dirty="0">
                <a:solidFill>
                  <a:schemeClr val="dk1"/>
                </a:solidFill>
                <a:highlight>
                  <a:srgbClr val="F7DF96"/>
                </a:highlight>
              </a:rPr>
              <a:t>Abhay </a:t>
            </a:r>
            <a:r>
              <a:rPr lang="en-US" sz="1150" b="1" dirty="0" err="1">
                <a:solidFill>
                  <a:schemeClr val="dk1"/>
                </a:solidFill>
                <a:highlight>
                  <a:srgbClr val="F7DF96"/>
                </a:highlight>
              </a:rPr>
              <a:t>Pasupathy</a:t>
            </a:r>
            <a:r>
              <a:rPr lang="en-US" sz="1150" b="1" dirty="0">
                <a:solidFill>
                  <a:schemeClr val="dk1"/>
                </a:solidFill>
                <a:highlight>
                  <a:srgbClr val="F7DF96"/>
                </a:highlight>
              </a:rPr>
              <a:t>, Columbia University Center for Precision-Assembled Quantum Materials (PAQM)</a:t>
            </a:r>
            <a:endParaRPr sz="1150" dirty="0">
              <a:solidFill>
                <a:schemeClr val="dk1"/>
              </a:solidFill>
              <a:highlight>
                <a:srgbClr val="F7DF96"/>
              </a:highlight>
            </a:endParaRPr>
          </a:p>
        </p:txBody>
      </p:sp>
      <p:sp>
        <p:nvSpPr>
          <p:cNvPr id="85" name="Google Shape;85;p1"/>
          <p:cNvSpPr txBox="1"/>
          <p:nvPr/>
        </p:nvSpPr>
        <p:spPr>
          <a:xfrm>
            <a:off x="147775" y="1340225"/>
            <a:ext cx="5954700" cy="46935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1300" dirty="0">
                <a:solidFill>
                  <a:schemeClr val="dk1"/>
                </a:solidFill>
                <a:latin typeface="Arial" panose="020B0604020202020204" pitchFamily="34" charset="0"/>
                <a:ea typeface="Source Sans Pro"/>
                <a:cs typeface="Arial" panose="020B0604020202020204" pitchFamily="34" charset="0"/>
                <a:sym typeface="Source Sans Pro"/>
              </a:rPr>
              <a:t>The highly intertwined magnetic and electronic properties of magnetic topological materials (MTMs) make MTMs valuable for electrical control of magnetism and vice versa, e.g. in spintronic devices, as well as for quantum electronics, as an ingredient in proposed topological quantum computation devices. Mn(Bi, Sb)</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2</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Te</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4</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 a family of MTMs with highly tunable properties, is an ideal playground for studying the interplay of band topology with magnetism. While previous work has focused on uniform ordered phases, here we ask: How can we control the electronic properties of Mn(Bi, Sb)</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2</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Te</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4</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 using the mesoscale structure of magnetism?</a:t>
            </a:r>
            <a:endParaRPr sz="1300"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300" dirty="0">
              <a:solidFill>
                <a:schemeClr val="dk1"/>
              </a:solidFill>
              <a:latin typeface="Arial" panose="020B0604020202020204" pitchFamily="34" charset="0"/>
              <a:ea typeface="Source Sans Pro"/>
              <a:cs typeface="Arial" panose="020B0604020202020204" pitchFamily="34" charset="0"/>
              <a:sym typeface="Source Sans Pro"/>
            </a:endParaRPr>
          </a:p>
          <a:p>
            <a:pPr marL="0" lvl="0" indent="0" algn="just" rtl="0">
              <a:spcBef>
                <a:spcPts val="0"/>
              </a:spcBef>
              <a:spcAft>
                <a:spcPts val="0"/>
              </a:spcAft>
              <a:buClr>
                <a:schemeClr val="dk1"/>
              </a:buClr>
              <a:buFont typeface="Arial"/>
              <a:buNone/>
            </a:pPr>
            <a:r>
              <a:rPr lang="en-US" sz="1300" dirty="0">
                <a:solidFill>
                  <a:schemeClr val="dk1"/>
                </a:solidFill>
                <a:latin typeface="Arial" panose="020B0604020202020204" pitchFamily="34" charset="0"/>
                <a:ea typeface="Source Sans Pro"/>
                <a:cs typeface="Arial" panose="020B0604020202020204" pitchFamily="34" charset="0"/>
                <a:sym typeface="Source Sans Pro"/>
              </a:rPr>
              <a:t>By combining domain manipulation and imaging in a cryogenic magnetic force microscope (MFM) with in-situ electrical transport measurements, we measure the impact of the local magnetic order on electrical transport in a device of ferrimagnetic MnSb</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2</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Te</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4</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 (FM-MST). We directly measure the impact of local magnetization on the electrical response, and the linear scaling of the anomalous Hall response with magnetic domain volume.</a:t>
            </a:r>
            <a:endParaRPr sz="1300"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endParaRPr sz="1300" dirty="0">
              <a:solidFill>
                <a:schemeClr val="dk1"/>
              </a:solidFill>
              <a:latin typeface="Arial" panose="020B0604020202020204" pitchFamily="34" charset="0"/>
              <a:ea typeface="Source Sans Pro"/>
              <a:cs typeface="Arial" panose="020B0604020202020204" pitchFamily="34" charset="0"/>
              <a:sym typeface="Source Sans Pro"/>
            </a:endParaRPr>
          </a:p>
          <a:p>
            <a:pPr marL="0" lvl="0" indent="0" algn="just" rtl="0">
              <a:spcBef>
                <a:spcPts val="0"/>
              </a:spcBef>
              <a:spcAft>
                <a:spcPts val="0"/>
              </a:spcAft>
              <a:buNone/>
            </a:pPr>
            <a:r>
              <a:rPr lang="en-US" sz="1300" dirty="0">
                <a:solidFill>
                  <a:schemeClr val="dk1"/>
                </a:solidFill>
                <a:latin typeface="Arial" panose="020B0604020202020204" pitchFamily="34" charset="0"/>
                <a:ea typeface="Source Sans Pro"/>
                <a:cs typeface="Arial" panose="020B0604020202020204" pitchFamily="34" charset="0"/>
                <a:sym typeface="Source Sans Pro"/>
              </a:rPr>
              <a:t>This work demonstrates that M(</a:t>
            </a:r>
            <a:r>
              <a:rPr lang="en-US" sz="1300" dirty="0" err="1">
                <a:solidFill>
                  <a:schemeClr val="dk1"/>
                </a:solidFill>
                <a:latin typeface="Arial" panose="020B0604020202020204" pitchFamily="34" charset="0"/>
                <a:ea typeface="Source Sans Pro"/>
                <a:cs typeface="Arial" panose="020B0604020202020204" pitchFamily="34" charset="0"/>
                <a:sym typeface="Source Sans Pro"/>
              </a:rPr>
              <a:t>Bi,Sb</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2</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Te</a:t>
            </a:r>
            <a:r>
              <a:rPr lang="en-US" sz="1300" baseline="-25000" dirty="0">
                <a:solidFill>
                  <a:schemeClr val="dk1"/>
                </a:solidFill>
                <a:latin typeface="Arial" panose="020B0604020202020204" pitchFamily="34" charset="0"/>
                <a:ea typeface="Source Sans Pro"/>
                <a:cs typeface="Arial" panose="020B0604020202020204" pitchFamily="34" charset="0"/>
                <a:sym typeface="Source Sans Pro"/>
              </a:rPr>
              <a:t>4</a:t>
            </a:r>
            <a:r>
              <a:rPr lang="en-US" sz="1300" dirty="0">
                <a:solidFill>
                  <a:schemeClr val="dk1"/>
                </a:solidFill>
                <a:latin typeface="Arial" panose="020B0604020202020204" pitchFamily="34" charset="0"/>
                <a:ea typeface="Source Sans Pro"/>
                <a:cs typeface="Arial" panose="020B0604020202020204" pitchFamily="34" charset="0"/>
                <a:sym typeface="Source Sans Pro"/>
              </a:rPr>
              <a:t> can be used to introduce programmable magnetic landscapes into 2D materials heterostructures. Furthermore, our technique to control domain geometry through explicit manipulation accesses both “boundary” and “bulk” responses to magnetic domains, a tool for studying the interplay between magnetism and electrical response in MTMs more broadly.</a:t>
            </a:r>
            <a:endParaRPr sz="1300" dirty="0">
              <a:solidFill>
                <a:schemeClr val="dk1"/>
              </a:solidFill>
              <a:latin typeface="Arial" panose="020B0604020202020204" pitchFamily="34" charset="0"/>
              <a:cs typeface="Arial" panose="020B0604020202020204" pitchFamily="34" charset="0"/>
              <a:sym typeface="Arial"/>
            </a:endParaRPr>
          </a:p>
        </p:txBody>
      </p:sp>
      <p:pic>
        <p:nvPicPr>
          <p:cNvPr id="86" name="Google Shape;86;p1"/>
          <p:cNvPicPr preferRelativeResize="0"/>
          <p:nvPr/>
        </p:nvPicPr>
        <p:blipFill rotWithShape="1">
          <a:blip r:embed="rId3">
            <a:alphaModFix/>
          </a:blip>
          <a:srcRect/>
          <a:stretch/>
        </p:blipFill>
        <p:spPr>
          <a:xfrm rot="5400000">
            <a:off x="10076981" y="5449001"/>
            <a:ext cx="811215" cy="2088783"/>
          </a:xfrm>
          <a:prstGeom prst="rect">
            <a:avLst/>
          </a:prstGeom>
          <a:noFill/>
          <a:ln>
            <a:noFill/>
          </a:ln>
        </p:spPr>
      </p:pic>
      <p:sp>
        <p:nvSpPr>
          <p:cNvPr id="87" name="Google Shape;87;p1" descr="  "/>
          <p:cNvSpPr txBox="1"/>
          <p:nvPr/>
        </p:nvSpPr>
        <p:spPr>
          <a:xfrm>
            <a:off x="0" y="6537960"/>
            <a:ext cx="242374" cy="2231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88" name="Google Shape;88;p1"/>
          <p:cNvSpPr txBox="1"/>
          <p:nvPr/>
        </p:nvSpPr>
        <p:spPr>
          <a:xfrm>
            <a:off x="5994400" y="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p:nvPr/>
        </p:nvSpPr>
        <p:spPr>
          <a:xfrm>
            <a:off x="6760394" y="2966749"/>
            <a:ext cx="4684500" cy="861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00">
                <a:solidFill>
                  <a:srgbClr val="000000"/>
                </a:solidFill>
                <a:latin typeface="Source Sans Pro"/>
                <a:ea typeface="Source Sans Pro"/>
                <a:cs typeface="Source Sans Pro"/>
                <a:sym typeface="Source Sans Pro"/>
              </a:rPr>
              <a:t>(a) MFM image of the FM-MST device ”initialized” to have magnetization directed opposite to the magnetization of the MFM tip. (b) V</a:t>
            </a:r>
            <a:r>
              <a:rPr lang="en-US" sz="1000" baseline="-25000">
                <a:solidFill>
                  <a:srgbClr val="000000"/>
                </a:solidFill>
                <a:latin typeface="Source Sans Pro"/>
                <a:ea typeface="Source Sans Pro"/>
                <a:cs typeface="Source Sans Pro"/>
                <a:sym typeface="Source Sans Pro"/>
              </a:rPr>
              <a:t>13</a:t>
            </a:r>
            <a:r>
              <a:rPr lang="en-US" sz="1000">
                <a:solidFill>
                  <a:srgbClr val="000000"/>
                </a:solidFill>
                <a:latin typeface="Source Sans Pro"/>
                <a:ea typeface="Source Sans Pro"/>
                <a:cs typeface="Source Sans Pro"/>
                <a:sym typeface="Source Sans Pro"/>
              </a:rPr>
              <a:t> measured as shown while writing a linear domain in the FM-MST. The linear decrease represents the linear scaling of the AHE with domain volume. (c) MFM image showing the line-shaped domain written with the MFM tip.</a:t>
            </a:r>
            <a:endParaRPr/>
          </a:p>
        </p:txBody>
      </p:sp>
      <p:sp>
        <p:nvSpPr>
          <p:cNvPr id="90" name="Google Shape;90;p1"/>
          <p:cNvSpPr/>
          <p:nvPr/>
        </p:nvSpPr>
        <p:spPr>
          <a:xfrm>
            <a:off x="6760394" y="5090693"/>
            <a:ext cx="4682700" cy="861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00">
                <a:solidFill>
                  <a:srgbClr val="000000"/>
                </a:solidFill>
                <a:latin typeface="Source Sans Pro"/>
                <a:ea typeface="Source Sans Pro"/>
                <a:cs typeface="Source Sans Pro"/>
                <a:sym typeface="Source Sans Pro"/>
              </a:rPr>
              <a:t>(d) V</a:t>
            </a:r>
            <a:r>
              <a:rPr lang="en-US" sz="1000" baseline="-25000">
                <a:solidFill>
                  <a:srgbClr val="000000"/>
                </a:solidFill>
                <a:latin typeface="Source Sans Pro"/>
                <a:ea typeface="Source Sans Pro"/>
                <a:cs typeface="Source Sans Pro"/>
                <a:sym typeface="Source Sans Pro"/>
              </a:rPr>
              <a:t>13</a:t>
            </a:r>
            <a:r>
              <a:rPr lang="en-US" sz="1000">
                <a:solidFill>
                  <a:srgbClr val="000000"/>
                </a:solidFill>
                <a:latin typeface="Source Sans Pro"/>
                <a:ea typeface="Source Sans Pro"/>
                <a:cs typeface="Source Sans Pro"/>
                <a:sym typeface="Source Sans Pro"/>
              </a:rPr>
              <a:t> measured while writing a square-shaped area in the middle of the device. (e) Data from d averaged along the fast scan direction to show the decrease in V</a:t>
            </a:r>
            <a:r>
              <a:rPr lang="en-US" sz="1000" baseline="-25000">
                <a:solidFill>
                  <a:srgbClr val="000000"/>
                </a:solidFill>
                <a:latin typeface="Source Sans Pro"/>
                <a:ea typeface="Source Sans Pro"/>
                <a:cs typeface="Source Sans Pro"/>
                <a:sym typeface="Source Sans Pro"/>
              </a:rPr>
              <a:t>13</a:t>
            </a:r>
            <a:r>
              <a:rPr lang="en-US" sz="1000">
                <a:solidFill>
                  <a:srgbClr val="000000"/>
                </a:solidFill>
                <a:latin typeface="Source Sans Pro"/>
                <a:ea typeface="Source Sans Pro"/>
                <a:cs typeface="Source Sans Pro"/>
                <a:sym typeface="Source Sans Pro"/>
              </a:rPr>
              <a:t> observed during the write. The trend can be understood as a linear decrease combined with deviations associated with the formation of an interior domain. (f) MFM image after writing the square area.</a:t>
            </a:r>
            <a:endParaRPr/>
          </a:p>
        </p:txBody>
      </p:sp>
      <p:sp>
        <p:nvSpPr>
          <p:cNvPr id="91" name="Google Shape;91;p1"/>
          <p:cNvSpPr/>
          <p:nvPr/>
        </p:nvSpPr>
        <p:spPr>
          <a:xfrm>
            <a:off x="8958783" y="5750219"/>
            <a:ext cx="31614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rgbClr val="000000"/>
                </a:solidFill>
                <a:latin typeface="Times New Roman"/>
                <a:ea typeface="Times New Roman"/>
                <a:cs typeface="Times New Roman"/>
                <a:sym typeface="Times New Roman"/>
              </a:rPr>
              <a:t>T. A. Webb, et al, arXiv:2308.16806 (2023). </a:t>
            </a:r>
            <a:endParaRPr sz="1100">
              <a:solidFill>
                <a:srgbClr val="000000"/>
              </a:solidFill>
              <a:latin typeface="Times New Roman"/>
              <a:ea typeface="Times New Roman"/>
              <a:cs typeface="Times New Roman"/>
              <a:sym typeface="Times New Roman"/>
            </a:endParaRPr>
          </a:p>
          <a:p>
            <a:pPr marL="0" marR="0" lvl="0" indent="0" algn="r" rtl="0">
              <a:spcBef>
                <a:spcPts val="0"/>
              </a:spcBef>
              <a:spcAft>
                <a:spcPts val="0"/>
              </a:spcAft>
              <a:buNone/>
            </a:pPr>
            <a:r>
              <a:rPr lang="en-US" sz="1100">
                <a:solidFill>
                  <a:srgbClr val="000000"/>
                </a:solidFill>
                <a:latin typeface="Times New Roman"/>
                <a:ea typeface="Times New Roman"/>
                <a:cs typeface="Times New Roman"/>
                <a:sym typeface="Times New Roman"/>
              </a:rPr>
              <a:t>Nano Letters (accepted, 2024).</a:t>
            </a:r>
            <a:endParaRPr sz="1100"/>
          </a:p>
        </p:txBody>
      </p:sp>
      <p:pic>
        <p:nvPicPr>
          <p:cNvPr id="92" name="Google Shape;92;p1" descr="A collage of images of different types of objects&#10;&#10;Description automatically generated"/>
          <p:cNvPicPr preferRelativeResize="0"/>
          <p:nvPr/>
        </p:nvPicPr>
        <p:blipFill rotWithShape="1">
          <a:blip r:embed="rId4">
            <a:alphaModFix/>
          </a:blip>
          <a:srcRect l="74448" t="16425" b="59752"/>
          <a:stretch/>
        </p:blipFill>
        <p:spPr>
          <a:xfrm>
            <a:off x="7955079" y="1763324"/>
            <a:ext cx="2319796" cy="1081404"/>
          </a:xfrm>
          <a:prstGeom prst="rect">
            <a:avLst/>
          </a:prstGeom>
          <a:noFill/>
          <a:ln>
            <a:noFill/>
          </a:ln>
        </p:spPr>
      </p:pic>
      <p:pic>
        <p:nvPicPr>
          <p:cNvPr id="93" name="Google Shape;93;p1" descr="A close-up of several images&#10;&#10;Description automatically generated"/>
          <p:cNvPicPr preferRelativeResize="0"/>
          <p:nvPr/>
        </p:nvPicPr>
        <p:blipFill rotWithShape="1">
          <a:blip r:embed="rId5">
            <a:alphaModFix/>
          </a:blip>
          <a:srcRect l="21489" t="61248" r="59325" b="417"/>
          <a:stretch/>
        </p:blipFill>
        <p:spPr>
          <a:xfrm>
            <a:off x="10362378" y="1762560"/>
            <a:ext cx="1082462" cy="1081404"/>
          </a:xfrm>
          <a:prstGeom prst="rect">
            <a:avLst/>
          </a:prstGeom>
          <a:noFill/>
          <a:ln>
            <a:noFill/>
          </a:ln>
        </p:spPr>
      </p:pic>
      <p:pic>
        <p:nvPicPr>
          <p:cNvPr id="94" name="Google Shape;94;p1" descr="A close-up of several images&#10;&#10;Description automatically generated"/>
          <p:cNvPicPr preferRelativeResize="0"/>
          <p:nvPr/>
        </p:nvPicPr>
        <p:blipFill rotWithShape="1">
          <a:blip r:embed="rId6">
            <a:alphaModFix/>
          </a:blip>
          <a:srcRect l="21373" t="366" r="59217" b="61017"/>
          <a:stretch/>
        </p:blipFill>
        <p:spPr>
          <a:xfrm>
            <a:off x="6773734" y="1752272"/>
            <a:ext cx="1093839" cy="1088136"/>
          </a:xfrm>
          <a:prstGeom prst="rect">
            <a:avLst/>
          </a:prstGeom>
          <a:noFill/>
          <a:ln>
            <a:noFill/>
          </a:ln>
        </p:spPr>
      </p:pic>
      <p:sp>
        <p:nvSpPr>
          <p:cNvPr id="95" name="Google Shape;95;p1"/>
          <p:cNvSpPr/>
          <p:nvPr/>
        </p:nvSpPr>
        <p:spPr>
          <a:xfrm rot="1053953">
            <a:off x="8560355" y="2165723"/>
            <a:ext cx="1626230" cy="95639"/>
          </a:xfrm>
          <a:prstGeom prst="rect">
            <a:avLst/>
          </a:prstGeom>
          <a:solidFill>
            <a:srgbClr val="FFB400">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Source Sans Pro"/>
              <a:ea typeface="Source Sans Pro"/>
              <a:cs typeface="Source Sans Pro"/>
              <a:sym typeface="Source Sans Pro"/>
            </a:endParaRPr>
          </a:p>
        </p:txBody>
      </p:sp>
      <p:pic>
        <p:nvPicPr>
          <p:cNvPr id="96" name="Google Shape;96;p1"/>
          <p:cNvPicPr preferRelativeResize="0"/>
          <p:nvPr/>
        </p:nvPicPr>
        <p:blipFill rotWithShape="1">
          <a:blip r:embed="rId7">
            <a:alphaModFix/>
          </a:blip>
          <a:srcRect/>
          <a:stretch/>
        </p:blipFill>
        <p:spPr>
          <a:xfrm>
            <a:off x="10362378" y="1332318"/>
            <a:ext cx="354222" cy="387172"/>
          </a:xfrm>
          <a:prstGeom prst="rect">
            <a:avLst/>
          </a:prstGeom>
          <a:noFill/>
          <a:ln>
            <a:noFill/>
          </a:ln>
        </p:spPr>
      </p:pic>
      <p:pic>
        <p:nvPicPr>
          <p:cNvPr id="97" name="Google Shape;97;p1"/>
          <p:cNvPicPr preferRelativeResize="0"/>
          <p:nvPr/>
        </p:nvPicPr>
        <p:blipFill rotWithShape="1">
          <a:blip r:embed="rId8">
            <a:alphaModFix/>
          </a:blip>
          <a:srcRect/>
          <a:stretch/>
        </p:blipFill>
        <p:spPr>
          <a:xfrm>
            <a:off x="8421728" y="1328876"/>
            <a:ext cx="354221" cy="384675"/>
          </a:xfrm>
          <a:prstGeom prst="rect">
            <a:avLst/>
          </a:prstGeom>
          <a:noFill/>
          <a:ln>
            <a:noFill/>
          </a:ln>
        </p:spPr>
      </p:pic>
      <p:pic>
        <p:nvPicPr>
          <p:cNvPr id="98" name="Google Shape;98;p1"/>
          <p:cNvPicPr preferRelativeResize="0"/>
          <p:nvPr/>
        </p:nvPicPr>
        <p:blipFill rotWithShape="1">
          <a:blip r:embed="rId9">
            <a:alphaModFix/>
          </a:blip>
          <a:srcRect/>
          <a:stretch/>
        </p:blipFill>
        <p:spPr>
          <a:xfrm>
            <a:off x="6776632" y="1326380"/>
            <a:ext cx="354222" cy="387172"/>
          </a:xfrm>
          <a:prstGeom prst="rect">
            <a:avLst/>
          </a:prstGeom>
          <a:noFill/>
          <a:ln>
            <a:noFill/>
          </a:ln>
        </p:spPr>
      </p:pic>
      <p:sp>
        <p:nvSpPr>
          <p:cNvPr id="99" name="Google Shape;99;p1"/>
          <p:cNvSpPr txBox="1"/>
          <p:nvPr/>
        </p:nvSpPr>
        <p:spPr>
          <a:xfrm>
            <a:off x="6877639" y="1806095"/>
            <a:ext cx="859800" cy="22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500"/>
              <a:buFont typeface="Source Sans Pro"/>
              <a:buNone/>
            </a:pPr>
            <a:r>
              <a:rPr lang="en-US" sz="500">
                <a:solidFill>
                  <a:srgbClr val="000000"/>
                </a:solidFill>
                <a:latin typeface="Source Sans Pro"/>
                <a:ea typeface="Source Sans Pro"/>
                <a:cs typeface="Source Sans Pro"/>
                <a:sym typeface="Source Sans Pro"/>
              </a:rPr>
              <a:t>MnSb</a:t>
            </a:r>
            <a:r>
              <a:rPr lang="en-US" sz="500" baseline="-25000">
                <a:solidFill>
                  <a:srgbClr val="000000"/>
                </a:solidFill>
                <a:latin typeface="Source Sans Pro"/>
                <a:ea typeface="Source Sans Pro"/>
                <a:cs typeface="Source Sans Pro"/>
                <a:sym typeface="Source Sans Pro"/>
              </a:rPr>
              <a:t>2</a:t>
            </a:r>
            <a:r>
              <a:rPr lang="en-US" sz="500">
                <a:solidFill>
                  <a:srgbClr val="000000"/>
                </a:solidFill>
                <a:latin typeface="Source Sans Pro"/>
                <a:ea typeface="Source Sans Pro"/>
                <a:cs typeface="Source Sans Pro"/>
                <a:sym typeface="Source Sans Pro"/>
              </a:rPr>
              <a:t>Te</a:t>
            </a:r>
            <a:r>
              <a:rPr lang="en-US" sz="500" baseline="-25000">
                <a:solidFill>
                  <a:srgbClr val="000000"/>
                </a:solidFill>
                <a:latin typeface="Source Sans Pro"/>
                <a:ea typeface="Source Sans Pro"/>
                <a:cs typeface="Source Sans Pro"/>
                <a:sym typeface="Source Sans Pro"/>
              </a:rPr>
              <a:t>4</a:t>
            </a:r>
            <a:endParaRPr/>
          </a:p>
        </p:txBody>
      </p:sp>
      <p:sp>
        <p:nvSpPr>
          <p:cNvPr id="100" name="Google Shape;100;p1"/>
          <p:cNvSpPr txBox="1"/>
          <p:nvPr/>
        </p:nvSpPr>
        <p:spPr>
          <a:xfrm>
            <a:off x="6926721" y="2670677"/>
            <a:ext cx="859800" cy="22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500"/>
              <a:buFont typeface="Source Sans Pro"/>
              <a:buNone/>
            </a:pPr>
            <a:r>
              <a:rPr lang="en-US" sz="500">
                <a:solidFill>
                  <a:srgbClr val="000000"/>
                </a:solidFill>
                <a:latin typeface="Source Sans Pro"/>
                <a:ea typeface="Source Sans Pro"/>
                <a:cs typeface="Source Sans Pro"/>
                <a:sym typeface="Source Sans Pro"/>
              </a:rPr>
              <a:t>SiO</a:t>
            </a:r>
            <a:r>
              <a:rPr lang="en-US" sz="500" baseline="-25000">
                <a:solidFill>
                  <a:srgbClr val="000000"/>
                </a:solidFill>
                <a:latin typeface="Source Sans Pro"/>
                <a:ea typeface="Source Sans Pro"/>
                <a:cs typeface="Source Sans Pro"/>
                <a:sym typeface="Source Sans Pro"/>
              </a:rPr>
              <a:t>2</a:t>
            </a:r>
            <a:endParaRPr/>
          </a:p>
        </p:txBody>
      </p:sp>
      <p:sp>
        <p:nvSpPr>
          <p:cNvPr id="101" name="Google Shape;101;p1"/>
          <p:cNvSpPr txBox="1"/>
          <p:nvPr/>
        </p:nvSpPr>
        <p:spPr>
          <a:xfrm>
            <a:off x="6998527" y="1393249"/>
            <a:ext cx="9420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(a) Initialize</a:t>
            </a:r>
            <a:endParaRPr sz="1000">
              <a:solidFill>
                <a:srgbClr val="000000"/>
              </a:solidFill>
              <a:latin typeface="Source Sans Pro"/>
              <a:ea typeface="Source Sans Pro"/>
              <a:cs typeface="Source Sans Pro"/>
              <a:sym typeface="Source Sans Pro"/>
            </a:endParaRPr>
          </a:p>
        </p:txBody>
      </p:sp>
      <p:sp>
        <p:nvSpPr>
          <p:cNvPr id="102" name="Google Shape;102;p1"/>
          <p:cNvSpPr txBox="1"/>
          <p:nvPr/>
        </p:nvSpPr>
        <p:spPr>
          <a:xfrm>
            <a:off x="8743607" y="1401495"/>
            <a:ext cx="9420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(b) Write</a:t>
            </a:r>
            <a:endParaRPr sz="1000">
              <a:solidFill>
                <a:srgbClr val="000000"/>
              </a:solidFill>
              <a:latin typeface="Source Sans Pro"/>
              <a:ea typeface="Source Sans Pro"/>
              <a:cs typeface="Source Sans Pro"/>
              <a:sym typeface="Source Sans Pro"/>
            </a:endParaRPr>
          </a:p>
        </p:txBody>
      </p:sp>
      <p:sp>
        <p:nvSpPr>
          <p:cNvPr id="103" name="Google Shape;103;p1"/>
          <p:cNvSpPr txBox="1"/>
          <p:nvPr/>
        </p:nvSpPr>
        <p:spPr>
          <a:xfrm>
            <a:off x="10584963" y="1401495"/>
            <a:ext cx="9420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(c) Image</a:t>
            </a:r>
            <a:endParaRPr sz="1000">
              <a:solidFill>
                <a:srgbClr val="000000"/>
              </a:solidFill>
              <a:latin typeface="Source Sans Pro"/>
              <a:ea typeface="Source Sans Pro"/>
              <a:cs typeface="Source Sans Pro"/>
              <a:sym typeface="Source Sans Pro"/>
            </a:endParaRPr>
          </a:p>
        </p:txBody>
      </p:sp>
      <p:grpSp>
        <p:nvGrpSpPr>
          <p:cNvPr id="104" name="Google Shape;104;p1"/>
          <p:cNvGrpSpPr/>
          <p:nvPr/>
        </p:nvGrpSpPr>
        <p:grpSpPr>
          <a:xfrm>
            <a:off x="6631997" y="3845177"/>
            <a:ext cx="4811224" cy="1180391"/>
            <a:chOff x="4248897" y="3623737"/>
            <a:chExt cx="4811224" cy="1180391"/>
          </a:xfrm>
        </p:grpSpPr>
        <p:grpSp>
          <p:nvGrpSpPr>
            <p:cNvPr id="105" name="Google Shape;105;p1"/>
            <p:cNvGrpSpPr/>
            <p:nvPr/>
          </p:nvGrpSpPr>
          <p:grpSpPr>
            <a:xfrm>
              <a:off x="4377294" y="3700837"/>
              <a:ext cx="4682827" cy="1103291"/>
              <a:chOff x="4377294" y="3700837"/>
              <a:chExt cx="4682827" cy="1103291"/>
            </a:xfrm>
          </p:grpSpPr>
          <p:pic>
            <p:nvPicPr>
              <p:cNvPr id="106" name="Google Shape;106;p1" descr="A collage of images of different types of objects&#10;&#10;Description automatically generated"/>
              <p:cNvPicPr preferRelativeResize="0"/>
              <p:nvPr/>
            </p:nvPicPr>
            <p:blipFill rotWithShape="1">
              <a:blip r:embed="rId4">
                <a:alphaModFix/>
              </a:blip>
              <a:srcRect l="48733" t="61184" r="32045" b="-214"/>
              <a:stretch/>
            </p:blipFill>
            <p:spPr>
              <a:xfrm>
                <a:off x="7979278" y="3700837"/>
                <a:ext cx="1080843" cy="1097280"/>
              </a:xfrm>
              <a:prstGeom prst="rect">
                <a:avLst/>
              </a:prstGeom>
              <a:noFill/>
              <a:ln>
                <a:noFill/>
              </a:ln>
            </p:spPr>
          </p:pic>
          <p:pic>
            <p:nvPicPr>
              <p:cNvPr id="107" name="Google Shape;107;p1" descr="A collage of images of different types of objects&#10;&#10;Description automatically generated"/>
              <p:cNvPicPr preferRelativeResize="0"/>
              <p:nvPr/>
            </p:nvPicPr>
            <p:blipFill rotWithShape="1">
              <a:blip r:embed="rId4">
                <a:alphaModFix/>
              </a:blip>
              <a:srcRect l="48720" t="546" r="28720" b="60423"/>
              <a:stretch/>
            </p:blipFill>
            <p:spPr>
              <a:xfrm>
                <a:off x="4377294" y="3706848"/>
                <a:ext cx="1268501" cy="1097280"/>
              </a:xfrm>
              <a:prstGeom prst="rect">
                <a:avLst/>
              </a:prstGeom>
              <a:noFill/>
              <a:ln>
                <a:noFill/>
              </a:ln>
            </p:spPr>
          </p:pic>
          <p:pic>
            <p:nvPicPr>
              <p:cNvPr id="108" name="Google Shape;108;p1" descr="A collage of images of different types of objects&#10;&#10;Description automatically generated"/>
              <p:cNvPicPr preferRelativeResize="0"/>
              <p:nvPr/>
            </p:nvPicPr>
            <p:blipFill rotWithShape="1">
              <a:blip r:embed="rId4">
                <a:alphaModFix/>
              </a:blip>
              <a:srcRect l="43242" t="39474" r="31500" b="39560"/>
              <a:stretch/>
            </p:blipFill>
            <p:spPr>
              <a:xfrm>
                <a:off x="5720336" y="3875795"/>
                <a:ext cx="2222474" cy="922323"/>
              </a:xfrm>
              <a:prstGeom prst="rect">
                <a:avLst/>
              </a:prstGeom>
              <a:noFill/>
              <a:ln>
                <a:noFill/>
              </a:ln>
            </p:spPr>
          </p:pic>
        </p:grpSp>
        <p:sp>
          <p:nvSpPr>
            <p:cNvPr id="109" name="Google Shape;109;p1"/>
            <p:cNvSpPr txBox="1"/>
            <p:nvPr/>
          </p:nvSpPr>
          <p:spPr>
            <a:xfrm>
              <a:off x="4248897" y="3653281"/>
              <a:ext cx="4779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(d)</a:t>
              </a:r>
              <a:endParaRPr sz="1000">
                <a:solidFill>
                  <a:srgbClr val="000000"/>
                </a:solidFill>
                <a:latin typeface="Source Sans Pro"/>
                <a:ea typeface="Source Sans Pro"/>
                <a:cs typeface="Source Sans Pro"/>
                <a:sym typeface="Source Sans Pro"/>
              </a:endParaRPr>
            </a:p>
          </p:txBody>
        </p:sp>
        <p:sp>
          <p:nvSpPr>
            <p:cNvPr id="110" name="Google Shape;110;p1"/>
            <p:cNvSpPr txBox="1"/>
            <p:nvPr/>
          </p:nvSpPr>
          <p:spPr>
            <a:xfrm>
              <a:off x="5564901" y="3623737"/>
              <a:ext cx="4779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(e)</a:t>
              </a:r>
              <a:endParaRPr sz="1000">
                <a:solidFill>
                  <a:srgbClr val="000000"/>
                </a:solidFill>
                <a:latin typeface="Source Sans Pro"/>
                <a:ea typeface="Source Sans Pro"/>
                <a:cs typeface="Source Sans Pro"/>
                <a:sym typeface="Source Sans Pro"/>
              </a:endParaRPr>
            </a:p>
          </p:txBody>
        </p:sp>
        <p:sp>
          <p:nvSpPr>
            <p:cNvPr id="111" name="Google Shape;111;p1"/>
            <p:cNvSpPr txBox="1"/>
            <p:nvPr/>
          </p:nvSpPr>
          <p:spPr>
            <a:xfrm>
              <a:off x="7824373" y="3653281"/>
              <a:ext cx="477900" cy="252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000"/>
                <a:buFont typeface="Source Sans Pro"/>
                <a:buNone/>
              </a:pPr>
              <a:r>
                <a:rPr lang="en-US" sz="1000">
                  <a:solidFill>
                    <a:srgbClr val="000000"/>
                  </a:solidFill>
                  <a:latin typeface="Source Sans Pro"/>
                  <a:ea typeface="Source Sans Pro"/>
                  <a:cs typeface="Source Sans Pro"/>
                  <a:sym typeface="Source Sans Pro"/>
                </a:rPr>
                <a:t>(f)</a:t>
              </a:r>
              <a:endParaRPr sz="1000">
                <a:solidFill>
                  <a:srgbClr val="000000"/>
                </a:solidFill>
                <a:latin typeface="Source Sans Pro"/>
                <a:ea typeface="Source Sans Pro"/>
                <a:cs typeface="Source Sans Pro"/>
                <a:sym typeface="Source Sans Pro"/>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612</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Helvetica Neue</vt:lpstr>
      <vt:lpstr>Times New Roman</vt:lpstr>
      <vt:lpstr>Calibri</vt:lpstr>
      <vt:lpstr>Noto Sans Symbols</vt:lpstr>
      <vt:lpstr>Source Sans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Microsoft Office User</cp:lastModifiedBy>
  <cp:revision>3</cp:revision>
  <dcterms:created xsi:type="dcterms:W3CDTF">2017-10-05T17:34:54Z</dcterms:created>
  <dcterms:modified xsi:type="dcterms:W3CDTF">2024-04-01T16:58:57Z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