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7" autoAdjust="0"/>
    <p:restoredTop sz="65069" autoAdjust="0"/>
  </p:normalViewPr>
  <p:slideViewPr>
    <p:cSldViewPr snapToGrid="0" snapToObjects="1">
      <p:cViewPr varScale="1">
        <p:scale>
          <a:sx n="74" d="100"/>
          <a:sy n="74" d="100"/>
        </p:scale>
        <p:origin x="2352" y="184"/>
      </p:cViewPr>
      <p:guideLst/>
    </p:cSldViewPr>
  </p:slideViewPr>
  <p:notesTextViewPr>
    <p:cViewPr>
      <p:scale>
        <a:sx n="100" d="100"/>
        <a:sy n="100" d="100"/>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5/14/25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5/14/25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dirty="0">
                <a:solidFill>
                  <a:schemeClr val="tx1"/>
                </a:solidFill>
                <a:latin typeface="Arial" panose="020B0604020202020204" pitchFamily="34" charset="0"/>
                <a:cs typeface="Arial" panose="020B0604020202020204" pitchFamily="34" charset="0"/>
              </a:rPr>
              <a:t>What Has Been Achieved: </a:t>
            </a:r>
            <a:r>
              <a:rPr lang="en-US" sz="1800" b="0" dirty="0">
                <a:solidFill>
                  <a:schemeClr val="tx1"/>
                </a:solidFill>
                <a:effectLst/>
                <a:latin typeface="Century" panose="02040604050505020304" pitchFamily="18" charset="0"/>
                <a:ea typeface="ＭＳ 明朝" panose="02020609040205080304" pitchFamily="17" charset="-128"/>
                <a:cs typeface="Arial" panose="020B0604020202020204" pitchFamily="34" charset="0"/>
              </a:rPr>
              <a:t>We demonstrated the emergence of</a:t>
            </a:r>
            <a:r>
              <a:rPr lang="en-US" sz="1800" b="1" dirty="0">
                <a:solidFill>
                  <a:schemeClr val="tx1"/>
                </a:solidFill>
                <a:effectLst/>
                <a:latin typeface="Century" panose="02040604050505020304" pitchFamily="18" charset="0"/>
                <a:ea typeface="ＭＳ 明朝" panose="02020609040205080304" pitchFamily="17" charset="-128"/>
                <a:cs typeface="Arial" panose="020B0604020202020204" pitchFamily="34" charset="0"/>
              </a:rPr>
              <a:t> s</a:t>
            </a:r>
            <a:r>
              <a:rPr lang="en-US" sz="1800" dirty="0">
                <a:effectLst/>
                <a:latin typeface="Century" panose="02040604050505020304" pitchFamily="18" charset="0"/>
                <a:ea typeface="ＭＳ 明朝" panose="02020609040205080304" pitchFamily="17" charset="-128"/>
                <a:cs typeface="Arial" panose="020B0604020202020204" pitchFamily="34" charset="0"/>
              </a:rPr>
              <a:t>uperconductivity (SC) in 5.0° twisted bilayer WSe2, appearing in a limited region of displacement field and density adjacent to a metallic state. Theoretical calculation shows that the metallic state arises from a Fermi surface reconstruction due to antiferromagnetic (AFM) order. Analysis of the SC–AFM phase diagram suggests that the SC may have exotic order, stabilized by spin fluctuations.</a:t>
            </a:r>
          </a:p>
          <a:p>
            <a:pPr algn="just">
              <a:lnSpc>
                <a:spcPct val="107000"/>
              </a:lnSpc>
              <a:spcAft>
                <a:spcPts val="800"/>
              </a:spcAft>
            </a:pPr>
            <a:endParaRPr lang="en-US" sz="1800" b="1" dirty="0">
              <a:solidFill>
                <a:schemeClr val="tx1"/>
              </a:solidFill>
              <a:effectLst/>
              <a:latin typeface="Century" panose="02040604050505020304" pitchFamily="18" charset="0"/>
              <a:ea typeface="ＭＳ 明朝" panose="02020609040205080304" pitchFamily="17" charset="-128"/>
              <a:cs typeface="Arial" panose="020B0604020202020204" pitchFamily="34" charset="0"/>
            </a:endParaRPr>
          </a:p>
          <a:p>
            <a:pPr algn="just">
              <a:lnSpc>
                <a:spcPct val="107000"/>
              </a:lnSpc>
              <a:spcAft>
                <a:spcPts val="800"/>
              </a:spcAft>
            </a:pPr>
            <a:r>
              <a:rPr lang="en-US" sz="1200" b="1" dirty="0">
                <a:solidFill>
                  <a:schemeClr val="tx1"/>
                </a:solidFill>
                <a:latin typeface="+mn-lt"/>
              </a:rPr>
              <a:t>Importance of the Achievement: </a:t>
            </a:r>
            <a:r>
              <a:rPr lang="en-US" sz="1200" b="0" dirty="0">
                <a:solidFill>
                  <a:schemeClr val="tx1"/>
                </a:solidFill>
                <a:latin typeface="+mn-lt"/>
              </a:rPr>
              <a:t>The ability to induce correlated states in 2D materials by </a:t>
            </a:r>
            <a:r>
              <a:rPr lang="en-US" sz="1200" b="0" dirty="0" err="1">
                <a:solidFill>
                  <a:schemeClr val="tx1"/>
                </a:solidFill>
                <a:latin typeface="+mn-lt"/>
              </a:rPr>
              <a:t>moire</a:t>
            </a:r>
            <a:r>
              <a:rPr lang="en-US" sz="1200" b="0" dirty="0">
                <a:solidFill>
                  <a:schemeClr val="tx1"/>
                </a:solidFill>
                <a:latin typeface="+mn-lt"/>
              </a:rPr>
              <a:t> patterning has recently emerged as a new paradigm in materials engineering. Experimental Studies of twisted 2D heterostructures in which a </a:t>
            </a:r>
            <a:r>
              <a:rPr lang="en-US" sz="1200" b="0" dirty="0" err="1">
                <a:solidFill>
                  <a:schemeClr val="tx1"/>
                </a:solidFill>
                <a:latin typeface="+mn-lt"/>
              </a:rPr>
              <a:t>moire</a:t>
            </a:r>
            <a:r>
              <a:rPr lang="en-US" sz="1200" b="0" dirty="0">
                <a:solidFill>
                  <a:schemeClr val="tx1"/>
                </a:solidFill>
                <a:latin typeface="+mn-lt"/>
              </a:rPr>
              <a:t> pattern is induced by twist angle mismatch have uncovered numerous interaction driven grounds states including non trivial magnetic order and exotic topological ground states, appearing across wide ranges of material platforms.  A foundational discovery in this effort was the observation of superconductivity in twisted bilayer graphene.  Despite several years of intense study its origin remains highly debated.  A critical question surrounding this debate is whether twisted induced superconductivity could be realized in other 2D materials or is confined to graphene systems only.  Our results demonstrate for the first time a definitive answer to this question, namely that twisted induced superconductivity is indeed a generalized result that spans </a:t>
            </a:r>
            <a:r>
              <a:rPr lang="en-US" sz="1200" b="0" dirty="0" err="1">
                <a:solidFill>
                  <a:schemeClr val="tx1"/>
                </a:solidFill>
                <a:latin typeface="+mn-lt"/>
              </a:rPr>
              <a:t>moire</a:t>
            </a:r>
            <a:r>
              <a:rPr lang="en-US" sz="1200" b="0" dirty="0">
                <a:solidFill>
                  <a:schemeClr val="tx1"/>
                </a:solidFill>
                <a:latin typeface="+mn-lt"/>
              </a:rPr>
              <a:t> patterned systems beyond graphene.  The expanded tunability of the phase diagram in WSe2, in comparison to twisted bilayer graphene, offers new avenues for further discovery.  For example </a:t>
            </a:r>
            <a:r>
              <a:rPr lang="en-US" dirty="0"/>
              <a:t>the ability to move throughout the magnetic/superconductor phase diagram via purely electrostatic gating offers unprecedented opportunity to identify universal versus material specific characteristics of this interplay and could provide new insight beyond what has been achieved. Moreover, material properties that are absent in graphene but intrinsic among the TMDs such as a native band gap, large spin-orbit coupling, spin-valley locking, and magnetism offer the possibility to access a broader superconducting parameter space than graphene-only structures.</a:t>
            </a:r>
            <a:endParaRPr lang="en-US" sz="1200" b="0" baseline="0" dirty="0">
              <a:solidFill>
                <a:schemeClr val="tx1"/>
              </a:solidFill>
              <a:latin typeface="+mn-lt"/>
            </a:endParaRPr>
          </a:p>
          <a:p>
            <a:pPr marL="0" marR="0" lvl="0" indent="457200" algn="just" defTabSz="914400" rtl="0" eaLnBrk="1" fontAlgn="ctr" latinLnBrk="0" hangingPunct="1">
              <a:lnSpc>
                <a:spcPct val="100000"/>
              </a:lnSpc>
              <a:spcBef>
                <a:spcPts val="0"/>
              </a:spcBef>
              <a:spcAft>
                <a:spcPts val="600"/>
              </a:spcAft>
              <a:buClrTx/>
              <a:buSzTx/>
              <a:buFontTx/>
              <a:buNone/>
              <a:tabLst/>
              <a:defRPr/>
            </a:pPr>
            <a:endParaRPr lang="en-US"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800" dirty="0">
                <a:effectLst/>
                <a:latin typeface="Century" panose="02040604050505020304" pitchFamily="18" charset="0"/>
                <a:ea typeface="ＭＳ 明朝" panose="02020609040205080304" pitchFamily="17" charset="-128"/>
                <a:cs typeface="Arial" panose="020B0604020202020204" pitchFamily="34" charset="0"/>
              </a:rPr>
              <a:t>One of the primary objectives of IRG1 is to identify new correlate driven phenomenon though a combination of improved material synthesis,  novel device architectures, and theoretical </a:t>
            </a:r>
            <a:r>
              <a:rPr lang="en-US" sz="1800" dirty="0" err="1">
                <a:effectLst/>
                <a:latin typeface="Century" panose="02040604050505020304" pitchFamily="18" charset="0"/>
                <a:ea typeface="ＭＳ 明朝" panose="02020609040205080304" pitchFamily="17" charset="-128"/>
                <a:cs typeface="Arial" panose="020B0604020202020204" pitchFamily="34" charset="0"/>
              </a:rPr>
              <a:t>modellign</a:t>
            </a:r>
            <a:r>
              <a:rPr lang="en-US" sz="1800" dirty="0">
                <a:effectLst/>
                <a:latin typeface="Century" panose="02040604050505020304" pitchFamily="18" charset="0"/>
                <a:ea typeface="ＭＳ 明朝" panose="02020609040205080304" pitchFamily="17" charset="-128"/>
                <a:cs typeface="Arial" panose="020B0604020202020204" pitchFamily="34" charset="0"/>
              </a:rPr>
              <a:t>.  The result here represents an exemplary demonstration of this interplay where techniques developed within the MRSEC team to reduce defect density in the TMDs, combined with a breakthrough discovery of improved contact engineering by charge transfer doping, allowed us to measure high mobility WSe2 devices in a previously inaccessible regime of density, displacement field and temperature.  Collaborative work guide by theory enabled a full understanding of the complex phase diagram in twisted WSe2 allowing us to identify the important role played by magnetic frustration and its interplay with superconductivity in </a:t>
            </a:r>
            <a:r>
              <a:rPr lang="en-US" sz="1800">
                <a:effectLst/>
                <a:latin typeface="Century" panose="02040604050505020304" pitchFamily="18" charset="0"/>
                <a:ea typeface="ＭＳ 明朝" panose="02020609040205080304" pitchFamily="17" charset="-128"/>
                <a:cs typeface="Arial" panose="020B0604020202020204" pitchFamily="34" charset="0"/>
              </a:rPr>
              <a:t>this system.</a:t>
            </a:r>
            <a:endParaRPr lang="en-US" b="0" i="0"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5/14/25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4784092" y="209927"/>
            <a:ext cx="70269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rgbClr val="FF0000"/>
                </a:solidFill>
                <a:latin typeface="Arial"/>
                <a:ea typeface="Arial"/>
              </a:rPr>
              <a:t>Superconductivity in 5.0° twisted bilayer WSe</a:t>
            </a:r>
            <a:r>
              <a:rPr lang="en-US" sz="1600" b="1" baseline="-25000" dirty="0">
                <a:solidFill>
                  <a:srgbClr val="FF0000"/>
                </a:solidFill>
                <a:latin typeface="Arial"/>
                <a:ea typeface="Arial"/>
              </a:rPr>
              <a:t>2</a:t>
            </a:r>
            <a:endParaRPr lang="en-US" sz="1700" b="1"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3161392"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Columbia University PAQM MRSEC </a:t>
            </a:r>
          </a:p>
          <a:p>
            <a:r>
              <a:rPr lang="en-US" sz="1400" b="1" dirty="0">
                <a:latin typeface="Arial" panose="020B0604020202020204" pitchFamily="34" charset="0"/>
                <a:cs typeface="Arial" panose="020B0604020202020204" pitchFamily="34" charset="0"/>
              </a:rPr>
              <a:t>DMR-2011738</a:t>
            </a:r>
            <a:r>
              <a:rPr lang="en-US" sz="1600" b="1" dirty="0">
                <a:latin typeface="Arial" panose="020B0604020202020204" pitchFamily="34" charset="0"/>
                <a:cs typeface="Arial" panose="020B0604020202020204" pitchFamily="34" charset="0"/>
              </a:rPr>
              <a:t>	</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 name="Rectangle 1">
            <a:extLst>
              <a:ext uri="{FF2B5EF4-FFF2-40B4-BE49-F238E27FC236}">
                <a16:creationId xmlns:a16="http://schemas.microsoft.com/office/drawing/2014/main" id="{4D894047-A72F-B450-ACB1-1D9C7B3C0BD2}"/>
              </a:ext>
            </a:extLst>
          </p:cNvPr>
          <p:cNvSpPr/>
          <p:nvPr/>
        </p:nvSpPr>
        <p:spPr>
          <a:xfrm>
            <a:off x="4658162" y="1232039"/>
            <a:ext cx="5020065" cy="446276"/>
          </a:xfrm>
          <a:prstGeom prst="rect">
            <a:avLst/>
          </a:prstGeom>
        </p:spPr>
        <p:txBody>
          <a:bodyPr wrap="square" anchor="ctr">
            <a:spAutoFit/>
          </a:bodyPr>
          <a:lstStyle/>
          <a:p>
            <a:pPr algn="ctr"/>
            <a:r>
              <a:rPr lang="en-US" altLang="zh-CN" sz="1150" b="1" dirty="0">
                <a:solidFill>
                  <a:schemeClr val="bg1"/>
                </a:solidFill>
              </a:rPr>
              <a:t>Cory R. Dean</a:t>
            </a:r>
            <a:r>
              <a:rPr lang="en-US" sz="1150" b="1" dirty="0">
                <a:solidFill>
                  <a:schemeClr val="bg1"/>
                </a:solidFill>
              </a:rPr>
              <a:t>, Columbia University Center for Precision-Assembled Quantum Materials (PAQM)</a:t>
            </a:r>
          </a:p>
        </p:txBody>
      </p:sp>
      <p:sp>
        <p:nvSpPr>
          <p:cNvPr id="3" name="Text Box 28">
            <a:extLst>
              <a:ext uri="{FF2B5EF4-FFF2-40B4-BE49-F238E27FC236}">
                <a16:creationId xmlns:a16="http://schemas.microsoft.com/office/drawing/2014/main" id="{E9E9B9B6-4644-B35B-7732-F1A351E395BA}"/>
              </a:ext>
            </a:extLst>
          </p:cNvPr>
          <p:cNvSpPr txBox="1">
            <a:spLocks noChangeArrowheads="1"/>
          </p:cNvSpPr>
          <p:nvPr/>
        </p:nvSpPr>
        <p:spPr bwMode="auto">
          <a:xfrm>
            <a:off x="231418" y="824805"/>
            <a:ext cx="4397613" cy="5401479"/>
          </a:xfrm>
          <a:prstGeom prst="rect">
            <a:avLst/>
          </a:prstGeom>
          <a:noFill/>
          <a:ln w="9525">
            <a:noFill/>
            <a:miter lim="800000"/>
            <a:headEnd/>
            <a:tailEnd/>
          </a:ln>
        </p:spPr>
        <p:txBody>
          <a:bodyPr wrap="square">
            <a:spAutoFit/>
          </a:bodyPr>
          <a:lstStyle/>
          <a:p>
            <a:pPr algn="just"/>
            <a:r>
              <a:rPr lang="en-US" sz="1150" dirty="0">
                <a:latin typeface="Arial" panose="020B0604020202020204" pitchFamily="34" charset="0"/>
                <a:cs typeface="Arial" panose="020B0604020202020204" pitchFamily="34" charset="0"/>
              </a:rPr>
              <a:t>The discovery of superconductivity in twisted graphene systems has generated tremendous interest, where low-energy flat bands with strong correlations play a key role. Flat bands may also be induced by moiré patterning in the transition metal dichalcogenides (TMDs), however experimental observation of superconductivity has remained absent. This raises the question as to whether superconductivity is a universal feature in flat-band, two-dimensional systems or there is some unique graphene-specific feature that makes superconductivity favorable. </a:t>
            </a:r>
          </a:p>
          <a:p>
            <a:pPr algn="just"/>
            <a:endParaRPr lang="en-US" sz="1150" dirty="0">
              <a:latin typeface="Arial" panose="020B0604020202020204" pitchFamily="34" charset="0"/>
              <a:cs typeface="Arial" panose="020B0604020202020204" pitchFamily="34" charset="0"/>
            </a:endParaRPr>
          </a:p>
          <a:p>
            <a:pPr algn="just"/>
            <a:r>
              <a:rPr lang="en-US" sz="1150" dirty="0">
                <a:latin typeface="Arial" panose="020B0604020202020204" pitchFamily="34" charset="0"/>
                <a:cs typeface="Arial" panose="020B0604020202020204" pitchFamily="34" charset="0"/>
              </a:rPr>
              <a:t>Here we report superconductivity (SC) in 5.0° twisted bilayer WSe</a:t>
            </a:r>
            <a:r>
              <a:rPr lang="en-US" sz="1150" baseline="-25000" dirty="0">
                <a:latin typeface="Arial" panose="020B0604020202020204" pitchFamily="34" charset="0"/>
                <a:cs typeface="Arial" panose="020B0604020202020204" pitchFamily="34" charset="0"/>
              </a:rPr>
              <a:t>2</a:t>
            </a:r>
            <a:r>
              <a:rPr lang="en-US" sz="1150" dirty="0">
                <a:latin typeface="Arial" panose="020B0604020202020204" pitchFamily="34" charset="0"/>
                <a:cs typeface="Arial" panose="020B0604020202020204" pitchFamily="34" charset="0"/>
              </a:rPr>
              <a:t>, appearing in a limited region of displacement field and density adjacent to a metallic state.</a:t>
            </a:r>
            <a:r>
              <a:rPr lang="zh-CN" altLang="en-US" sz="1150" dirty="0">
                <a:latin typeface="Arial" panose="020B0604020202020204" pitchFamily="34" charset="0"/>
                <a:cs typeface="Arial" panose="020B0604020202020204" pitchFamily="34" charset="0"/>
              </a:rPr>
              <a:t> </a:t>
            </a:r>
            <a:r>
              <a:rPr lang="en-US" altLang="zh-CN" sz="1150" dirty="0">
                <a:latin typeface="Arial" panose="020B0604020202020204" pitchFamily="34" charset="0"/>
                <a:cs typeface="Arial" panose="020B0604020202020204" pitchFamily="34" charset="0"/>
              </a:rPr>
              <a:t>Theoretical calculation shows that the metallic state arises from a</a:t>
            </a:r>
            <a:r>
              <a:rPr lang="en-US" sz="1150" dirty="0">
                <a:latin typeface="Arial" panose="020B0604020202020204" pitchFamily="34" charset="0"/>
                <a:cs typeface="Arial" panose="020B0604020202020204" pitchFamily="34" charset="0"/>
              </a:rPr>
              <a:t> Fermi surface reconstruction due to antiferromagnetic (AFM) order. Analysis of the SC–AFM phase diagram suggests that the SC may have exotic order, stabilized by spin fluctuations.</a:t>
            </a:r>
          </a:p>
          <a:p>
            <a:pPr algn="just"/>
            <a:endParaRPr lang="en-US" sz="1150" dirty="0">
              <a:latin typeface="Arial" panose="020B0604020202020204" pitchFamily="34" charset="0"/>
              <a:cs typeface="Arial" panose="020B0604020202020204" pitchFamily="34" charset="0"/>
            </a:endParaRPr>
          </a:p>
          <a:p>
            <a:pPr algn="just"/>
            <a:r>
              <a:rPr lang="en-US" sz="1150" dirty="0">
                <a:latin typeface="Arial" panose="020B0604020202020204" pitchFamily="34" charset="0"/>
                <a:cs typeface="Arial" panose="020B0604020202020204" pitchFamily="34" charset="0"/>
              </a:rPr>
              <a:t>Our results establish that moiré superconductivity extends beyond graphene structures. This has important implications on the theoretical models of superconductivity in 2D flat bands on general grounds,  since it should now accommodate substantially different materials systems. Moreover, material properties that are absent in graphene but intrinsic among the TMDs such as a native band gap, large spin-orbit coupling, spin-valley locking and magnetism offer the possibility to access a broader superconducting parameter space than graphene-only structures.</a:t>
            </a:r>
          </a:p>
        </p:txBody>
      </p:sp>
      <p:sp>
        <p:nvSpPr>
          <p:cNvPr id="4" name="Rectangle 3">
            <a:extLst>
              <a:ext uri="{FF2B5EF4-FFF2-40B4-BE49-F238E27FC236}">
                <a16:creationId xmlns:a16="http://schemas.microsoft.com/office/drawing/2014/main" id="{98C8B7ED-35B4-466D-982A-79F75844A1EF}"/>
              </a:ext>
            </a:extLst>
          </p:cNvPr>
          <p:cNvSpPr/>
          <p:nvPr/>
        </p:nvSpPr>
        <p:spPr>
          <a:xfrm>
            <a:off x="4784092" y="4925681"/>
            <a:ext cx="7213801" cy="1323439"/>
          </a:xfrm>
          <a:prstGeom prst="rect">
            <a:avLst/>
          </a:prstGeom>
        </p:spPr>
        <p:txBody>
          <a:bodyPr wrap="square">
            <a:spAutoFit/>
          </a:bodyPr>
          <a:lstStyle/>
          <a:p>
            <a:pPr algn="just"/>
            <a:r>
              <a:rPr lang="en-US" sz="1000" dirty="0">
                <a:latin typeface="News Gothic MT" panose="020B0503020103020203" pitchFamily="34" charset="0"/>
                <a:cs typeface="Arial" panose="020B0604020202020204" pitchFamily="34" charset="0"/>
              </a:rPr>
              <a:t>(a) Schematic illustration of the twisted WSe</a:t>
            </a:r>
            <a:r>
              <a:rPr lang="en-US" sz="1000" baseline="-25000" dirty="0">
                <a:latin typeface="News Gothic MT" panose="020B0503020103020203" pitchFamily="34" charset="0"/>
                <a:cs typeface="Arial" panose="020B0604020202020204" pitchFamily="34" charset="0"/>
              </a:rPr>
              <a:t>2</a:t>
            </a:r>
            <a:r>
              <a:rPr lang="en-US" sz="1000" dirty="0">
                <a:latin typeface="News Gothic MT" panose="020B0503020103020203" pitchFamily="34" charset="0"/>
                <a:cs typeface="Arial" panose="020B0604020202020204" pitchFamily="34" charset="0"/>
              </a:rPr>
              <a:t> device structure with graphite contacts doped by </a:t>
            </a:r>
            <a:r>
              <a:rPr lang="el-GR" sz="1000" dirty="0">
                <a:latin typeface="Arial" panose="020B0604020202020204" pitchFamily="34" charset="0"/>
                <a:cs typeface="Arial" panose="020B0604020202020204" pitchFamily="34" charset="0"/>
              </a:rPr>
              <a:t>α-</a:t>
            </a:r>
            <a:r>
              <a:rPr lang="en-US" sz="1000" dirty="0">
                <a:latin typeface="News Gothic MT" panose="020B0503020103020203" pitchFamily="34" charset="0"/>
                <a:cs typeface="Arial" panose="020B0604020202020204" pitchFamily="34" charset="0"/>
              </a:rPr>
              <a:t>RuCl</a:t>
            </a:r>
            <a:r>
              <a:rPr lang="en-US" sz="1000" baseline="-25000" dirty="0">
                <a:latin typeface="News Gothic MT" panose="020B0503020103020203" pitchFamily="34" charset="0"/>
                <a:cs typeface="Arial" panose="020B0604020202020204" pitchFamily="34" charset="0"/>
              </a:rPr>
              <a:t>3</a:t>
            </a:r>
            <a:r>
              <a:rPr lang="en-US" sz="1000" dirty="0">
                <a:latin typeface="News Gothic MT" panose="020B0503020103020203" pitchFamily="34" charset="0"/>
                <a:cs typeface="Arial" panose="020B0604020202020204" pitchFamily="34" charset="0"/>
              </a:rPr>
              <a:t>. (b) Resistance versus density and displacement field measured at 33 </a:t>
            </a:r>
            <a:r>
              <a:rPr lang="en-US" sz="1000" dirty="0" err="1">
                <a:latin typeface="News Gothic MT" panose="020B0503020103020203" pitchFamily="34" charset="0"/>
                <a:cs typeface="Arial" panose="020B0604020202020204" pitchFamily="34" charset="0"/>
              </a:rPr>
              <a:t>mK</a:t>
            </a:r>
            <a:r>
              <a:rPr lang="en-US" sz="1000" dirty="0">
                <a:latin typeface="News Gothic MT" panose="020B0503020103020203" pitchFamily="34" charset="0"/>
                <a:cs typeface="Arial" panose="020B0604020202020204" pitchFamily="34" charset="0"/>
              </a:rPr>
              <a:t>, showing the superconducting (SC) pocket. (c) Resistance versus temperature measured at solid circle in (b). The transition to zero resistance shows the characteristic </a:t>
            </a:r>
            <a:r>
              <a:rPr lang="en-US" sz="1000" dirty="0" err="1">
                <a:latin typeface="News Gothic MT" panose="020B0503020103020203" pitchFamily="34" charset="0"/>
                <a:cs typeface="Arial" panose="020B0604020202020204" pitchFamily="34" charset="0"/>
              </a:rPr>
              <a:t>behaviour</a:t>
            </a:r>
            <a:r>
              <a:rPr lang="en-US" sz="1000" dirty="0">
                <a:latin typeface="News Gothic MT" panose="020B0503020103020203" pitchFamily="34" charset="0"/>
                <a:cs typeface="Arial" panose="020B0604020202020204" pitchFamily="34" charset="0"/>
              </a:rPr>
              <a:t> of a two-dimensional superconductor. (d) Temperature–dependent voltage–current (V–I) response. In the low-temperature limit, a nonlinear response typical of superconductivity is observed.  (e) Longitudinal resistance as a function of density and displacement field, measured at  33 </a:t>
            </a:r>
            <a:r>
              <a:rPr lang="en-US" sz="1000" dirty="0" err="1">
                <a:latin typeface="News Gothic MT" panose="020B0503020103020203" pitchFamily="34" charset="0"/>
                <a:cs typeface="Arial" panose="020B0604020202020204" pitchFamily="34" charset="0"/>
              </a:rPr>
              <a:t>mK</a:t>
            </a:r>
            <a:r>
              <a:rPr lang="en-US" sz="1000" dirty="0">
                <a:latin typeface="News Gothic MT" panose="020B0503020103020203" pitchFamily="34" charset="0"/>
                <a:cs typeface="Arial" panose="020B0604020202020204" pitchFamily="34" charset="0"/>
              </a:rPr>
              <a:t>, 200 </a:t>
            </a:r>
            <a:r>
              <a:rPr lang="en-US" sz="1000" dirty="0" err="1">
                <a:latin typeface="News Gothic MT" panose="020B0503020103020203" pitchFamily="34" charset="0"/>
                <a:cs typeface="Arial" panose="020B0604020202020204" pitchFamily="34" charset="0"/>
              </a:rPr>
              <a:t>mT.</a:t>
            </a:r>
            <a:r>
              <a:rPr lang="en-US" sz="1000" dirty="0">
                <a:latin typeface="News Gothic MT" panose="020B0503020103020203" pitchFamily="34" charset="0"/>
                <a:cs typeface="Arial" panose="020B0604020202020204" pitchFamily="34" charset="0"/>
              </a:rPr>
              <a:t> An antiferromagnetic (AFM) state is adjacent to, and overlapping with, the superconducting phase. (f) Relationship between SC and AFM states in the density-displacement field phase space.</a:t>
            </a:r>
          </a:p>
        </p:txBody>
      </p:sp>
      <p:sp>
        <p:nvSpPr>
          <p:cNvPr id="5" name="Rectangle 4">
            <a:extLst>
              <a:ext uri="{FF2B5EF4-FFF2-40B4-BE49-F238E27FC236}">
                <a16:creationId xmlns:a16="http://schemas.microsoft.com/office/drawing/2014/main" id="{CC917EA6-A39C-B006-077C-7ADADFE22EDB}"/>
              </a:ext>
            </a:extLst>
          </p:cNvPr>
          <p:cNvSpPr/>
          <p:nvPr/>
        </p:nvSpPr>
        <p:spPr>
          <a:xfrm>
            <a:off x="530257" y="5949285"/>
            <a:ext cx="3161393" cy="276999"/>
          </a:xfrm>
          <a:prstGeom prst="rect">
            <a:avLst/>
          </a:prstGeom>
        </p:spPr>
        <p:txBody>
          <a:bodyPr wrap="square">
            <a:spAutoFit/>
          </a:bodyPr>
          <a:lstStyle/>
          <a:p>
            <a:pPr algn="r"/>
            <a:r>
              <a:rPr lang="en-US" sz="1200" dirty="0">
                <a:latin typeface="Arial" panose="020B0604020202020204" pitchFamily="34" charset="0"/>
                <a:cs typeface="Arial" panose="020B0604020202020204" pitchFamily="34" charset="0"/>
              </a:rPr>
              <a:t>Y. Guo, et al, Nature 637, 839–845 (2025)</a:t>
            </a:r>
          </a:p>
        </p:txBody>
      </p:sp>
      <p:grpSp>
        <p:nvGrpSpPr>
          <p:cNvPr id="7" name="Group 6">
            <a:extLst>
              <a:ext uri="{FF2B5EF4-FFF2-40B4-BE49-F238E27FC236}">
                <a16:creationId xmlns:a16="http://schemas.microsoft.com/office/drawing/2014/main" id="{00B2BE2A-8425-DE34-1DBD-51CFDAF56057}"/>
              </a:ext>
            </a:extLst>
          </p:cNvPr>
          <p:cNvGrpSpPr/>
          <p:nvPr/>
        </p:nvGrpSpPr>
        <p:grpSpPr>
          <a:xfrm>
            <a:off x="5601612" y="1232039"/>
            <a:ext cx="5578759" cy="3530136"/>
            <a:chOff x="4398666" y="1463645"/>
            <a:chExt cx="4544419" cy="2875625"/>
          </a:xfrm>
        </p:grpSpPr>
        <p:grpSp>
          <p:nvGrpSpPr>
            <p:cNvPr id="8" name="Group 7">
              <a:extLst>
                <a:ext uri="{FF2B5EF4-FFF2-40B4-BE49-F238E27FC236}">
                  <a16:creationId xmlns:a16="http://schemas.microsoft.com/office/drawing/2014/main" id="{7BFE2B32-BE54-E72B-DAA4-EF5243F061EC}"/>
                </a:ext>
              </a:extLst>
            </p:cNvPr>
            <p:cNvGrpSpPr/>
            <p:nvPr/>
          </p:nvGrpSpPr>
          <p:grpSpPr>
            <a:xfrm>
              <a:off x="4398666" y="1463645"/>
              <a:ext cx="4544419" cy="2875625"/>
              <a:chOff x="4353236" y="1615288"/>
              <a:chExt cx="5089761" cy="3220705"/>
            </a:xfrm>
          </p:grpSpPr>
          <p:pic>
            <p:nvPicPr>
              <p:cNvPr id="13" name="Picture 12">
                <a:extLst>
                  <a:ext uri="{FF2B5EF4-FFF2-40B4-BE49-F238E27FC236}">
                    <a16:creationId xmlns:a16="http://schemas.microsoft.com/office/drawing/2014/main" id="{0410F968-E8D4-D1CA-28D4-22737878B7F6}"/>
                  </a:ext>
                </a:extLst>
              </p:cNvPr>
              <p:cNvPicPr>
                <a:picLocks/>
              </p:cNvPicPr>
              <p:nvPr/>
            </p:nvPicPr>
            <p:blipFill>
              <a:blip r:embed="rId4"/>
              <a:stretch>
                <a:fillRect/>
              </a:stretch>
            </p:blipFill>
            <p:spPr>
              <a:xfrm>
                <a:off x="7797075" y="1665126"/>
                <a:ext cx="1645922" cy="1600200"/>
              </a:xfrm>
              <a:prstGeom prst="rect">
                <a:avLst/>
              </a:prstGeom>
            </p:spPr>
          </p:pic>
          <p:pic>
            <p:nvPicPr>
              <p:cNvPr id="14" name="Picture 13">
                <a:extLst>
                  <a:ext uri="{FF2B5EF4-FFF2-40B4-BE49-F238E27FC236}">
                    <a16:creationId xmlns:a16="http://schemas.microsoft.com/office/drawing/2014/main" id="{425F1E0B-5187-E3B4-E449-D7AF6CC64405}"/>
                  </a:ext>
                </a:extLst>
              </p:cNvPr>
              <p:cNvPicPr>
                <a:picLocks noChangeAspect="1"/>
              </p:cNvPicPr>
              <p:nvPr/>
            </p:nvPicPr>
            <p:blipFill>
              <a:blip r:embed="rId5"/>
              <a:stretch>
                <a:fillRect/>
              </a:stretch>
            </p:blipFill>
            <p:spPr>
              <a:xfrm>
                <a:off x="6202600" y="1817537"/>
                <a:ext cx="1432403" cy="1403391"/>
              </a:xfrm>
              <a:prstGeom prst="rect">
                <a:avLst/>
              </a:prstGeom>
            </p:spPr>
          </p:pic>
          <p:pic>
            <p:nvPicPr>
              <p:cNvPr id="15" name="Picture 14">
                <a:extLst>
                  <a:ext uri="{FF2B5EF4-FFF2-40B4-BE49-F238E27FC236}">
                    <a16:creationId xmlns:a16="http://schemas.microsoft.com/office/drawing/2014/main" id="{C3C896DD-6507-CD66-C5F2-0AA141DDE620}"/>
                  </a:ext>
                </a:extLst>
              </p:cNvPr>
              <p:cNvPicPr>
                <a:picLocks noChangeAspect="1"/>
              </p:cNvPicPr>
              <p:nvPr/>
            </p:nvPicPr>
            <p:blipFill>
              <a:blip r:embed="rId6"/>
              <a:srcRect t="1" b="-1048"/>
              <a:stretch/>
            </p:blipFill>
            <p:spPr>
              <a:xfrm>
                <a:off x="4393885" y="1864711"/>
                <a:ext cx="1534426" cy="1353931"/>
              </a:xfrm>
              <a:prstGeom prst="rect">
                <a:avLst/>
              </a:prstGeom>
            </p:spPr>
          </p:pic>
          <p:sp>
            <p:nvSpPr>
              <p:cNvPr id="16" name="Google Shape;139;p13">
                <a:extLst>
                  <a:ext uri="{FF2B5EF4-FFF2-40B4-BE49-F238E27FC236}">
                    <a16:creationId xmlns:a16="http://schemas.microsoft.com/office/drawing/2014/main" id="{83BA5783-BB75-A518-B917-695F33506307}"/>
                  </a:ext>
                </a:extLst>
              </p:cNvPr>
              <p:cNvSpPr txBox="1"/>
              <p:nvPr/>
            </p:nvSpPr>
            <p:spPr>
              <a:xfrm>
                <a:off x="4354447" y="1615288"/>
                <a:ext cx="510656" cy="252059"/>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000" dirty="0">
                    <a:solidFill>
                      <a:schemeClr val="dk1"/>
                    </a:solidFill>
                  </a:rPr>
                  <a:t>(a)</a:t>
                </a:r>
                <a:endParaRPr sz="1000" dirty="0">
                  <a:solidFill>
                    <a:schemeClr val="dk1"/>
                  </a:solidFill>
                </a:endParaRPr>
              </a:p>
            </p:txBody>
          </p:sp>
          <p:pic>
            <p:nvPicPr>
              <p:cNvPr id="18" name="Picture 17">
                <a:extLst>
                  <a:ext uri="{FF2B5EF4-FFF2-40B4-BE49-F238E27FC236}">
                    <a16:creationId xmlns:a16="http://schemas.microsoft.com/office/drawing/2014/main" id="{C8D857C7-C7F6-47D8-1A3B-4F7674A3B6A5}"/>
                  </a:ext>
                </a:extLst>
              </p:cNvPr>
              <p:cNvPicPr>
                <a:picLocks noChangeAspect="1"/>
              </p:cNvPicPr>
              <p:nvPr/>
            </p:nvPicPr>
            <p:blipFill>
              <a:blip r:embed="rId7"/>
              <a:srcRect t="9350" b="1"/>
              <a:stretch/>
            </p:blipFill>
            <p:spPr>
              <a:xfrm>
                <a:off x="7847885" y="3344806"/>
                <a:ext cx="1534425" cy="1491187"/>
              </a:xfrm>
              <a:prstGeom prst="rect">
                <a:avLst/>
              </a:prstGeom>
            </p:spPr>
          </p:pic>
          <p:grpSp>
            <p:nvGrpSpPr>
              <p:cNvPr id="20" name="Group 19">
                <a:extLst>
                  <a:ext uri="{FF2B5EF4-FFF2-40B4-BE49-F238E27FC236}">
                    <a16:creationId xmlns:a16="http://schemas.microsoft.com/office/drawing/2014/main" id="{09E075B4-74C0-239E-F166-CEFD85A60B53}"/>
                  </a:ext>
                </a:extLst>
              </p:cNvPr>
              <p:cNvGrpSpPr/>
              <p:nvPr/>
            </p:nvGrpSpPr>
            <p:grpSpPr>
              <a:xfrm>
                <a:off x="4405508" y="3161418"/>
                <a:ext cx="1534426" cy="1666955"/>
                <a:chOff x="7188598" y="1432768"/>
                <a:chExt cx="1569324" cy="1747021"/>
              </a:xfrm>
            </p:grpSpPr>
            <p:pic>
              <p:nvPicPr>
                <p:cNvPr id="32" name="Picture 31">
                  <a:extLst>
                    <a:ext uri="{FF2B5EF4-FFF2-40B4-BE49-F238E27FC236}">
                      <a16:creationId xmlns:a16="http://schemas.microsoft.com/office/drawing/2014/main" id="{4874D889-D26B-64AC-F2B7-C1DA9FB1FBA7}"/>
                    </a:ext>
                  </a:extLst>
                </p:cNvPr>
                <p:cNvPicPr>
                  <a:picLocks noChangeAspect="1"/>
                </p:cNvPicPr>
                <p:nvPr/>
              </p:nvPicPr>
              <p:blipFill>
                <a:blip r:embed="rId8"/>
                <a:stretch>
                  <a:fillRect/>
                </a:stretch>
              </p:blipFill>
              <p:spPr>
                <a:xfrm>
                  <a:off x="7188600" y="1455803"/>
                  <a:ext cx="1569322" cy="1723986"/>
                </a:xfrm>
                <a:prstGeom prst="rect">
                  <a:avLst/>
                </a:prstGeom>
              </p:spPr>
            </p:pic>
            <p:sp>
              <p:nvSpPr>
                <p:cNvPr id="35" name="Rectangle 34">
                  <a:extLst>
                    <a:ext uri="{FF2B5EF4-FFF2-40B4-BE49-F238E27FC236}">
                      <a16:creationId xmlns:a16="http://schemas.microsoft.com/office/drawing/2014/main" id="{EF5E53CA-8DE3-AE41-D6B5-ABA70F7A35C8}"/>
                    </a:ext>
                  </a:extLst>
                </p:cNvPr>
                <p:cNvSpPr/>
                <p:nvPr/>
              </p:nvSpPr>
              <p:spPr>
                <a:xfrm>
                  <a:off x="7188598" y="1432768"/>
                  <a:ext cx="82787" cy="90148"/>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1" name="Google Shape;139;p13">
                <a:extLst>
                  <a:ext uri="{FF2B5EF4-FFF2-40B4-BE49-F238E27FC236}">
                    <a16:creationId xmlns:a16="http://schemas.microsoft.com/office/drawing/2014/main" id="{88B15C44-4625-85BE-5D38-DB9C5EF231A2}"/>
                  </a:ext>
                </a:extLst>
              </p:cNvPr>
              <p:cNvSpPr txBox="1"/>
              <p:nvPr/>
            </p:nvSpPr>
            <p:spPr>
              <a:xfrm>
                <a:off x="4353236" y="3130142"/>
                <a:ext cx="510656" cy="25205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000" dirty="0">
                    <a:solidFill>
                      <a:schemeClr val="dk1"/>
                    </a:solidFill>
                  </a:rPr>
                  <a:t>(b)</a:t>
                </a:r>
                <a:endParaRPr sz="1000" dirty="0">
                  <a:solidFill>
                    <a:schemeClr val="dk1"/>
                  </a:solidFill>
                </a:endParaRPr>
              </a:p>
            </p:txBody>
          </p:sp>
          <p:sp>
            <p:nvSpPr>
              <p:cNvPr id="22" name="Google Shape;139;p13">
                <a:extLst>
                  <a:ext uri="{FF2B5EF4-FFF2-40B4-BE49-F238E27FC236}">
                    <a16:creationId xmlns:a16="http://schemas.microsoft.com/office/drawing/2014/main" id="{63323B0A-BBDF-5F4F-A60E-4552D069F7A6}"/>
                  </a:ext>
                </a:extLst>
              </p:cNvPr>
              <p:cNvSpPr txBox="1"/>
              <p:nvPr/>
            </p:nvSpPr>
            <p:spPr>
              <a:xfrm>
                <a:off x="6068464" y="1621083"/>
                <a:ext cx="510656" cy="252056"/>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000" dirty="0">
                    <a:solidFill>
                      <a:schemeClr val="dk1"/>
                    </a:solidFill>
                  </a:rPr>
                  <a:t>(c)</a:t>
                </a:r>
                <a:endParaRPr sz="1000" dirty="0">
                  <a:solidFill>
                    <a:schemeClr val="dk1"/>
                  </a:solidFill>
                </a:endParaRPr>
              </a:p>
            </p:txBody>
          </p:sp>
          <p:sp>
            <p:nvSpPr>
              <p:cNvPr id="23" name="Google Shape;139;p13">
                <a:extLst>
                  <a:ext uri="{FF2B5EF4-FFF2-40B4-BE49-F238E27FC236}">
                    <a16:creationId xmlns:a16="http://schemas.microsoft.com/office/drawing/2014/main" id="{CDAC3BA7-B592-8318-BE00-75DA6F72B8FE}"/>
                  </a:ext>
                </a:extLst>
              </p:cNvPr>
              <p:cNvSpPr txBox="1"/>
              <p:nvPr/>
            </p:nvSpPr>
            <p:spPr>
              <a:xfrm>
                <a:off x="6066288" y="3130143"/>
                <a:ext cx="510656" cy="25205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000" dirty="0">
                    <a:solidFill>
                      <a:schemeClr val="dk1"/>
                    </a:solidFill>
                  </a:rPr>
                  <a:t>(d)</a:t>
                </a:r>
                <a:endParaRPr sz="1000" dirty="0">
                  <a:solidFill>
                    <a:schemeClr val="dk1"/>
                  </a:solidFill>
                </a:endParaRPr>
              </a:p>
            </p:txBody>
          </p:sp>
          <p:sp>
            <p:nvSpPr>
              <p:cNvPr id="25" name="Google Shape;139;p13">
                <a:extLst>
                  <a:ext uri="{FF2B5EF4-FFF2-40B4-BE49-F238E27FC236}">
                    <a16:creationId xmlns:a16="http://schemas.microsoft.com/office/drawing/2014/main" id="{1ED29ADE-4E41-0975-753F-95C9EA8E96B2}"/>
                  </a:ext>
                </a:extLst>
              </p:cNvPr>
              <p:cNvSpPr txBox="1"/>
              <p:nvPr/>
            </p:nvSpPr>
            <p:spPr>
              <a:xfrm>
                <a:off x="7794730" y="1644140"/>
                <a:ext cx="510656" cy="252059"/>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000" dirty="0">
                    <a:solidFill>
                      <a:schemeClr val="dk1"/>
                    </a:solidFill>
                  </a:rPr>
                  <a:t>(e)</a:t>
                </a:r>
                <a:endParaRPr sz="1000" dirty="0">
                  <a:solidFill>
                    <a:schemeClr val="dk1"/>
                  </a:solidFill>
                </a:endParaRPr>
              </a:p>
            </p:txBody>
          </p:sp>
          <p:sp>
            <p:nvSpPr>
              <p:cNvPr id="26" name="Google Shape;139;p13">
                <a:extLst>
                  <a:ext uri="{FF2B5EF4-FFF2-40B4-BE49-F238E27FC236}">
                    <a16:creationId xmlns:a16="http://schemas.microsoft.com/office/drawing/2014/main" id="{3B75C7C6-F731-F32E-0ED9-C0ABCB915163}"/>
                  </a:ext>
                </a:extLst>
              </p:cNvPr>
              <p:cNvSpPr txBox="1"/>
              <p:nvPr/>
            </p:nvSpPr>
            <p:spPr>
              <a:xfrm>
                <a:off x="7794731" y="3158499"/>
                <a:ext cx="510656" cy="25205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000" dirty="0">
                    <a:solidFill>
                      <a:schemeClr val="dk1"/>
                    </a:solidFill>
                  </a:rPr>
                  <a:t>(f)</a:t>
                </a:r>
                <a:endParaRPr sz="1000" dirty="0">
                  <a:solidFill>
                    <a:schemeClr val="dk1"/>
                  </a:solidFill>
                </a:endParaRPr>
              </a:p>
            </p:txBody>
          </p:sp>
          <p:grpSp>
            <p:nvGrpSpPr>
              <p:cNvPr id="28" name="Group 27">
                <a:extLst>
                  <a:ext uri="{FF2B5EF4-FFF2-40B4-BE49-F238E27FC236}">
                    <a16:creationId xmlns:a16="http://schemas.microsoft.com/office/drawing/2014/main" id="{B04AD94E-0DD7-C54A-2CD5-FCCB78E80FE3}"/>
                  </a:ext>
                </a:extLst>
              </p:cNvPr>
              <p:cNvGrpSpPr/>
              <p:nvPr/>
            </p:nvGrpSpPr>
            <p:grpSpPr>
              <a:xfrm>
                <a:off x="6117066" y="3344805"/>
                <a:ext cx="1557325" cy="1490086"/>
                <a:chOff x="6205322" y="3274989"/>
                <a:chExt cx="1681847" cy="1633408"/>
              </a:xfrm>
            </p:grpSpPr>
            <p:pic>
              <p:nvPicPr>
                <p:cNvPr id="30" name="Picture 29">
                  <a:extLst>
                    <a:ext uri="{FF2B5EF4-FFF2-40B4-BE49-F238E27FC236}">
                      <a16:creationId xmlns:a16="http://schemas.microsoft.com/office/drawing/2014/main" id="{D8DC4415-2B24-00C0-E775-A41AF6820A1B}"/>
                    </a:ext>
                  </a:extLst>
                </p:cNvPr>
                <p:cNvPicPr>
                  <a:picLocks noChangeAspect="1"/>
                </p:cNvPicPr>
                <p:nvPr/>
              </p:nvPicPr>
              <p:blipFill>
                <a:blip r:embed="rId9"/>
                <a:srcRect t="1874"/>
                <a:stretch/>
              </p:blipFill>
              <p:spPr>
                <a:xfrm>
                  <a:off x="6205322" y="3293313"/>
                  <a:ext cx="1681847" cy="1615084"/>
                </a:xfrm>
                <a:prstGeom prst="rect">
                  <a:avLst/>
                </a:prstGeom>
              </p:spPr>
            </p:pic>
            <p:sp>
              <p:nvSpPr>
                <p:cNvPr id="31" name="Rectangle 30">
                  <a:extLst>
                    <a:ext uri="{FF2B5EF4-FFF2-40B4-BE49-F238E27FC236}">
                      <a16:creationId xmlns:a16="http://schemas.microsoft.com/office/drawing/2014/main" id="{365CB309-594B-6CEE-2F54-70EF95D9D9CB}"/>
                    </a:ext>
                  </a:extLst>
                </p:cNvPr>
                <p:cNvSpPr/>
                <p:nvPr/>
              </p:nvSpPr>
              <p:spPr>
                <a:xfrm>
                  <a:off x="6206334" y="3274989"/>
                  <a:ext cx="75617" cy="960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2" name="TextBox 11">
              <a:extLst>
                <a:ext uri="{FF2B5EF4-FFF2-40B4-BE49-F238E27FC236}">
                  <a16:creationId xmlns:a16="http://schemas.microsoft.com/office/drawing/2014/main" id="{15C3B00C-0B64-5881-7D62-F25A6A7665B4}"/>
                </a:ext>
              </a:extLst>
            </p:cNvPr>
            <p:cNvSpPr txBox="1"/>
            <p:nvPr/>
          </p:nvSpPr>
          <p:spPr>
            <a:xfrm>
              <a:off x="4613122" y="3976078"/>
              <a:ext cx="807519" cy="185320"/>
            </a:xfrm>
            <a:prstGeom prst="rect">
              <a:avLst/>
            </a:prstGeom>
            <a:noFill/>
          </p:spPr>
          <p:txBody>
            <a:bodyPr wrap="square" rtlCol="0">
              <a:spAutoFit/>
            </a:bodyPr>
            <a:lstStyle/>
            <a:p>
              <a:r>
                <a:rPr lang="en-US" sz="700" dirty="0"/>
                <a:t>33mK, 0T</a:t>
              </a:r>
            </a:p>
          </p:txBody>
        </p:sp>
      </p:grpSp>
      <p:sp>
        <p:nvSpPr>
          <p:cNvPr id="36" name="TextBox 35">
            <a:extLst>
              <a:ext uri="{FF2B5EF4-FFF2-40B4-BE49-F238E27FC236}">
                <a16:creationId xmlns:a16="http://schemas.microsoft.com/office/drawing/2014/main" id="{F3F862EC-0374-5791-2187-D549AD8ACA68}"/>
              </a:ext>
            </a:extLst>
          </p:cNvPr>
          <p:cNvSpPr txBox="1"/>
          <p:nvPr/>
        </p:nvSpPr>
        <p:spPr>
          <a:xfrm>
            <a:off x="8137543" y="2771166"/>
            <a:ext cx="807520" cy="185320"/>
          </a:xfrm>
          <a:prstGeom prst="rect">
            <a:avLst/>
          </a:prstGeom>
          <a:noFill/>
        </p:spPr>
        <p:txBody>
          <a:bodyPr wrap="square" rtlCol="0">
            <a:spAutoFit/>
          </a:bodyPr>
          <a:lstStyle/>
          <a:p>
            <a:r>
              <a:rPr lang="en-US" sz="700" dirty="0"/>
              <a:t>33mK, 200mT</a:t>
            </a:r>
          </a:p>
        </p:txBody>
      </p:sp>
      <p:sp>
        <p:nvSpPr>
          <p:cNvPr id="10" name="TextBox 9">
            <a:extLst>
              <a:ext uri="{FF2B5EF4-FFF2-40B4-BE49-F238E27FC236}">
                <a16:creationId xmlns:a16="http://schemas.microsoft.com/office/drawing/2014/main" id="{D1E4CE67-69EB-5245-6358-AF9473C67C38}"/>
              </a:ext>
            </a:extLst>
          </p:cNvPr>
          <p:cNvSpPr txBox="1"/>
          <p:nvPr/>
        </p:nvSpPr>
        <p:spPr>
          <a:xfrm>
            <a:off x="5134410" y="807648"/>
            <a:ext cx="5249386" cy="738664"/>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Cory R. Dean, Columbia University</a:t>
            </a:r>
          </a:p>
          <a:p>
            <a:r>
              <a:rPr lang="en-US" sz="1400" b="1" dirty="0">
                <a:latin typeface="Arial" panose="020B0604020202020204" pitchFamily="34" charset="0"/>
                <a:cs typeface="Arial" panose="020B0604020202020204" pitchFamily="34" charset="0"/>
              </a:rPr>
              <a:t>Center for Precision Assembled Quantum Materials (PAQM)</a:t>
            </a:r>
          </a:p>
          <a:p>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3471</TotalTime>
  <Words>966</Words>
  <Application>Microsoft Macintosh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Century</vt:lpstr>
      <vt:lpstr>Microsoft Sans Serif</vt:lpstr>
      <vt:lpstr>News Gothic MT</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Jeffrey L DeMars</cp:lastModifiedBy>
  <cp:revision>309</cp:revision>
  <cp:lastPrinted>2025-05-14T18:48:55Z</cp:lastPrinted>
  <dcterms:created xsi:type="dcterms:W3CDTF">2017-10-05T17:34:54Z</dcterms:created>
  <dcterms:modified xsi:type="dcterms:W3CDTF">2025-05-14T20:16:35Z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